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0" r:id="rId2"/>
    <p:sldId id="342" r:id="rId3"/>
    <p:sldId id="299" r:id="rId4"/>
    <p:sldId id="379" r:id="rId5"/>
    <p:sldId id="381" r:id="rId6"/>
    <p:sldId id="380" r:id="rId7"/>
    <p:sldId id="291" r:id="rId8"/>
    <p:sldId id="290" r:id="rId9"/>
    <p:sldId id="316" r:id="rId10"/>
    <p:sldId id="371" r:id="rId11"/>
    <p:sldId id="372" r:id="rId12"/>
    <p:sldId id="386" r:id="rId13"/>
    <p:sldId id="387" r:id="rId14"/>
    <p:sldId id="354" r:id="rId15"/>
    <p:sldId id="355" r:id="rId16"/>
    <p:sldId id="300" r:id="rId17"/>
    <p:sldId id="351" r:id="rId18"/>
    <p:sldId id="347" r:id="rId19"/>
    <p:sldId id="348" r:id="rId20"/>
    <p:sldId id="343" r:id="rId21"/>
    <p:sldId id="279" r:id="rId22"/>
    <p:sldId id="293" r:id="rId23"/>
    <p:sldId id="344" r:id="rId24"/>
    <p:sldId id="273" r:id="rId25"/>
    <p:sldId id="280" r:id="rId26"/>
    <p:sldId id="274" r:id="rId27"/>
    <p:sldId id="345" r:id="rId28"/>
    <p:sldId id="315" r:id="rId29"/>
    <p:sldId id="346" r:id="rId30"/>
    <p:sldId id="301" r:id="rId31"/>
    <p:sldId id="358" r:id="rId32"/>
    <p:sldId id="357" r:id="rId33"/>
    <p:sldId id="384" r:id="rId34"/>
    <p:sldId id="385" r:id="rId35"/>
    <p:sldId id="383" r:id="rId36"/>
    <p:sldId id="382" r:id="rId37"/>
  </p:sldIdLst>
  <p:sldSz cx="12192000" cy="6858000"/>
  <p:notesSz cx="6797675" cy="992822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879FD22-2DEF-4626-99BB-30873F94D13B}">
          <p14:sldIdLst>
            <p14:sldId id="260"/>
            <p14:sldId id="342"/>
            <p14:sldId id="299"/>
            <p14:sldId id="379"/>
            <p14:sldId id="381"/>
            <p14:sldId id="380"/>
            <p14:sldId id="291"/>
            <p14:sldId id="290"/>
            <p14:sldId id="316"/>
            <p14:sldId id="371"/>
            <p14:sldId id="372"/>
            <p14:sldId id="386"/>
            <p14:sldId id="387"/>
            <p14:sldId id="354"/>
            <p14:sldId id="355"/>
            <p14:sldId id="300"/>
            <p14:sldId id="351"/>
            <p14:sldId id="347"/>
            <p14:sldId id="348"/>
            <p14:sldId id="343"/>
            <p14:sldId id="279"/>
            <p14:sldId id="293"/>
            <p14:sldId id="344"/>
            <p14:sldId id="273"/>
            <p14:sldId id="280"/>
            <p14:sldId id="274"/>
            <p14:sldId id="345"/>
            <p14:sldId id="315"/>
            <p14:sldId id="346"/>
            <p14:sldId id="301"/>
            <p14:sldId id="358"/>
            <p14:sldId id="357"/>
            <p14:sldId id="384"/>
            <p14:sldId id="385"/>
            <p14:sldId id="383"/>
            <p14:sldId id="382"/>
          </p14:sldIdLst>
        </p14:section>
        <p14:section name="Sección sin título" id="{0B544EFA-789E-4520-936C-512B8DA4777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o Antonio Quintana Ynfante" initials="FAQY" lastIdx="1" clrIdx="0"/>
  <p:cmAuthor id="2" name="Usuario" initials="U" lastIdx="1" clrIdx="1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4606C"/>
    <a:srgbClr val="118E9F"/>
    <a:srgbClr val="059BAB"/>
    <a:srgbClr val="00CDC8"/>
    <a:srgbClr val="00D5D0"/>
    <a:srgbClr val="FF9999"/>
    <a:srgbClr val="FF66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291" autoAdjust="0"/>
  </p:normalViewPr>
  <p:slideViewPr>
    <p:cSldViewPr snapToGrid="0">
      <p:cViewPr varScale="1">
        <p:scale>
          <a:sx n="107" d="100"/>
          <a:sy n="107" d="100"/>
        </p:scale>
        <p:origin x="69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4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7040"/>
          </a:xfrm>
          <a:prstGeom prst="rect">
            <a:avLst/>
          </a:prstGeom>
        </p:spPr>
        <p:txBody>
          <a:bodyPr vert="horz" lIns="90450" tIns="45225" rIns="90450" bIns="45225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816" y="0"/>
            <a:ext cx="2945293" cy="497040"/>
          </a:xfrm>
          <a:prstGeom prst="rect">
            <a:avLst/>
          </a:prstGeom>
        </p:spPr>
        <p:txBody>
          <a:bodyPr vert="horz" lIns="90450" tIns="45225" rIns="90450" bIns="45225" rtlCol="0"/>
          <a:lstStyle>
            <a:lvl1pPr algn="r">
              <a:defRPr sz="1200"/>
            </a:lvl1pPr>
          </a:lstStyle>
          <a:p>
            <a:fld id="{20C9C34E-B3AD-4966-8AFB-E25360A40499}" type="datetimeFigureOut">
              <a:rPr lang="es-PE" smtClean="0"/>
              <a:t>19/09/2024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0" tIns="45225" rIns="90450" bIns="45225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925" y="4778510"/>
            <a:ext cx="5437827" cy="3908689"/>
          </a:xfrm>
          <a:prstGeom prst="rect">
            <a:avLst/>
          </a:prstGeom>
        </p:spPr>
        <p:txBody>
          <a:bodyPr vert="horz" lIns="90450" tIns="45225" rIns="90450" bIns="45225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1185"/>
            <a:ext cx="2945293" cy="497040"/>
          </a:xfrm>
          <a:prstGeom prst="rect">
            <a:avLst/>
          </a:prstGeom>
        </p:spPr>
        <p:txBody>
          <a:bodyPr vert="horz" lIns="90450" tIns="45225" rIns="90450" bIns="45225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816" y="9431185"/>
            <a:ext cx="2945293" cy="497040"/>
          </a:xfrm>
          <a:prstGeom prst="rect">
            <a:avLst/>
          </a:prstGeom>
        </p:spPr>
        <p:txBody>
          <a:bodyPr vert="horz" lIns="90450" tIns="45225" rIns="90450" bIns="45225" rtlCol="0" anchor="b"/>
          <a:lstStyle>
            <a:lvl1pPr algn="r">
              <a:defRPr sz="1200"/>
            </a:lvl1pPr>
          </a:lstStyle>
          <a:p>
            <a:fld id="{C4E6DED3-B9CE-4C57-9727-B3CD9BDDAEB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871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6DED3-B9CE-4C57-9727-B3CD9BDDAEB0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616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6DED3-B9CE-4C57-9727-B3CD9BDDAEB0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203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6DED3-B9CE-4C57-9727-B3CD9BDDAEB0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2182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6DED3-B9CE-4C57-9727-B3CD9BDDAEB0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6394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6DED3-B9CE-4C57-9727-B3CD9BDDAEB0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5257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6DED3-B9CE-4C57-9727-B3CD9BDDAEB0}" type="slidenum">
              <a:rPr lang="es-PE" smtClean="0"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6497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6DED3-B9CE-4C57-9727-B3CD9BDDAEB0}" type="slidenum">
              <a:rPr lang="es-PE" smtClean="0"/>
              <a:t>24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7181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FE0-E9FF-4DB9-ACFB-FE49961C93D1}" type="datetimeFigureOut">
              <a:rPr lang="es-PE" smtClean="0"/>
              <a:pPr/>
              <a:t>19/09/2024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710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FE0-E9FF-4DB9-ACFB-FE49961C93D1}" type="datetimeFigureOut">
              <a:rPr lang="es-PE" smtClean="0"/>
              <a:pPr/>
              <a:t>19/09/2024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00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FE0-E9FF-4DB9-ACFB-FE49961C93D1}" type="datetimeFigureOut">
              <a:rPr lang="es-PE" smtClean="0"/>
              <a:pPr/>
              <a:t>19/09/2024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897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FE0-E9FF-4DB9-ACFB-FE49961C93D1}" type="datetimeFigureOut">
              <a:rPr lang="es-PE" smtClean="0"/>
              <a:pPr/>
              <a:t>19/09/2024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088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FE0-E9FF-4DB9-ACFB-FE49961C93D1}" type="datetimeFigureOut">
              <a:rPr lang="es-PE" smtClean="0"/>
              <a:pPr/>
              <a:t>19/09/2024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677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FE0-E9FF-4DB9-ACFB-FE49961C93D1}" type="datetimeFigureOut">
              <a:rPr lang="es-PE" smtClean="0"/>
              <a:pPr/>
              <a:t>19/09/2024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211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FE0-E9FF-4DB9-ACFB-FE49961C93D1}" type="datetimeFigureOut">
              <a:rPr lang="es-PE" smtClean="0"/>
              <a:pPr/>
              <a:t>19/09/2024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162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FE0-E9FF-4DB9-ACFB-FE49961C93D1}" type="datetimeFigureOut">
              <a:rPr lang="es-PE" smtClean="0"/>
              <a:pPr/>
              <a:t>19/09/2024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15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FE0-E9FF-4DB9-ACFB-FE49961C93D1}" type="datetimeFigureOut">
              <a:rPr lang="es-PE" smtClean="0"/>
              <a:pPr/>
              <a:t>19/09/2024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23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FE0-E9FF-4DB9-ACFB-FE49961C93D1}" type="datetimeFigureOut">
              <a:rPr lang="es-PE" smtClean="0"/>
              <a:pPr/>
              <a:t>19/09/2024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154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70FE0-E9FF-4DB9-ACFB-FE49961C93D1}" type="datetimeFigureOut">
              <a:rPr lang="es-PE" smtClean="0"/>
              <a:pPr/>
              <a:t>19/09/2024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552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70FE0-E9FF-4DB9-ACFB-FE49961C93D1}" type="datetimeFigureOut">
              <a:rPr lang="es-PE" smtClean="0"/>
              <a:pPr/>
              <a:t>19/09/2024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1D878-E9A1-46EF-94B2-6242F3E25C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832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file:///C:\BOLETINES_2020\HOJA%20DE%20TRABAJO\2020\HOJA_MALARIA.xlsm!MALARIA_G_ETAREO_DISTRITOS!%5bHOJA_MALARIA.xlsm%5dMALARIA_G_ETAREO_DISTRITOS%20Gr&#225;fico%201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OLETIN_SALA_EPI\DENSIDAD_DENGUE\APP_DENGUE\BASE_HASTA_SE37_2024_SALA.xlsx!TD!F46C1:F87C20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file:///C:\BOLETIN_SALA_EPI\HOJA_TRABAJO\HOJA_CHIKUNGUNYA.xlsm!CHK_POR%20A&#209;OS!F8C1:F15C3" TargetMode="External"/><Relationship Id="rId7" Type="http://schemas.openxmlformats.org/officeDocument/2006/relationships/image" Target="../media/image31.png"/><Relationship Id="rId12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emf"/><Relationship Id="rId11" Type="http://schemas.openxmlformats.org/officeDocument/2006/relationships/oleObject" Target="file:///C:\BOLETIN_SALA_EPI\HOJA_TRABAJO\HOJA_CHIKUNGUNYA.xlsm!MAPRIESGO_CHK_6SEM!F16C1:F20C4" TargetMode="External"/><Relationship Id="rId5" Type="http://schemas.openxmlformats.org/officeDocument/2006/relationships/oleObject" Target="file:///C:\BOLETIN_SALA_EPI\HOJA_TRABAJO\HOJA_CHIKUNGUNYA.xlsm!CHK_POR%20A&#209;OS!F135C10:F144C16" TargetMode="External"/><Relationship Id="rId10" Type="http://schemas.openxmlformats.org/officeDocument/2006/relationships/image" Target="../media/image29.emf"/><Relationship Id="rId4" Type="http://schemas.openxmlformats.org/officeDocument/2006/relationships/image" Target="../media/image27.emf"/><Relationship Id="rId9" Type="http://schemas.openxmlformats.org/officeDocument/2006/relationships/oleObject" Target="file:///C:\BOLETIN_SALA_EPI\HOJA_TRABAJO\HOJA_CHIKUNGUNYA.xlsm!MAPA_T.I!F16C1:F20C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file:///C:\BOLETIN_SALA_EPI\HOJA_TRABAJO\HOJA_LEPTOSPIROSIS.xlsm!TENDENCIAX%20A&#209;OS!F4C13:F19C19" TargetMode="External"/><Relationship Id="rId7" Type="http://schemas.openxmlformats.org/officeDocument/2006/relationships/oleObject" Target="file:///C:\BOLETIN_SALA_EPI\HOJA_TRABAJO\HOJA_LEPTOSPIROSIS.xlsm!TENDENCIAX%20A&#209;OS!F168C1:F174C4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emf"/><Relationship Id="rId5" Type="http://schemas.openxmlformats.org/officeDocument/2006/relationships/oleObject" Target="file:///C:\BOLETIN_SALA_EPI\HOJA_TRABAJO\HOJA_LEPTOSPIROSIS.xlsm!TENDENCIAX%20A&#209;OS!%5bHOJA_LEPTOSPIROSIS.xlsm%5dTENDENCIAX%20A&#209;OS%20Gr&#225;fico%201" TargetMode="External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file:///C:\BOLETIN_SALA_EPI\HOJA_TRABAJO\HOJA_IRA.xlsm!MAPRIESGO_IRAS_6SEM!F16C1:F20C4" TargetMode="Externa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file:///C:\BOLETIN_SALA_EPI\HOJA_TRABAJO\HOJA_IRA.xlsm!MAPRIESGO_IRAS!F16C1:F20C4" TargetMode="External"/><Relationship Id="rId11" Type="http://schemas.openxmlformats.org/officeDocument/2006/relationships/image" Target="../media/image40.png"/><Relationship Id="rId5" Type="http://schemas.openxmlformats.org/officeDocument/2006/relationships/image" Target="../media/image36.emf"/><Relationship Id="rId10" Type="http://schemas.openxmlformats.org/officeDocument/2006/relationships/image" Target="../media/image39.png"/><Relationship Id="rId4" Type="http://schemas.openxmlformats.org/officeDocument/2006/relationships/oleObject" Target="file:///C:\BOLETIN_SALA_EPI\HOJA_TRABAJO\HOJA_IRA.xlsm!MAPRIESGO_IRAS!F143C27:F157C30" TargetMode="External"/><Relationship Id="rId9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OLETIN_SALA_EPI\HOJA_TRABAJO\monitoreo_IRAS_REGIONAL.xlsx!iras!%5bmonitoreo_IRAS_REGIONAL.xlsx%5diras%203%20Gr&#225;fico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file:///C:\BOLETIN_SALA_EPI\HOJA_TRABAJO\HOJA_EDA.xlsm!MAPRIESGO_EDAS_GRAL!F16C1:F20C4" TargetMode="Externa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file:///C:\BOLETIN_SALA_EPI\HOJA_TRABAJO\HOJA_EDA.xlsm!MAPRIESGO_EDAS_GRAL6M!F16C1:F20C4" TargetMode="External"/><Relationship Id="rId11" Type="http://schemas.openxmlformats.org/officeDocument/2006/relationships/image" Target="../media/image47.png"/><Relationship Id="rId5" Type="http://schemas.openxmlformats.org/officeDocument/2006/relationships/image" Target="../media/image43.emf"/><Relationship Id="rId10" Type="http://schemas.openxmlformats.org/officeDocument/2006/relationships/image" Target="../media/image46.png"/><Relationship Id="rId4" Type="http://schemas.openxmlformats.org/officeDocument/2006/relationships/oleObject" Target="file:///C:\BOLETIN_SALA_EPI\HOJA_TRABAJO\HOJA_EDA.xlsm!MAPRIESGO_EDAS_GRAL!F90C9:F104C12" TargetMode="External"/><Relationship Id="rId9" Type="http://schemas.openxmlformats.org/officeDocument/2006/relationships/image" Target="../media/image4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8.emf"/><Relationship Id="rId4" Type="http://schemas.openxmlformats.org/officeDocument/2006/relationships/oleObject" Target="file:///C:\BOLETIN_SALA_EPI\HOJA_TRABAJO\monitoreo_EDAS_REGIONAL.xlsx!c.endemico!%5bmonitoreo_EDAS_REGIONAL.xlsx%5dc.endemico%201%20Gr&#225;fico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oleObject" Target="file:///C:\BOLETIN_SALA_EPI\HOJA_TRABAJO\HOJA_EDA.xlsm!MAPRIESGO_EDAS_MEN5A!F64C17:F78C20" TargetMode="External"/><Relationship Id="rId7" Type="http://schemas.openxmlformats.org/officeDocument/2006/relationships/oleObject" Target="file:///C:\BOLETIN_SALA_EPI\HOJA_TRABAJO\HOJA_EDA.xlsm!MAPRIESGO_EDAS_MEN5A6SEM!F16C1:F20C4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1.emf"/><Relationship Id="rId5" Type="http://schemas.openxmlformats.org/officeDocument/2006/relationships/oleObject" Target="file:///C:\BOLETIN_SALA_EPI\HOJA_TRABAJO\HOJA_EDA.xlsm!MAPRIESGO_EDAS_MEN5A!F16C1:F20C4" TargetMode="External"/><Relationship Id="rId10" Type="http://schemas.openxmlformats.org/officeDocument/2006/relationships/image" Target="../media/image54.png"/><Relationship Id="rId4" Type="http://schemas.openxmlformats.org/officeDocument/2006/relationships/image" Target="../media/image50.emf"/><Relationship Id="rId9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file:///C:\BOLETIN_SALA_EPI\HOJA_TRABAJO\HOJA_DENGUE.xlsm!F_INGRESO_ULT_6SE!F116C11:F131C18" TargetMode="External"/><Relationship Id="rId13" Type="http://schemas.openxmlformats.org/officeDocument/2006/relationships/image" Target="../media/image10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emf"/><Relationship Id="rId12" Type="http://schemas.openxmlformats.org/officeDocument/2006/relationships/oleObject" Target="file:///C:\BOLETIN_SALA_EPI\HOJA_TRABAJO\HOJA_DENGUE.xlsm!DIST_G_ETAREO!F260C2:F263C7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file:///C:\BOLETIN_SALA_EPI\HOJA_TRABAJO\HOJA_DENGUE.xlsm!DIAGNO!F18C13:F23C16" TargetMode="External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5" Type="http://schemas.openxmlformats.org/officeDocument/2006/relationships/image" Target="../media/image11.emf"/><Relationship Id="rId10" Type="http://schemas.openxmlformats.org/officeDocument/2006/relationships/oleObject" Target="file:///C:\BOLETIN_SALA_EPI\HOJA_TRABAJO\HOJA_DENGUE.xlsm!SEXO!%5bHOJA_DENGUE.xlsm%5dSEXO%201%20Gr&#225;fico-1" TargetMode="External"/><Relationship Id="rId4" Type="http://schemas.openxmlformats.org/officeDocument/2006/relationships/oleObject" Target="file:///C:\BOLETIN_SALA_EPI\HOJA_TRABAJO\HOJA_DENGUE.xlsm!DIAGNO!F49C7:F54C11" TargetMode="External"/><Relationship Id="rId9" Type="http://schemas.openxmlformats.org/officeDocument/2006/relationships/image" Target="../media/image8.emf"/><Relationship Id="rId14" Type="http://schemas.openxmlformats.org/officeDocument/2006/relationships/oleObject" Target="file:///C:\BOLETIN_SALA_EPI\HOJA_TRABAJO\HOJA_DENGUE.xlsm!F_INGRESO_ULT_6SE!F105C1:F111C3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OLETIN_SALA_EPI\HOJA_TRABAJO\MUERTE_NEO_PERINATAL_COBERTURA.xlsx!MNEONATAL_PERINATAL!%5bMUERTE_NEO_PERINATAL_COBERTURA.xlsx%5dMNEONATAL_PERINATAL%201%20Gr&#225;fico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6.emf"/><Relationship Id="rId5" Type="http://schemas.openxmlformats.org/officeDocument/2006/relationships/oleObject" Target="file:///C:\BOLETIN_SALA_EPI\HOJA_TRABAJO\MUERTE_NEO_PERINATAL_COBERTURA.xlsx!MNEONATAL_PERINATAL!F305C1:F318C7" TargetMode="External"/><Relationship Id="rId4" Type="http://schemas.openxmlformats.org/officeDocument/2006/relationships/image" Target="../media/image55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binacional.shinyapps.io/binacional_peru_ecuado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gif"/><Relationship Id="rId4" Type="http://schemas.openxmlformats.org/officeDocument/2006/relationships/hyperlink" Target="mailto:epitumbes@dge.gob.p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file:///C:\BOLETIN_SALA_EPI\HOJA_TRABAJO\DENGUE_LEPTO_EDA_IRA_GRAFICO_A_ACTUAL-2.xlsx!dengue!%5bDENGUE_LEPTO_EDA_IRA_GRAFICO_A_ACTUAL-2.xlsx%5ddengue%20Gr&#225;fico%20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file:///C:\BOLETIN_SALA_EPI\HOJA_TRABAJO\HOJA_DENGUE.xlsm!DIAGNO!F13C32:F19C125" TargetMode="External"/><Relationship Id="rId5" Type="http://schemas.openxmlformats.org/officeDocument/2006/relationships/image" Target="../media/image13.emf"/><Relationship Id="rId4" Type="http://schemas.openxmlformats.org/officeDocument/2006/relationships/oleObject" Target="file:///C:\BOLETIN_SALA_EPI\HOJA_TRABAJO\HOJA_DENGUE.xlsm!DIAGNO!%5bHOJA_DENGUE.xlsm%5dDIAGNO%20Gr&#225;fico%20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BOLETIN_SALA_EPI\HOSPITALIZADOS_DENGUE\Hospitalizados.xlsx!TD!%5bHospitalizados.xlsx%5dTD%20Gr&#225;fico%202" TargetMode="Externa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file:///C:\BOLETIN_SALA_EPI\HOSPITALIZADOS_DENGUE\Hospitalizados.xlsx!TD!%5bHospitalizados.xlsx%5dTD%20Gr&#225;fico%201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D:\dashword_arbovirosis_tumbes\plot\FORMAS%20CLINICAS%20Y%20TIPO%20DE%20DX.xlsx!Sheet1!F26C1:F42C18" TargetMode="External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oleObject" Target="file:///C:\BOLETIN_SALA_EPI\HOJA_TRABAJO\CANALES%20END&#201;MICOS_LIMA_NOTI.xlsx!CANAL_ENDEMICO_REG_TUMBES%202024!%5bCANALES%20END&#201;MICOS_LIMA_NOTI.xlsx%5dCANAL_ENDEMICO_REG_TUMBES%202024%202%20Gr&#225;fic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OLETIN_SALA_EPI\HOJA_TRABAJO\HOJA_DENGUE.xlsm!FEB_VS_CASOS_Y_A&#209;OS!%5bHOJA_DENGUE.xlsm%5dFEB_VS_CASOS_Y_A&#209;OS%201%20Gr&#225;fico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file:///C:\BOLETIN_SALA_EPI\HOJA_TRABAJO\HOJA_DENGUE.xlsm!MAPDENGUE!F16C1:F20C4" TargetMode="Externa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emf"/><Relationship Id="rId5" Type="http://schemas.openxmlformats.org/officeDocument/2006/relationships/oleObject" Target="file:///C:\BOLETIN_SALA_EPI\HOJA_TRABAJO\HOJA_DENGUE.xlsm!MAPRIESGO_DENGUE_6SEMNAS!F16C1:F20C4" TargetMode="Externa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23DF038-A263-4F53-8BE3-75C45EC6D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55"/>
            <a:ext cx="12192000" cy="685714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9E816FB-F578-422C-9BFB-5E0ACDA4B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770" y="4093067"/>
            <a:ext cx="1901323" cy="941859"/>
          </a:xfrm>
          <a:prstGeom prst="rect">
            <a:avLst/>
          </a:prstGeom>
        </p:spPr>
      </p:pic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64359C68-BF90-479C-9E41-C9D884109F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789898"/>
              </p:ext>
            </p:extLst>
          </p:nvPr>
        </p:nvGraphicFramePr>
        <p:xfrm>
          <a:off x="8734425" y="2906713"/>
          <a:ext cx="1497013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Macro-Enabled Worksheet" r:id="rId5" imgW="4086237" imgH="2666943" progId="Excel.SheetMacroEnabled.12">
                  <p:link updateAutomatic="1"/>
                </p:oleObj>
              </mc:Choice>
              <mc:Fallback>
                <p:oleObj name="Macro-Enabled Worksheet" r:id="rId5" imgW="4086237" imgH="2666943" progId="Excel.SheetMacroEnabled.12">
                  <p:link updateAutomatic="1"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64359C68-BF90-479C-9E41-C9D884109F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34425" y="2906713"/>
                        <a:ext cx="1497013" cy="976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Imagen 29">
            <a:extLst>
              <a:ext uri="{FF2B5EF4-FFF2-40B4-BE49-F238E27FC236}">
                <a16:creationId xmlns:a16="http://schemas.microsoft.com/office/drawing/2014/main" id="{A48DE32F-1482-4204-A72F-7EA19E166A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4" t="40169" r="37241" b="35343"/>
          <a:stretch/>
        </p:blipFill>
        <p:spPr>
          <a:xfrm>
            <a:off x="10184235" y="2954150"/>
            <a:ext cx="1174459" cy="94186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6EBDE6BC-5636-4F58-BD02-1D5593260F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" t="69676" r="66031" b="5836"/>
          <a:stretch/>
        </p:blipFill>
        <p:spPr>
          <a:xfrm>
            <a:off x="10458093" y="4021791"/>
            <a:ext cx="1174459" cy="941860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EE71973C-1A86-4638-8445-AA38EB184B0F}"/>
              </a:ext>
            </a:extLst>
          </p:cNvPr>
          <p:cNvSpPr txBox="1">
            <a:spLocks/>
          </p:cNvSpPr>
          <p:nvPr/>
        </p:nvSpPr>
        <p:spPr>
          <a:xfrm>
            <a:off x="2822714" y="5944523"/>
            <a:ext cx="6037456" cy="5504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000" b="1" dirty="0">
                <a:solidFill>
                  <a:schemeClr val="bg1"/>
                </a:solidFill>
              </a:rPr>
              <a:t>Del 08 al 14 setiembre 2024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0F3A53F6-C24F-49D6-BB95-E1BF745C9EFA}"/>
              </a:ext>
            </a:extLst>
          </p:cNvPr>
          <p:cNvSpPr txBox="1">
            <a:spLocks/>
          </p:cNvSpPr>
          <p:nvPr/>
        </p:nvSpPr>
        <p:spPr>
          <a:xfrm>
            <a:off x="2664903" y="6392411"/>
            <a:ext cx="5891867" cy="4226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800" dirty="0">
                <a:solidFill>
                  <a:schemeClr val="bg1"/>
                </a:solidFill>
              </a:rPr>
              <a:t>epitumbes@dge.gob.pe    /   www.diresatumbes.gob.pe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AC0C336-31A0-4177-8B07-EAB1CF0312FB}"/>
              </a:ext>
            </a:extLst>
          </p:cNvPr>
          <p:cNvSpPr/>
          <p:nvPr/>
        </p:nvSpPr>
        <p:spPr>
          <a:xfrm>
            <a:off x="6375697" y="2787763"/>
            <a:ext cx="16770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22225">
                  <a:solidFill>
                    <a:srgbClr val="04606C"/>
                  </a:solidFill>
                  <a:prstDash val="solid"/>
                </a:ln>
                <a:solidFill>
                  <a:srgbClr val="118E9F"/>
                </a:solidFill>
                <a:effectLst/>
              </a:rPr>
              <a:t>S.E.37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D028345-8F6F-42C7-8D9A-BCA2C2D4B136}"/>
              </a:ext>
            </a:extLst>
          </p:cNvPr>
          <p:cNvSpPr txBox="1"/>
          <p:nvPr/>
        </p:nvSpPr>
        <p:spPr>
          <a:xfrm>
            <a:off x="4426226" y="5194854"/>
            <a:ext cx="7765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La sala de situación de salud es un producto de la Dirección Ejecutiva de Epidemiología de la Dirección Regional de Salud Tumbes. Se autoriza su uso total o parcial siempre y cuando se citen expresamente las fuentes de información de este producto.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018AA8-7B9A-4BDF-B1C0-D6A1B006525D}"/>
              </a:ext>
            </a:extLst>
          </p:cNvPr>
          <p:cNvSpPr txBox="1"/>
          <p:nvPr/>
        </p:nvSpPr>
        <p:spPr>
          <a:xfrm>
            <a:off x="6596209" y="3655577"/>
            <a:ext cx="12784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E" sz="3600" b="1" dirty="0">
                <a:solidFill>
                  <a:srgbClr val="046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799595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CAED3915-5AC1-48F8-ABE3-7BC43A62A69E}"/>
              </a:ext>
            </a:extLst>
          </p:cNvPr>
          <p:cNvSpPr txBox="1">
            <a:spLocks/>
          </p:cNvSpPr>
          <p:nvPr/>
        </p:nvSpPr>
        <p:spPr>
          <a:xfrm>
            <a:off x="82266" y="3037274"/>
            <a:ext cx="12027467" cy="1190169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CONTROL VECTORIAL- 2024</a:t>
            </a:r>
            <a:br>
              <a:rPr lang="es-PE" sz="4000" b="1" dirty="0">
                <a:solidFill>
                  <a:schemeClr val="bg1"/>
                </a:solidFill>
              </a:rPr>
            </a:br>
            <a:r>
              <a:rPr lang="es-PE" sz="3600" b="1" dirty="0">
                <a:solidFill>
                  <a:schemeClr val="bg1"/>
                </a:solidFill>
              </a:rPr>
              <a:t>REGION TUMBES –  SE (37)</a:t>
            </a:r>
          </a:p>
          <a:p>
            <a:pPr algn="ctr"/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15689E6-1C64-49B2-9702-0D919DB4C8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222847" y="413437"/>
            <a:ext cx="4810540" cy="4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59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419D4F-349C-659E-2A13-12163A6BD8CF}"/>
              </a:ext>
            </a:extLst>
          </p:cNvPr>
          <p:cNvSpPr txBox="1">
            <a:spLocks/>
          </p:cNvSpPr>
          <p:nvPr/>
        </p:nvSpPr>
        <p:spPr>
          <a:xfrm>
            <a:off x="1" y="11249"/>
            <a:ext cx="12192000" cy="513581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1800" b="1" dirty="0">
                <a:solidFill>
                  <a:schemeClr val="bg1"/>
                </a:solidFill>
              </a:rPr>
              <a:t>CONTROL VECTORIAL</a:t>
            </a:r>
          </a:p>
          <a:p>
            <a:pPr algn="ctr"/>
            <a:r>
              <a:rPr lang="es-PE" sz="1800" b="1" dirty="0">
                <a:solidFill>
                  <a:schemeClr val="bg1"/>
                </a:solidFill>
              </a:rPr>
              <a:t>REGION TUMBES  SE 37/2024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AE1BFBF-6C28-C74B-B2AB-EE7BCD0824AA}"/>
              </a:ext>
            </a:extLst>
          </p:cNvPr>
          <p:cNvSpPr txBox="1">
            <a:spLocks/>
          </p:cNvSpPr>
          <p:nvPr/>
        </p:nvSpPr>
        <p:spPr>
          <a:xfrm>
            <a:off x="6746462" y="6650186"/>
            <a:ext cx="5879444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200" b="1" i="1" dirty="0">
                <a:solidFill>
                  <a:srgbClr val="FF0000"/>
                </a:solidFill>
              </a:rPr>
              <a:t>FUENTE: NOTI SP WEB – DIRECCION EJECUTIVA DE EPIDEMIOLOGIA – DIRESA TUMBES </a:t>
            </a:r>
          </a:p>
          <a:p>
            <a:r>
              <a:rPr lang="es-PE" sz="1200" b="1" i="1" dirty="0">
                <a:solidFill>
                  <a:srgbClr val="FF0000"/>
                </a:solidFill>
              </a:rPr>
              <a:t>                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7F2AA5F5-6E75-4892-899E-7531ED758D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159395"/>
              </p:ext>
            </p:extLst>
          </p:nvPr>
        </p:nvGraphicFramePr>
        <p:xfrm>
          <a:off x="6459232" y="626900"/>
          <a:ext cx="5687942" cy="4731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Worksheet" r:id="rId3" imgW="9629763" imgH="8010425" progId="Excel.Sheet.12">
                  <p:link updateAutomatic="1"/>
                </p:oleObj>
              </mc:Choice>
              <mc:Fallback>
                <p:oleObj name="Worksheet" r:id="rId3" imgW="9629763" imgH="80104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59232" y="626900"/>
                        <a:ext cx="5687942" cy="4731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5011FBB6-F72E-4D97-84BC-7E62A36A49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7" y="1674234"/>
            <a:ext cx="6231052" cy="463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30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CAED3915-5AC1-48F8-ABE3-7BC43A62A69E}"/>
              </a:ext>
            </a:extLst>
          </p:cNvPr>
          <p:cNvSpPr txBox="1">
            <a:spLocks/>
          </p:cNvSpPr>
          <p:nvPr/>
        </p:nvSpPr>
        <p:spPr>
          <a:xfrm>
            <a:off x="82266" y="3037274"/>
            <a:ext cx="12027467" cy="1190169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VIRUS VIRUELA DEL MONO - 2024</a:t>
            </a:r>
            <a:br>
              <a:rPr lang="es-PE" sz="4000" b="1" dirty="0">
                <a:solidFill>
                  <a:schemeClr val="bg1"/>
                </a:solidFill>
              </a:rPr>
            </a:br>
            <a:r>
              <a:rPr lang="es-PE" sz="3600" b="1" dirty="0">
                <a:solidFill>
                  <a:schemeClr val="bg1"/>
                </a:solidFill>
              </a:rPr>
              <a:t>REGION TUMBES –  SE (37)</a:t>
            </a:r>
          </a:p>
          <a:p>
            <a:pPr algn="ctr"/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15689E6-1C64-49B2-9702-0D919DB4C8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222847" y="413437"/>
            <a:ext cx="4810540" cy="4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72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419D4F-349C-659E-2A13-12163A6BD8CF}"/>
              </a:ext>
            </a:extLst>
          </p:cNvPr>
          <p:cNvSpPr txBox="1">
            <a:spLocks/>
          </p:cNvSpPr>
          <p:nvPr/>
        </p:nvSpPr>
        <p:spPr>
          <a:xfrm>
            <a:off x="1" y="11249"/>
            <a:ext cx="12192000" cy="513581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1800" b="1" dirty="0">
                <a:solidFill>
                  <a:schemeClr val="bg1"/>
                </a:solidFill>
              </a:rPr>
              <a:t>VIRUS DE VIRUELA DEL MONO </a:t>
            </a:r>
          </a:p>
          <a:p>
            <a:pPr algn="ctr"/>
            <a:r>
              <a:rPr lang="es-PE" sz="1800" b="1" dirty="0">
                <a:solidFill>
                  <a:schemeClr val="bg1"/>
                </a:solidFill>
              </a:rPr>
              <a:t>REGION TUMBES  SE 37/2024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AE1BFBF-6C28-C74B-B2AB-EE7BCD0824AA}"/>
              </a:ext>
            </a:extLst>
          </p:cNvPr>
          <p:cNvSpPr txBox="1">
            <a:spLocks/>
          </p:cNvSpPr>
          <p:nvPr/>
        </p:nvSpPr>
        <p:spPr>
          <a:xfrm>
            <a:off x="6746462" y="6650186"/>
            <a:ext cx="5879444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200" b="1" i="1" dirty="0">
                <a:solidFill>
                  <a:srgbClr val="FF0000"/>
                </a:solidFill>
              </a:rPr>
              <a:t>FUENTE: NOTI SP WEB – DIRECCION EJECUTIVA DE EPIDEMIOLOGIA – DIRESA TUMBES </a:t>
            </a:r>
          </a:p>
          <a:p>
            <a:r>
              <a:rPr lang="es-PE" sz="1200" b="1" i="1" dirty="0">
                <a:solidFill>
                  <a:srgbClr val="FF0000"/>
                </a:solidFill>
              </a:rPr>
              <a:t>                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8A2721C-9108-7C38-4020-9CD8BD1F6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58" y="1625358"/>
            <a:ext cx="11099100" cy="328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s-PE" altLang="es-PE" sz="6600" b="1" dirty="0"/>
              <a:t>A</a:t>
            </a:r>
            <a:r>
              <a:rPr kumimoji="0" lang="es-PE" altLang="es-PE" sz="6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la SE 37 – 2024 NO se han reportado casos </a:t>
            </a:r>
            <a:r>
              <a:rPr lang="es-PE" altLang="es-PE" sz="6600" b="1" dirty="0"/>
              <a:t>del Virus de Viruela del Mono</a:t>
            </a:r>
            <a:endParaRPr kumimoji="0" lang="es-PE" altLang="es-PE" sz="6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696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CAED3915-5AC1-48F8-ABE3-7BC43A62A69E}"/>
              </a:ext>
            </a:extLst>
          </p:cNvPr>
          <p:cNvSpPr txBox="1">
            <a:spLocks/>
          </p:cNvSpPr>
          <p:nvPr/>
        </p:nvSpPr>
        <p:spPr>
          <a:xfrm>
            <a:off x="82266" y="3037274"/>
            <a:ext cx="12027467" cy="1190169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MALARIA - 2024</a:t>
            </a:r>
            <a:br>
              <a:rPr lang="es-PE" sz="4000" b="1" dirty="0">
                <a:solidFill>
                  <a:schemeClr val="bg1"/>
                </a:solidFill>
              </a:rPr>
            </a:br>
            <a:r>
              <a:rPr lang="es-PE" sz="3600" b="1" dirty="0">
                <a:solidFill>
                  <a:schemeClr val="bg1"/>
                </a:solidFill>
              </a:rPr>
              <a:t>REGION TUMBES   SE (37)</a:t>
            </a:r>
          </a:p>
          <a:p>
            <a:pPr algn="ctr"/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15689E6-1C64-49B2-9702-0D919DB4C8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222847" y="413437"/>
            <a:ext cx="4810540" cy="4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19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83EFF8-8095-4AE4-832E-E7539EC96159}"/>
              </a:ext>
            </a:extLst>
          </p:cNvPr>
          <p:cNvSpPr txBox="1">
            <a:spLocks/>
          </p:cNvSpPr>
          <p:nvPr/>
        </p:nvSpPr>
        <p:spPr>
          <a:xfrm>
            <a:off x="82645" y="55534"/>
            <a:ext cx="12027467" cy="1190169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MALARIA - 2024</a:t>
            </a:r>
            <a:br>
              <a:rPr lang="es-PE" sz="4000" b="1" dirty="0">
                <a:solidFill>
                  <a:schemeClr val="bg1"/>
                </a:solidFill>
              </a:rPr>
            </a:br>
            <a:r>
              <a:rPr lang="es-PE" sz="3600" b="1" dirty="0">
                <a:solidFill>
                  <a:schemeClr val="bg1"/>
                </a:solidFill>
              </a:rPr>
              <a:t>REGION TUMBES –  SE (37)</a:t>
            </a:r>
          </a:p>
          <a:p>
            <a:pPr algn="ctr"/>
            <a:endParaRPr lang="es-PE" sz="3600" b="1" dirty="0">
              <a:solidFill>
                <a:schemeClr val="bg1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5ABE4AC-A94C-40E4-809D-558A2D552EE3}"/>
              </a:ext>
            </a:extLst>
          </p:cNvPr>
          <p:cNvSpPr txBox="1">
            <a:spLocks/>
          </p:cNvSpPr>
          <p:nvPr/>
        </p:nvSpPr>
        <p:spPr>
          <a:xfrm>
            <a:off x="79739" y="6748114"/>
            <a:ext cx="5879444" cy="1920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200" b="1" i="1" dirty="0">
                <a:solidFill>
                  <a:srgbClr val="FF0000"/>
                </a:solidFill>
              </a:rPr>
              <a:t>FUENTE: NOTI SP WEB – DIRECCION EJECUTIVA DE EPIDEMIOLOGIA – DIRESA TUMBES </a:t>
            </a:r>
          </a:p>
          <a:p>
            <a:r>
              <a:rPr lang="es-PE" sz="1200" b="1" i="1" dirty="0">
                <a:solidFill>
                  <a:srgbClr val="FF0000"/>
                </a:solidFill>
              </a:rPr>
              <a:t>                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4B526D98-E38F-477E-647E-9620C9500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58" y="1625358"/>
            <a:ext cx="11099100" cy="328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s-PE" altLang="es-PE" sz="6600" b="1" dirty="0"/>
              <a:t>A</a:t>
            </a:r>
            <a:r>
              <a:rPr kumimoji="0" lang="es-PE" altLang="es-PE" sz="6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la SE 37 – 2024 NO se han reportado casos </a:t>
            </a:r>
            <a:r>
              <a:rPr lang="es-PE" altLang="es-PE" sz="6600" b="1" dirty="0"/>
              <a:t>de Malaria</a:t>
            </a:r>
            <a:endParaRPr kumimoji="0" lang="es-PE" altLang="es-PE" sz="6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2187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CAED3915-5AC1-48F8-ABE3-7BC43A62A69E}"/>
              </a:ext>
            </a:extLst>
          </p:cNvPr>
          <p:cNvSpPr txBox="1">
            <a:spLocks/>
          </p:cNvSpPr>
          <p:nvPr/>
        </p:nvSpPr>
        <p:spPr>
          <a:xfrm>
            <a:off x="82266" y="3037274"/>
            <a:ext cx="12027467" cy="1190169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CHIKUNGUNYA - 2024</a:t>
            </a:r>
            <a:br>
              <a:rPr lang="es-PE" sz="4000" b="1" dirty="0">
                <a:solidFill>
                  <a:schemeClr val="bg1"/>
                </a:solidFill>
              </a:rPr>
            </a:br>
            <a:r>
              <a:rPr lang="es-PE" sz="3600" b="1" dirty="0">
                <a:solidFill>
                  <a:schemeClr val="bg1"/>
                </a:solidFill>
              </a:rPr>
              <a:t>REGION TUMBES –  SE (01-37)</a:t>
            </a:r>
          </a:p>
          <a:p>
            <a:pPr algn="ctr"/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15689E6-1C64-49B2-9702-0D919DB4C8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222847" y="413437"/>
            <a:ext cx="4810540" cy="4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44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168" y="124107"/>
            <a:ext cx="12063663" cy="680209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</a:rPr>
              <a:t>TASAS DE INCIDENCIA ACUMULADA (TIA) Y CASOS ACUMULADOS DE FIEBRE POR VIRUS CHIKUNGUNYA – REGION TUMBES SE 01-37/2024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D3C33ED-FFE0-48E6-BCAF-023D668EE40B}"/>
              </a:ext>
            </a:extLst>
          </p:cNvPr>
          <p:cNvSpPr txBox="1">
            <a:spLocks/>
          </p:cNvSpPr>
          <p:nvPr/>
        </p:nvSpPr>
        <p:spPr>
          <a:xfrm>
            <a:off x="222847" y="6635837"/>
            <a:ext cx="7517144" cy="319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100" b="1" i="1" dirty="0">
                <a:solidFill>
                  <a:srgbClr val="FF0000"/>
                </a:solidFill>
              </a:rPr>
              <a:t>FUENTE: NOTI SP WEB – DIRECCION EJECUTIVA DE EPIDEMIOLOGIA – DIRESA TUMBES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A2B5918-7E23-301A-49BF-B9A9FAE0A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189" y="4695925"/>
            <a:ext cx="3707645" cy="31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PE" altLang="es-P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Tipo de </a:t>
            </a:r>
            <a:r>
              <a:rPr kumimoji="0" lang="es-PE" altLang="es-PE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Dx</a:t>
            </a:r>
            <a:endParaRPr kumimoji="0" lang="es-PE" altLang="es-P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5F5379AA-F595-DBC2-2E1D-90F3CC1B3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5497" y="4804788"/>
            <a:ext cx="3707645" cy="31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PE" altLang="es-P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Grupos de Edad </a:t>
            </a:r>
            <a:endParaRPr kumimoji="0" lang="es-PE" altLang="es-P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3C6FF963-F168-F549-FA87-DB667EC4A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8" y="988340"/>
            <a:ext cx="2190037" cy="60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PE" altLang="es-PE" sz="1100" dirty="0"/>
              <a:t>Mapa de Riesgo  SE 01-37/2024 </a:t>
            </a:r>
            <a:r>
              <a:rPr kumimoji="0" lang="es-PE" altLang="es-PE" sz="1100" i="0" u="none" strike="noStrike" cap="none" normalizeH="0" baseline="0" dirty="0">
                <a:ln>
                  <a:noFill/>
                </a:ln>
                <a:effectLst/>
              </a:rPr>
              <a:t>de Fiebre por virus </a:t>
            </a:r>
            <a:r>
              <a:rPr kumimoji="0" lang="es-PE" altLang="es-PE" sz="1100" i="0" u="none" strike="noStrike" cap="none" normalizeH="0" baseline="0" dirty="0" err="1">
                <a:ln>
                  <a:noFill/>
                </a:ln>
                <a:effectLst/>
              </a:rPr>
              <a:t>Chikungunya</a:t>
            </a:r>
            <a:r>
              <a:rPr kumimoji="0" lang="es-PE" altLang="es-PE" sz="1100" i="0" u="none" strike="noStrike" cap="none" normalizeH="0" baseline="0" dirty="0">
                <a:ln>
                  <a:noFill/>
                </a:ln>
                <a:effectLst/>
              </a:rPr>
              <a:t> - Región Tumbes</a:t>
            </a:r>
            <a:endParaRPr kumimoji="0" lang="es-PE" altLang="es-PE" sz="32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88BFC15A-ABAF-618C-DF4B-620FA12F8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830" y="1067292"/>
            <a:ext cx="2712103" cy="75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PE" altLang="es-PE" sz="1100" dirty="0"/>
              <a:t>Mapa de Riesgo según 03 última semanas epidemiológicas (34-36/2024) </a:t>
            </a:r>
            <a:r>
              <a:rPr kumimoji="0" lang="es-PE" altLang="es-PE" sz="1100" i="0" u="none" strike="noStrike" cap="none" normalizeH="0" baseline="0" dirty="0">
                <a:ln>
                  <a:noFill/>
                </a:ln>
                <a:effectLst/>
              </a:rPr>
              <a:t>de Fiebre por virus </a:t>
            </a:r>
            <a:r>
              <a:rPr kumimoji="0" lang="es-PE" altLang="es-PE" sz="1100" i="0" u="none" strike="noStrike" cap="none" normalizeH="0" baseline="0" dirty="0" err="1">
                <a:ln>
                  <a:noFill/>
                </a:ln>
                <a:effectLst/>
              </a:rPr>
              <a:t>Chikungunya</a:t>
            </a:r>
            <a:r>
              <a:rPr kumimoji="0" lang="es-PE" altLang="es-PE" sz="1100" i="0" u="none" strike="noStrike" cap="none" normalizeH="0" baseline="0" dirty="0">
                <a:ln>
                  <a:noFill/>
                </a:ln>
                <a:effectLst/>
              </a:rPr>
              <a:t> - Región Tumbes</a:t>
            </a:r>
            <a:endParaRPr kumimoji="0" lang="es-PE" altLang="es-PE" sz="3200" i="0" u="none" strike="noStrike" cap="none" normalizeH="0" baseline="0" dirty="0">
              <a:ln>
                <a:noFill/>
              </a:ln>
              <a:effectLst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517867C-36FF-FE72-9DE5-56F6DE07CD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099435"/>
              </p:ext>
            </p:extLst>
          </p:nvPr>
        </p:nvGraphicFramePr>
        <p:xfrm>
          <a:off x="4873648" y="5109893"/>
          <a:ext cx="2731341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Macro-Enabled Worksheet" r:id="rId3" imgW="2857452" imgH="1533454" progId="Excel.SheetMacroEnabled.12">
                  <p:link updateAutomatic="1"/>
                </p:oleObj>
              </mc:Choice>
              <mc:Fallback>
                <p:oleObj name="Macro-Enabled Worksheet" r:id="rId3" imgW="2857452" imgH="1533454" progId="Excel.SheetMacroEnabled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0517867C-36FF-FE72-9DE5-56F6DE07CD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3648" y="5109893"/>
                        <a:ext cx="2731341" cy="140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0EADA81C-146D-2E1F-BCA9-1FEA49EBD5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168921"/>
              </p:ext>
            </p:extLst>
          </p:nvPr>
        </p:nvGraphicFramePr>
        <p:xfrm>
          <a:off x="8301038" y="5167313"/>
          <a:ext cx="3155950" cy="155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Macro-Enabled Worksheet" r:id="rId5" imgW="4829259" imgH="2028996" progId="Excel.SheetMacroEnabled.12">
                  <p:link updateAutomatic="1"/>
                </p:oleObj>
              </mc:Choice>
              <mc:Fallback>
                <p:oleObj name="Macro-Enabled Worksheet" r:id="rId5" imgW="4829259" imgH="2028996" progId="Excel.SheetMacroEnabled.12">
                  <p:link updateAutomatic="1"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0EADA81C-146D-2E1F-BCA9-1FEA49EBD5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01038" y="5167313"/>
                        <a:ext cx="3155950" cy="1550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9F48223A-5975-0A9F-351D-13E956E4F9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770" y="1204395"/>
            <a:ext cx="5076000" cy="342422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B16CB9D-5858-9B6D-9DD3-61BE42C3F5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9319" y="1210572"/>
            <a:ext cx="4568400" cy="3222479"/>
          </a:xfrm>
          <a:prstGeom prst="rect">
            <a:avLst/>
          </a:prstGeom>
        </p:spPr>
      </p:pic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0BF63A7F-235F-6A20-DA63-E9B3EB3E7E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878372"/>
              </p:ext>
            </p:extLst>
          </p:nvPr>
        </p:nvGraphicFramePr>
        <p:xfrm>
          <a:off x="2711355" y="4154921"/>
          <a:ext cx="2027699" cy="744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6" name="Macro-Enabled Worksheet" r:id="rId9" imgW="2333733" imgH="857122" progId="Excel.SheetMacroEnabled.12">
                  <p:link updateAutomatic="1"/>
                </p:oleObj>
              </mc:Choice>
              <mc:Fallback>
                <p:oleObj name="Macro-Enabled Worksheet" r:id="rId9" imgW="2333733" imgH="857122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11355" y="4154921"/>
                        <a:ext cx="2027699" cy="744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486E8562-21A1-51A1-86E6-F172E372AD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046287"/>
              </p:ext>
            </p:extLst>
          </p:nvPr>
        </p:nvGraphicFramePr>
        <p:xfrm>
          <a:off x="9725629" y="3872591"/>
          <a:ext cx="1903243" cy="72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" name="Macro-Enabled Worksheet" r:id="rId11" imgW="2247852" imgH="857122" progId="Excel.SheetMacroEnabled.12">
                  <p:link updateAutomatic="1"/>
                </p:oleObj>
              </mc:Choice>
              <mc:Fallback>
                <p:oleObj name="Macro-Enabled Worksheet" r:id="rId11" imgW="2247852" imgH="857122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725629" y="3872591"/>
                        <a:ext cx="1903243" cy="72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4692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BA7E9-9656-49DA-982C-4EAD8E12FFFB}"/>
              </a:ext>
            </a:extLst>
          </p:cNvPr>
          <p:cNvSpPr txBox="1">
            <a:spLocks/>
          </p:cNvSpPr>
          <p:nvPr/>
        </p:nvSpPr>
        <p:spPr>
          <a:xfrm>
            <a:off x="82266" y="3037274"/>
            <a:ext cx="12027467" cy="1190169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LEPTOSPIROSIS - 2024</a:t>
            </a:r>
            <a:br>
              <a:rPr lang="es-PE" sz="4000" b="1" dirty="0">
                <a:solidFill>
                  <a:schemeClr val="bg1"/>
                </a:solidFill>
              </a:rPr>
            </a:br>
            <a:r>
              <a:rPr lang="es-PE" sz="3600" b="1" dirty="0">
                <a:solidFill>
                  <a:schemeClr val="bg1"/>
                </a:solidFill>
              </a:rPr>
              <a:t>REGION TUMBES –  SE (01-37)</a:t>
            </a:r>
          </a:p>
          <a:p>
            <a:pPr algn="ctr"/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5183A5-86C5-4D85-AC6F-00707B09BB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543339" y="470262"/>
            <a:ext cx="4810540" cy="4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1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380"/>
            <a:ext cx="12192000" cy="781032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es-PE" sz="2800" b="1" dirty="0">
                <a:solidFill>
                  <a:schemeClr val="bg1"/>
                </a:solidFill>
              </a:rPr>
              <a:t>TASAS DE INCIDENCIA ACUMULADA (TIA) Y CASOS ACUMULADOS DE LEPTOSPIROSIS  </a:t>
            </a:r>
            <a:br>
              <a:rPr lang="es-PE" sz="2800" b="1" dirty="0">
                <a:solidFill>
                  <a:schemeClr val="bg1"/>
                </a:solidFill>
              </a:rPr>
            </a:br>
            <a:r>
              <a:rPr lang="es-PE" sz="2800" b="1" dirty="0">
                <a:solidFill>
                  <a:schemeClr val="bg1"/>
                </a:solidFill>
              </a:rPr>
              <a:t>REGION TUMBES SE 01-37/2024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B59993B-944D-4E50-A15D-9BE7530804E2}"/>
              </a:ext>
            </a:extLst>
          </p:cNvPr>
          <p:cNvSpPr txBox="1">
            <a:spLocks/>
          </p:cNvSpPr>
          <p:nvPr/>
        </p:nvSpPr>
        <p:spPr>
          <a:xfrm>
            <a:off x="301752" y="6544752"/>
            <a:ext cx="7215392" cy="419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050" b="1" i="1" dirty="0">
                <a:solidFill>
                  <a:srgbClr val="FF0000"/>
                </a:solidFill>
              </a:rPr>
              <a:t>FUENTE: NOTI SP WEB – DIRECCION EJECUTIVA DE EPIDEMIOLOGIA – DIRESA TUMBES 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4E7FE832-7AE6-43FB-B2CA-B7F158488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887" y="4046102"/>
            <a:ext cx="3509923" cy="32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PE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kumimoji="0" sz="1400" i="0" u="none" strike="noStrike" cap="none" normalizeH="0" baseline="0">
                <a:ln>
                  <a:noFill/>
                </a:ln>
                <a:effectLst/>
                <a:latin typeface="Arial Narrow" panose="020B0606020202030204" pitchFamily="34" charset="0"/>
              </a:defRPr>
            </a:lvl1pPr>
          </a:lstStyle>
          <a:p>
            <a:r>
              <a:rPr lang="es-PE" altLang="es-PE" dirty="0"/>
              <a:t>Casos de Leptospirosis según grupo de edad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7F0C6AA5-E838-4B67-9B1E-D80F06FA2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9688" y="1914264"/>
            <a:ext cx="6221389" cy="41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PE" altLang="es-PE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Tasa de Incidencia y Casos de Leptospirosis según distrito de infección – año 2024</a:t>
            </a:r>
            <a:endParaRPr kumimoji="0" lang="es-PE" altLang="es-PE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8D0CF15-E556-4C90-8C92-B010BF0FBAD9}"/>
              </a:ext>
            </a:extLst>
          </p:cNvPr>
          <p:cNvSpPr txBox="1"/>
          <p:nvPr/>
        </p:nvSpPr>
        <p:spPr>
          <a:xfrm>
            <a:off x="31672" y="904112"/>
            <a:ext cx="8499680" cy="6687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PE"/>
            </a:defPPr>
            <a:lvl1pPr lvl="0" algn="ctr" eaLnBrk="0" fontAlgn="base" hangingPunct="0">
              <a:spcBef>
                <a:spcPct val="0"/>
              </a:spcBef>
              <a:spcAft>
                <a:spcPts val="800"/>
              </a:spcAft>
              <a:defRPr kumimoji="0" sz="1600" b="1" i="0" u="none" strike="noStrike" cap="none" normalizeH="0" baseline="0">
                <a:ln>
                  <a:noFill/>
                </a:ln>
                <a:effectLst/>
              </a:defRPr>
            </a:lvl1pPr>
          </a:lstStyle>
          <a:p>
            <a:pPr algn="just"/>
            <a:r>
              <a:rPr lang="es-ES" dirty="0"/>
              <a:t>A la SE 37 del año 2024 se han registrado 163 casos de leptospirosis, 41 casos confirmados y 122 casos probables a la espera de resultado del Instituto Nacional de Salud (INS).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0E2624B-D634-424C-45DB-7247F5D5FD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199189"/>
              </p:ext>
            </p:extLst>
          </p:nvPr>
        </p:nvGraphicFramePr>
        <p:xfrm>
          <a:off x="374650" y="2474913"/>
          <a:ext cx="5018088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Macro-Enabled Worksheet" r:id="rId3" imgW="5076933" imgH="3905222" progId="Excel.SheetMacroEnabled.12">
                  <p:link updateAutomatic="1"/>
                </p:oleObj>
              </mc:Choice>
              <mc:Fallback>
                <p:oleObj name="Macro-Enabled Worksheet" r:id="rId3" imgW="5076933" imgH="3905222" progId="Excel.SheetMacroEnabled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10E2624B-D634-424C-45DB-7247F5D5F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650" y="2474913"/>
                        <a:ext cx="5018088" cy="385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D15B5291-A39C-CC6B-3615-12D70608DC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614188"/>
              </p:ext>
            </p:extLst>
          </p:nvPr>
        </p:nvGraphicFramePr>
        <p:xfrm>
          <a:off x="8589963" y="938213"/>
          <a:ext cx="3754437" cy="265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name="Macro-Enabled Worksheet" r:id="rId5" imgW="4514874" imgH="3190889" progId="Excel.SheetMacroEnabled.12">
                  <p:link updateAutomatic="1"/>
                </p:oleObj>
              </mc:Choice>
              <mc:Fallback>
                <p:oleObj name="Macro-Enabled Worksheet" r:id="rId5" imgW="4514874" imgH="3190889" progId="Excel.SheetMacroEnabled.12">
                  <p:link updateAutomatic="1"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D15B5291-A39C-CC6B-3615-12D70608DC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89963" y="938213"/>
                        <a:ext cx="3754437" cy="2652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42155FB9-3219-3819-384F-5971D6A346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090186"/>
              </p:ext>
            </p:extLst>
          </p:nvPr>
        </p:nvGraphicFramePr>
        <p:xfrm>
          <a:off x="6169025" y="4370388"/>
          <a:ext cx="5910263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Macro-Enabled Worksheet" r:id="rId7" imgW="3648015" imgH="1343068" progId="Excel.SheetMacroEnabled.12">
                  <p:link updateAutomatic="1"/>
                </p:oleObj>
              </mc:Choice>
              <mc:Fallback>
                <p:oleObj name="Macro-Enabled Worksheet" r:id="rId7" imgW="3648015" imgH="1343068" progId="Excel.SheetMacroEnabled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42155FB9-3219-3819-384F-5971D6A346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69025" y="4370388"/>
                        <a:ext cx="5910263" cy="217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5528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BA7E9-9656-49DA-982C-4EAD8E12FFFB}"/>
              </a:ext>
            </a:extLst>
          </p:cNvPr>
          <p:cNvSpPr txBox="1">
            <a:spLocks/>
          </p:cNvSpPr>
          <p:nvPr/>
        </p:nvSpPr>
        <p:spPr>
          <a:xfrm>
            <a:off x="82266" y="3037274"/>
            <a:ext cx="12027467" cy="1190169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</a:rPr>
            </a:br>
            <a:r>
              <a:rPr lang="es-PE" sz="3600" b="1" dirty="0">
                <a:solidFill>
                  <a:schemeClr val="bg1"/>
                </a:solidFill>
              </a:rPr>
              <a:t>REGION TUMBES –  SE (01-37)</a:t>
            </a:r>
          </a:p>
          <a:p>
            <a:pPr algn="ctr"/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5183A5-86C5-4D85-AC6F-00707B09BB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543339" y="470262"/>
            <a:ext cx="4810540" cy="4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36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BA7E9-9656-49DA-982C-4EAD8E12FFFB}"/>
              </a:ext>
            </a:extLst>
          </p:cNvPr>
          <p:cNvSpPr txBox="1">
            <a:spLocks/>
          </p:cNvSpPr>
          <p:nvPr/>
        </p:nvSpPr>
        <p:spPr>
          <a:xfrm>
            <a:off x="82266" y="3037274"/>
            <a:ext cx="12027467" cy="1190169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IRAS - 2024</a:t>
            </a:r>
            <a:br>
              <a:rPr lang="es-PE" sz="4000" b="1" dirty="0">
                <a:solidFill>
                  <a:schemeClr val="bg1"/>
                </a:solidFill>
              </a:rPr>
            </a:br>
            <a:r>
              <a:rPr lang="es-PE" sz="3600" b="1" dirty="0">
                <a:solidFill>
                  <a:schemeClr val="bg1"/>
                </a:solidFill>
              </a:rPr>
              <a:t>REGION TUMBES –  SE (01-37)</a:t>
            </a:r>
          </a:p>
          <a:p>
            <a:pPr algn="ctr"/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5183A5-86C5-4D85-AC6F-00707B09BB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543339" y="470262"/>
            <a:ext cx="4810540" cy="4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77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61" y="96492"/>
            <a:ext cx="7236783" cy="783464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</a:rPr>
              <a:t>MAPAS DE RIESGO DE IRAS EN MENORES DE 5 AÑOS – REGION TUMBES SE 01-37/2024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2C79579E-C873-4DDD-B6C3-7C5C7A95F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468" y="1099718"/>
            <a:ext cx="1975578" cy="70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PE" altLang="es-PE" sz="1400" dirty="0"/>
              <a:t>Mapa de Riesgo SE 01-37/2024 de IRAS</a:t>
            </a:r>
            <a:r>
              <a:rPr kumimoji="0" lang="es-PE" altLang="es-PE" sz="1400" i="0" u="none" strike="noStrike" cap="none" normalizeH="0" baseline="0" dirty="0">
                <a:ln>
                  <a:noFill/>
                </a:ln>
                <a:effectLst/>
              </a:rPr>
              <a:t> - Región Tumbes</a:t>
            </a:r>
            <a:endParaRPr kumimoji="0" lang="es-PE" altLang="es-PE" sz="48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90F121B0-0057-479C-BD34-A5251D7DE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480213"/>
            <a:ext cx="2278478" cy="98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PE" altLang="es-PE" sz="1200" i="0" u="none" strike="noStrike" cap="none" normalizeH="0" baseline="0" dirty="0">
                <a:ln>
                  <a:noFill/>
                </a:ln>
                <a:effectLst/>
              </a:rPr>
              <a:t>Mapa de Riesgo de IRAS en menores de 5 años según 03 últimas semanas epidemiológicas 35-37/2024</a:t>
            </a:r>
            <a:endParaRPr kumimoji="0" lang="es-PE" altLang="es-PE" sz="44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B5A0F0F-07FF-4402-979D-2BA808DEF415}"/>
              </a:ext>
            </a:extLst>
          </p:cNvPr>
          <p:cNvSpPr txBox="1"/>
          <p:nvPr/>
        </p:nvSpPr>
        <p:spPr>
          <a:xfrm>
            <a:off x="469323" y="1110693"/>
            <a:ext cx="5051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>
                <a:solidFill>
                  <a:srgbClr val="002060"/>
                </a:solidFill>
              </a:rPr>
              <a:t>TASAS DE INCIDENCIA Y CASOS ACUMULADOS DE IRAS </a:t>
            </a:r>
          </a:p>
          <a:p>
            <a:pPr algn="ctr"/>
            <a:r>
              <a:rPr lang="es-PE" sz="1600" b="1" dirty="0">
                <a:solidFill>
                  <a:srgbClr val="002060"/>
                </a:solidFill>
              </a:rPr>
              <a:t> SEGÚN LUGAR DE INFECCIÓN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44DADB56-01AB-4101-8059-6482D3339298}"/>
              </a:ext>
            </a:extLst>
          </p:cNvPr>
          <p:cNvSpPr txBox="1">
            <a:spLocks/>
          </p:cNvSpPr>
          <p:nvPr/>
        </p:nvSpPr>
        <p:spPr>
          <a:xfrm>
            <a:off x="64562" y="6521116"/>
            <a:ext cx="5530122" cy="316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100" b="1" i="1" dirty="0">
                <a:solidFill>
                  <a:srgbClr val="FF0000"/>
                </a:solidFill>
                <a:latin typeface="+mn-lt"/>
              </a:rPr>
              <a:t>FUENTE: NOTI SP WEB – DIRECCION EJECUTIVA DE EPIDEMIOLOGIA – DIRESA TUMBES </a:t>
            </a:r>
          </a:p>
          <a:p>
            <a:r>
              <a:rPr lang="es-PE" sz="1100" b="1" i="1" dirty="0">
                <a:solidFill>
                  <a:srgbClr val="FF0000"/>
                </a:solidFill>
                <a:latin typeface="+mn-lt"/>
              </a:rPr>
              <a:t>                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2982CC99-5DD0-D9A6-C168-1C6B3EA574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160028"/>
              </p:ext>
            </p:extLst>
          </p:nvPr>
        </p:nvGraphicFramePr>
        <p:xfrm>
          <a:off x="1311275" y="2146300"/>
          <a:ext cx="3851275" cy="282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Macro-Enabled Worksheet" r:id="rId4" imgW="3971985" imgH="2914522" progId="Excel.SheetMacroEnabled.12">
                  <p:link updateAutomatic="1"/>
                </p:oleObj>
              </mc:Choice>
              <mc:Fallback>
                <p:oleObj name="Macro-Enabled Worksheet" r:id="rId4" imgW="3971985" imgH="2914522" progId="Excel.SheetMacroEnabled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2982CC99-5DD0-D9A6-C168-1C6B3EA574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11275" y="2146300"/>
                        <a:ext cx="3851275" cy="282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EC7F83F-11FB-C56E-39DF-BC63A5B7D5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843462"/>
              </p:ext>
            </p:extLst>
          </p:nvPr>
        </p:nvGraphicFramePr>
        <p:xfrm>
          <a:off x="9245600" y="2998788"/>
          <a:ext cx="1935163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Macro-Enabled Worksheet" r:id="rId6" imgW="2419230" imgH="819122" progId="Excel.SheetMacroEnabled.12">
                  <p:link updateAutomatic="1"/>
                </p:oleObj>
              </mc:Choice>
              <mc:Fallback>
                <p:oleObj name="Macro-Enabled Worksheet" r:id="rId6" imgW="2419230" imgH="819122" progId="Excel.SheetMacroEnabled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EEC7F83F-11FB-C56E-39DF-BC63A5B7D5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45600" y="2998788"/>
                        <a:ext cx="1935163" cy="655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067F3428-E8E1-75A8-2181-347F0B8052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400385"/>
              </p:ext>
            </p:extLst>
          </p:nvPr>
        </p:nvGraphicFramePr>
        <p:xfrm>
          <a:off x="9845675" y="6022975"/>
          <a:ext cx="1833563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Macro-Enabled Worksheet" r:id="rId8" imgW="2286192" imgH="819122" progId="Excel.SheetMacroEnabled.12">
                  <p:link updateAutomatic="1"/>
                </p:oleObj>
              </mc:Choice>
              <mc:Fallback>
                <p:oleObj name="Macro-Enabled Worksheet" r:id="rId8" imgW="2286192" imgH="819122" progId="Excel.SheetMacroEnabled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067F3428-E8E1-75A8-2181-347F0B8052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845675" y="6022975"/>
                        <a:ext cx="1833563" cy="65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DD79DFEA-80F2-3E9C-15D9-8E48F52F9A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0934" y="412025"/>
            <a:ext cx="4237447" cy="28836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421A3BF-0A10-47C9-90A8-6E7DC8724C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06856" y="3863904"/>
            <a:ext cx="3573907" cy="28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51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2404"/>
            <a:ext cx="12181280" cy="640220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</a:rPr>
              <a:t>CANAL ENDÉMICO DE IRAS EN NIÑOS &lt; 5 AÑOS – REGION TUMBES SE 01-37/2024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2447518-EA93-4418-893D-D9D8DA864D94}"/>
              </a:ext>
            </a:extLst>
          </p:cNvPr>
          <p:cNvSpPr txBox="1">
            <a:spLocks/>
          </p:cNvSpPr>
          <p:nvPr/>
        </p:nvSpPr>
        <p:spPr>
          <a:xfrm>
            <a:off x="-103264" y="6634563"/>
            <a:ext cx="5070366" cy="421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100" b="1" i="1" dirty="0">
                <a:solidFill>
                  <a:srgbClr val="FF0000"/>
                </a:solidFill>
              </a:rPr>
              <a:t>FUENTE: NOTI SP WEB – DIRECCION EJECUTIVA DE EPIDEMIOLOGIA – DIRESA TUMBES </a:t>
            </a:r>
          </a:p>
          <a:p>
            <a:r>
              <a:rPr lang="es-PE" sz="1100" b="1" i="1" dirty="0">
                <a:solidFill>
                  <a:srgbClr val="FF0000"/>
                </a:solidFill>
              </a:rPr>
              <a:t>                </a:t>
            </a:r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408FFAA2-6FEF-41D8-B58A-6126920787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153913"/>
              </p:ext>
            </p:extLst>
          </p:nvPr>
        </p:nvGraphicFramePr>
        <p:xfrm>
          <a:off x="4967102" y="601664"/>
          <a:ext cx="7091548" cy="4503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Worksheet" r:id="rId3" imgW="6076830" imgH="3857625" progId="Excel.Sheet.12">
                  <p:link updateAutomatic="1"/>
                </p:oleObj>
              </mc:Choice>
              <mc:Fallback>
                <p:oleObj name="Worksheet" r:id="rId3" imgW="6076830" imgH="3857625" progId="Excel.Sheet.12">
                  <p:link updateAutomatic="1"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408FFAA2-6FEF-41D8-B58A-6126920787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67102" y="601664"/>
                        <a:ext cx="7091548" cy="4503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Imagen 17">
            <a:extLst>
              <a:ext uri="{FF2B5EF4-FFF2-40B4-BE49-F238E27FC236}">
                <a16:creationId xmlns:a16="http://schemas.microsoft.com/office/drawing/2014/main" id="{352AA300-03B3-7818-EA28-F0DB052D6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54633"/>
            <a:ext cx="5073611" cy="32104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58B3E8F-D1C1-4BD0-FD41-45C50EC910F0}"/>
              </a:ext>
            </a:extLst>
          </p:cNvPr>
          <p:cNvSpPr txBox="1"/>
          <p:nvPr/>
        </p:nvSpPr>
        <p:spPr>
          <a:xfrm>
            <a:off x="1625576" y="799073"/>
            <a:ext cx="74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2023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DC086A-2765-AC36-A2AF-819E7F7B1023}"/>
              </a:ext>
            </a:extLst>
          </p:cNvPr>
          <p:cNvSpPr txBox="1"/>
          <p:nvPr/>
        </p:nvSpPr>
        <p:spPr>
          <a:xfrm>
            <a:off x="7401680" y="799073"/>
            <a:ext cx="74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2024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913BFCA-F8A4-E8FD-895C-6FFF6C6C8021}"/>
              </a:ext>
            </a:extLst>
          </p:cNvPr>
          <p:cNvSpPr txBox="1"/>
          <p:nvPr/>
        </p:nvSpPr>
        <p:spPr>
          <a:xfrm>
            <a:off x="492880" y="3610006"/>
            <a:ext cx="74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2023</a:t>
            </a:r>
            <a:endParaRPr lang="es-P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46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BA7E9-9656-49DA-982C-4EAD8E12FFFB}"/>
              </a:ext>
            </a:extLst>
          </p:cNvPr>
          <p:cNvSpPr txBox="1">
            <a:spLocks/>
          </p:cNvSpPr>
          <p:nvPr/>
        </p:nvSpPr>
        <p:spPr>
          <a:xfrm>
            <a:off x="82266" y="3037274"/>
            <a:ext cx="12027467" cy="1190169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EDAS - 2024</a:t>
            </a:r>
            <a:br>
              <a:rPr lang="es-PE" sz="4000" b="1" dirty="0">
                <a:solidFill>
                  <a:schemeClr val="bg1"/>
                </a:solidFill>
              </a:rPr>
            </a:br>
            <a:r>
              <a:rPr lang="es-PE" sz="3600" b="1" dirty="0">
                <a:solidFill>
                  <a:schemeClr val="bg1"/>
                </a:solidFill>
              </a:rPr>
              <a:t>REGION TUMBES –  SE (01-37)</a:t>
            </a:r>
          </a:p>
          <a:p>
            <a:pPr algn="ctr"/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5183A5-86C5-4D85-AC6F-00707B09BB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543339" y="470262"/>
            <a:ext cx="4810540" cy="4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10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32"/>
            <a:ext cx="12192000" cy="558458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</a:rPr>
              <a:t>MAPAS DE RIESGO DE EDAS EN POBLACION GENERAL  REGION TUMBES –  SE 01-37/2024</a:t>
            </a:r>
          </a:p>
        </p:txBody>
      </p:sp>
      <p:sp>
        <p:nvSpPr>
          <p:cNvPr id="39" name="Text Box 3">
            <a:extLst>
              <a:ext uri="{FF2B5EF4-FFF2-40B4-BE49-F238E27FC236}">
                <a16:creationId xmlns:a16="http://schemas.microsoft.com/office/drawing/2014/main" id="{93B9C0A1-024E-4727-899C-76F67D6F9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54" y="4382675"/>
            <a:ext cx="2703443" cy="89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kumimoji="0" lang="es-PE" altLang="es-PE" sz="1200" i="0" u="none" strike="noStrike" cap="none" normalizeH="0" baseline="0" dirty="0">
                <a:ln>
                  <a:noFill/>
                </a:ln>
                <a:effectLst/>
              </a:rPr>
              <a:t>Mapa de Riesgo de EDAs en Población General según 03 últimas semanas epidemiológicas 35-37/2024 Región Tumbes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244D7510-DCFF-470C-9033-A30E67DFB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2772" y="1376305"/>
            <a:ext cx="2156514" cy="89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PE" altLang="es-PE" sz="1200" dirty="0"/>
              <a:t>Mapa de Riesgo SE 01-37/ 2024 de </a:t>
            </a:r>
            <a:r>
              <a:rPr kumimoji="0" lang="es-PE" altLang="es-PE" sz="1200" i="0" u="none" strike="noStrike" cap="none" normalizeH="0" baseline="0" dirty="0">
                <a:ln>
                  <a:noFill/>
                </a:ln>
                <a:effectLst/>
              </a:rPr>
              <a:t>EDAs en Población General - Región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86C6BE-317C-4ACA-8B09-B4676A98EA34}"/>
              </a:ext>
            </a:extLst>
          </p:cNvPr>
          <p:cNvSpPr txBox="1"/>
          <p:nvPr/>
        </p:nvSpPr>
        <p:spPr>
          <a:xfrm>
            <a:off x="357273" y="1697628"/>
            <a:ext cx="4796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dirty="0"/>
              <a:t>TASAS DE INCIDENCIA Y CASOS ACUMULADOS DE EDAS EN </a:t>
            </a:r>
          </a:p>
          <a:p>
            <a:pPr algn="ctr"/>
            <a:r>
              <a:rPr lang="es-PE" sz="1400" dirty="0"/>
              <a:t>POBLACION GENERAL SEGÚN LUGAR DE INFECCIÓN SE 01-37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7AED518C-CA61-4381-AFFD-100BD27CDE5C}"/>
              </a:ext>
            </a:extLst>
          </p:cNvPr>
          <p:cNvSpPr txBox="1">
            <a:spLocks/>
          </p:cNvSpPr>
          <p:nvPr/>
        </p:nvSpPr>
        <p:spPr>
          <a:xfrm>
            <a:off x="82266" y="6589350"/>
            <a:ext cx="5070366" cy="280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100" b="1" i="1" dirty="0">
                <a:solidFill>
                  <a:srgbClr val="FF0000"/>
                </a:solidFill>
              </a:rPr>
              <a:t>FUENTE: NOTI SP WEB – DIRECCION EJECUTIVA DE EPIDEMIOLOGIA – DIRESA TUMBES </a:t>
            </a:r>
          </a:p>
          <a:p>
            <a:r>
              <a:rPr lang="es-PE" sz="1100" b="1" i="1" dirty="0">
                <a:solidFill>
                  <a:srgbClr val="FF0000"/>
                </a:solidFill>
              </a:rPr>
              <a:t>                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A6CDB459-1CBD-E3F5-6419-613E1DB1B0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10483"/>
              </p:ext>
            </p:extLst>
          </p:nvPr>
        </p:nvGraphicFramePr>
        <p:xfrm>
          <a:off x="839788" y="2298700"/>
          <a:ext cx="3562350" cy="348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name="Macro-Enabled Worksheet" r:id="rId4" imgW="3562518" imgH="3486065" progId="Excel.SheetMacroEnabled.12">
                  <p:link updateAutomatic="1"/>
                </p:oleObj>
              </mc:Choice>
              <mc:Fallback>
                <p:oleObj name="Macro-Enabled Worksheet" r:id="rId4" imgW="3562518" imgH="3486065" progId="Excel.SheetMacroEnabled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A6CDB459-1CBD-E3F5-6419-613E1DB1B0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9788" y="2298700"/>
                        <a:ext cx="3562350" cy="348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9795706B-251A-31E9-C403-0F36BBE87E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712892"/>
              </p:ext>
            </p:extLst>
          </p:nvPr>
        </p:nvGraphicFramePr>
        <p:xfrm>
          <a:off x="9875852" y="6099053"/>
          <a:ext cx="1700212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Macro-Enabled Worksheet" r:id="rId6" imgW="2143185" imgH="819122" progId="Excel.SheetMacroEnabled.12">
                  <p:link updateAutomatic="1"/>
                </p:oleObj>
              </mc:Choice>
              <mc:Fallback>
                <p:oleObj name="Macro-Enabled Worksheet" r:id="rId6" imgW="2143185" imgH="819122" progId="Excel.SheetMacroEnabled.12">
                  <p:link updateAutomatic="1"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9795706B-251A-31E9-C403-0F36BBE87E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875852" y="6099053"/>
                        <a:ext cx="1700212" cy="64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2F92AB6-C25C-D5B1-4E49-0019CE0FEA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880659"/>
              </p:ext>
            </p:extLst>
          </p:nvPr>
        </p:nvGraphicFramePr>
        <p:xfrm>
          <a:off x="9934575" y="2836863"/>
          <a:ext cx="17303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" name="Macro-Enabled Worksheet" r:id="rId8" imgW="2162355" imgH="961911" progId="Excel.SheetMacroEnabled.12">
                  <p:link updateAutomatic="1"/>
                </p:oleObj>
              </mc:Choice>
              <mc:Fallback>
                <p:oleObj name="Macro-Enabled Worksheet" r:id="rId8" imgW="2162355" imgH="961911" progId="Excel.SheetMacroEnabled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A2F92AB6-C25C-D5B1-4E49-0019CE0FEA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34575" y="2836863"/>
                        <a:ext cx="1730375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649C75AE-3134-121B-68FB-0C5CBBBB8A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39370" y="758947"/>
            <a:ext cx="3686588" cy="29088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2519F98-DB83-482D-9554-9221CCD3F2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24106" y="3849404"/>
            <a:ext cx="3671932" cy="29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8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645"/>
            <a:ext cx="12192000" cy="514799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</a:rPr>
              <a:t>CANAL ENDEMICO DE EDAS EN POBLACION GENERAL REGION TUMBES SE 01-37/2024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AEA4E14-E04B-4585-8C9F-9CA7E1F12961}"/>
              </a:ext>
            </a:extLst>
          </p:cNvPr>
          <p:cNvSpPr txBox="1">
            <a:spLocks/>
          </p:cNvSpPr>
          <p:nvPr/>
        </p:nvSpPr>
        <p:spPr>
          <a:xfrm>
            <a:off x="82266" y="6589350"/>
            <a:ext cx="5590401" cy="280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100" b="1" i="1" dirty="0">
                <a:solidFill>
                  <a:srgbClr val="FF0000"/>
                </a:solidFill>
              </a:rPr>
              <a:t>FUENTE: NOTI SP WEB – DIRECCION EJECUTIVA DE EPIDEMIOLOGIA – DIRESA TUMBES </a:t>
            </a:r>
          </a:p>
          <a:p>
            <a:r>
              <a:rPr lang="es-PE" sz="1100" b="1" i="1" dirty="0">
                <a:solidFill>
                  <a:srgbClr val="FF0000"/>
                </a:solidFill>
              </a:rPr>
              <a:t>              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AC0042F-7803-B5D6-C7CB-0C8DCF4C2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657" y="1036243"/>
            <a:ext cx="5259433" cy="3105478"/>
          </a:xfrm>
          <a:prstGeom prst="rect">
            <a:avLst/>
          </a:prstGeom>
        </p:spPr>
      </p:pic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36C6926-2D27-F42E-63EE-37342E03B6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586740"/>
              </p:ext>
            </p:extLst>
          </p:nvPr>
        </p:nvGraphicFramePr>
        <p:xfrm>
          <a:off x="5175776" y="562457"/>
          <a:ext cx="7109684" cy="4445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Worksheet" r:id="rId4" imgW="6810267" imgH="3514853" progId="Excel.Sheet.12">
                  <p:link updateAutomatic="1"/>
                </p:oleObj>
              </mc:Choice>
              <mc:Fallback>
                <p:oleObj name="Worksheet" r:id="rId4" imgW="6810267" imgH="3514853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236C6926-2D27-F42E-63EE-37342E03B6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75776" y="562457"/>
                        <a:ext cx="7109684" cy="4445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CA6F862B-0F67-07D9-2202-83DE2685C5D4}"/>
              </a:ext>
            </a:extLst>
          </p:cNvPr>
          <p:cNvSpPr txBox="1"/>
          <p:nvPr/>
        </p:nvSpPr>
        <p:spPr>
          <a:xfrm>
            <a:off x="2172750" y="1073791"/>
            <a:ext cx="74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2023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CB2CB86-3FB9-DA6C-0E03-5737A5CAB9C8}"/>
              </a:ext>
            </a:extLst>
          </p:cNvPr>
          <p:cNvSpPr txBox="1"/>
          <p:nvPr/>
        </p:nvSpPr>
        <p:spPr>
          <a:xfrm>
            <a:off x="7911326" y="999688"/>
            <a:ext cx="74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2024</a:t>
            </a:r>
            <a:endParaRPr lang="es-P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80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107"/>
            <a:ext cx="12185649" cy="426534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</a:rPr>
              <a:t>MAPAS DE RIESGO DE EDAS EN &lt; 5 AÑOS REGION TUMBES SE 01-37/2024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66406CD5-1834-4058-8BC9-AD5C0378B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9474" y="790321"/>
            <a:ext cx="1930577" cy="88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PE" altLang="es-PE" sz="1200" dirty="0"/>
              <a:t>Mapa de Riesgo SE 01-37/2024 </a:t>
            </a:r>
            <a:r>
              <a:rPr kumimoji="0" lang="es-PE" altLang="es-PE" sz="1200" i="0" u="none" strike="noStrike" cap="none" normalizeH="0" baseline="0" dirty="0">
                <a:ln>
                  <a:noFill/>
                </a:ln>
                <a:effectLst/>
              </a:rPr>
              <a:t>de EDAs en menores de 05 años - Región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486C6BE-317C-4ACA-8B09-B4676A98EA34}"/>
              </a:ext>
            </a:extLst>
          </p:cNvPr>
          <p:cNvSpPr txBox="1"/>
          <p:nvPr/>
        </p:nvSpPr>
        <p:spPr>
          <a:xfrm>
            <a:off x="790735" y="1135909"/>
            <a:ext cx="4478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dirty="0"/>
              <a:t>TASAS DE INCIDENCIA Y CASOS ACUMULADOS DE EDAS EN </a:t>
            </a:r>
          </a:p>
          <a:p>
            <a:pPr algn="ctr"/>
            <a:r>
              <a:rPr lang="es-PE" sz="1400" dirty="0"/>
              <a:t>MENORES DE 05 AÑOS SEGÚN LUGAR DE INFECCIÓN 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F337A4CB-D25E-4712-BC9B-D071C86C9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037" y="3927061"/>
            <a:ext cx="2407914" cy="84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kumimoji="0" lang="es-PE" altLang="es-PE" sz="1200" i="0" u="none" strike="noStrike" cap="none" normalizeH="0" baseline="0" dirty="0">
                <a:ln>
                  <a:noFill/>
                </a:ln>
                <a:effectLst/>
              </a:rPr>
              <a:t>Mapa de </a:t>
            </a:r>
            <a:r>
              <a:rPr lang="es-PE" altLang="es-PE" sz="1200" dirty="0"/>
              <a:t>Riesgo según 03 últimas semanas epidemiológicas 35-37/2024 </a:t>
            </a:r>
            <a:r>
              <a:rPr kumimoji="0" lang="es-PE" altLang="es-PE" sz="1200" i="0" u="none" strike="noStrike" cap="none" normalizeH="0" baseline="0" dirty="0">
                <a:ln>
                  <a:noFill/>
                </a:ln>
                <a:effectLst/>
              </a:rPr>
              <a:t>de EDAs en Menores de 05 años Región Tumbes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82FC96FC-4034-4C28-952F-3DD84889601A}"/>
              </a:ext>
            </a:extLst>
          </p:cNvPr>
          <p:cNvSpPr txBox="1">
            <a:spLocks/>
          </p:cNvSpPr>
          <p:nvPr/>
        </p:nvSpPr>
        <p:spPr>
          <a:xfrm>
            <a:off x="82266" y="6589350"/>
            <a:ext cx="5070366" cy="280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100" b="1" i="1" dirty="0">
                <a:solidFill>
                  <a:srgbClr val="FF0000"/>
                </a:solidFill>
              </a:rPr>
              <a:t>FUENTE: NOTI SP WEB – DIRECCION EJECUTIVA DE EPIDEMIOLOGIA – DIRESA TUMBES </a:t>
            </a:r>
          </a:p>
          <a:p>
            <a:r>
              <a:rPr lang="es-PE" sz="1100" b="1" i="1" dirty="0">
                <a:solidFill>
                  <a:srgbClr val="FF0000"/>
                </a:solidFill>
              </a:rPr>
              <a:t>                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08DCBAE6-6B0F-4E03-B8F5-BDB983E20E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288463"/>
              </p:ext>
            </p:extLst>
          </p:nvPr>
        </p:nvGraphicFramePr>
        <p:xfrm>
          <a:off x="696913" y="1712913"/>
          <a:ext cx="469582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9" name="Macro-Enabled Worksheet" r:id="rId3" imgW="4695837" imgH="3743240" progId="Excel.SheetMacroEnabled.12">
                  <p:link updateAutomatic="1"/>
                </p:oleObj>
              </mc:Choice>
              <mc:Fallback>
                <p:oleObj name="Macro-Enabled Worksheet" r:id="rId3" imgW="4695837" imgH="3743240" progId="Excel.SheetMacroEnabled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08DCBAE6-6B0F-4E03-B8F5-BDB983E20E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6913" y="1712913"/>
                        <a:ext cx="4695825" cy="374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821FF722-0CF0-EC23-D125-F98DE200F1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322741"/>
              </p:ext>
            </p:extLst>
          </p:nvPr>
        </p:nvGraphicFramePr>
        <p:xfrm>
          <a:off x="9629775" y="2757488"/>
          <a:ext cx="203993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0" name="Macro-Enabled Worksheet" r:id="rId5" imgW="2562237" imgH="819122" progId="Excel.SheetMacroEnabled.12">
                  <p:link updateAutomatic="1"/>
                </p:oleObj>
              </mc:Choice>
              <mc:Fallback>
                <p:oleObj name="Macro-Enabled Worksheet" r:id="rId5" imgW="2562237" imgH="819122" progId="Excel.SheetMacroEnabled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821FF722-0CF0-EC23-D125-F98DE200F1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29775" y="2757488"/>
                        <a:ext cx="2039938" cy="80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99F593DF-822F-BEB4-C24E-71E4C6F56D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90991"/>
              </p:ext>
            </p:extLst>
          </p:nvPr>
        </p:nvGraphicFramePr>
        <p:xfrm>
          <a:off x="9501188" y="5981700"/>
          <a:ext cx="21145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1" name="Macro-Enabled Worksheet" r:id="rId7" imgW="2714445" imgH="819122" progId="Excel.SheetMacroEnabled.12">
                  <p:link updateAutomatic="1"/>
                </p:oleObj>
              </mc:Choice>
              <mc:Fallback>
                <p:oleObj name="Macro-Enabled Worksheet" r:id="rId7" imgW="2714445" imgH="819122" progId="Excel.SheetMacroEnabled.12">
                  <p:link updateAutomatic="1"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99F593DF-822F-BEB4-C24E-71E4C6F56D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501188" y="5981700"/>
                        <a:ext cx="211455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FF41BB44-43A2-40F6-A900-96CD4598D6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4762" y="535936"/>
            <a:ext cx="3536732" cy="29088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E6C85B8-27E7-454E-8E16-20BB55CC80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4762" y="3680550"/>
            <a:ext cx="3422842" cy="29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14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BA7E9-9656-49DA-982C-4EAD8E12FFFB}"/>
              </a:ext>
            </a:extLst>
          </p:cNvPr>
          <p:cNvSpPr txBox="1">
            <a:spLocks/>
          </p:cNvSpPr>
          <p:nvPr/>
        </p:nvSpPr>
        <p:spPr>
          <a:xfrm>
            <a:off x="82266" y="3037274"/>
            <a:ext cx="12027467" cy="1190169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MUERTES MATERNAS - 2023</a:t>
            </a:r>
            <a:br>
              <a:rPr lang="es-PE" sz="4000" b="1" dirty="0">
                <a:solidFill>
                  <a:schemeClr val="bg1"/>
                </a:solidFill>
              </a:rPr>
            </a:br>
            <a:r>
              <a:rPr lang="es-PE" sz="3600" b="1" dirty="0">
                <a:solidFill>
                  <a:schemeClr val="bg1"/>
                </a:solidFill>
              </a:rPr>
              <a:t>REGION TUMBES –  SE (01-52)</a:t>
            </a:r>
          </a:p>
          <a:p>
            <a:pPr algn="ctr"/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5183A5-86C5-4D85-AC6F-00707B09BB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543339" y="470262"/>
            <a:ext cx="4810540" cy="4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16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E18E4A2-9636-4425-BCB8-91267D6E38A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459138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700" b="1" dirty="0">
                <a:solidFill>
                  <a:schemeClr val="bg1"/>
                </a:solidFill>
              </a:rPr>
              <a:t>MUERTES MATERNAS – REGION TUMBES  SE 01-52/2023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D8AFE6-EBAC-4559-97C3-3759B60E9334}"/>
              </a:ext>
            </a:extLst>
          </p:cNvPr>
          <p:cNvSpPr txBox="1"/>
          <p:nvPr/>
        </p:nvSpPr>
        <p:spPr>
          <a:xfrm>
            <a:off x="841219" y="2566955"/>
            <a:ext cx="109179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En el año 2023 se han notificado 03 casos de muertes maternas (02 muertes indirectas procedentes de Zarumilla y La Cruz y 01 muerte procedente de la localidad de la Angostura distrito de Pampas de Hospital.</a:t>
            </a:r>
          </a:p>
          <a:p>
            <a:pPr algn="just"/>
            <a:endParaRPr lang="es-PE" sz="2400" dirty="0"/>
          </a:p>
          <a:p>
            <a:pPr algn="just"/>
            <a:r>
              <a:rPr lang="es-PE" sz="2400" dirty="0"/>
              <a:t>En el año 2022 se ha registrado </a:t>
            </a:r>
            <a:r>
              <a:rPr lang="es-PE" sz="2400" b="1" dirty="0"/>
              <a:t>01 muerte materna directa </a:t>
            </a:r>
            <a:endParaRPr lang="es-PE" sz="24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E8723B6-668B-4087-AF8C-FD499BD3AD23}"/>
              </a:ext>
            </a:extLst>
          </p:cNvPr>
          <p:cNvSpPr txBox="1">
            <a:spLocks/>
          </p:cNvSpPr>
          <p:nvPr/>
        </p:nvSpPr>
        <p:spPr>
          <a:xfrm>
            <a:off x="7327797" y="6717957"/>
            <a:ext cx="5070366" cy="280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100" b="1" i="1" dirty="0">
                <a:solidFill>
                  <a:srgbClr val="FF0000"/>
                </a:solidFill>
              </a:rPr>
              <a:t>FUENTE: NOTI SP WEB – DIRECCION EJECUTIVA DE EPIDEMIOLOGIA – DIRESA TUMBES </a:t>
            </a:r>
          </a:p>
          <a:p>
            <a:r>
              <a:rPr lang="es-PE" sz="1100" b="1" i="1" dirty="0">
                <a:solidFill>
                  <a:srgbClr val="FF0000"/>
                </a:solidFill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26407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BA7E9-9656-49DA-982C-4EAD8E12FFFB}"/>
              </a:ext>
            </a:extLst>
          </p:cNvPr>
          <p:cNvSpPr txBox="1">
            <a:spLocks/>
          </p:cNvSpPr>
          <p:nvPr/>
        </p:nvSpPr>
        <p:spPr>
          <a:xfrm>
            <a:off x="0" y="3037274"/>
            <a:ext cx="12192000" cy="1190169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MUERTES FETALES Y NEONATALES - 2024</a:t>
            </a:r>
            <a:br>
              <a:rPr lang="es-PE" sz="4000" b="1" dirty="0">
                <a:solidFill>
                  <a:schemeClr val="bg1"/>
                </a:solidFill>
              </a:rPr>
            </a:br>
            <a:r>
              <a:rPr lang="es-PE" sz="3600" b="1" dirty="0">
                <a:solidFill>
                  <a:schemeClr val="bg1"/>
                </a:solidFill>
              </a:rPr>
              <a:t>REGION TUMBES –  SE (01-37)</a:t>
            </a:r>
          </a:p>
          <a:p>
            <a:pPr algn="ctr"/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5183A5-86C5-4D85-AC6F-00707B09BB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543339" y="470262"/>
            <a:ext cx="4810540" cy="4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4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051"/>
            <a:ext cx="12192000" cy="487822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es-PE" sz="2800" b="1" dirty="0">
                <a:solidFill>
                  <a:schemeClr val="bg1"/>
                </a:solidFill>
              </a:rPr>
              <a:t>CASOS DE FIEBRE POR VIRUS DENGUE EN LA REGION TUMBES –SE 01-37/2024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BF14ED8A-C767-48F7-9475-45B286D42560}"/>
              </a:ext>
            </a:extLst>
          </p:cNvPr>
          <p:cNvSpPr txBox="1">
            <a:spLocks/>
          </p:cNvSpPr>
          <p:nvPr/>
        </p:nvSpPr>
        <p:spPr>
          <a:xfrm>
            <a:off x="7053793" y="6733745"/>
            <a:ext cx="5975728" cy="23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100" b="1" i="1" dirty="0">
                <a:solidFill>
                  <a:srgbClr val="FF0000"/>
                </a:solidFill>
                <a:latin typeface="+mn-lt"/>
              </a:rPr>
              <a:t>FUENTE: NOTI SP WEB – DIRECCION EJECUTIVA DE EPIDEMIOLOGIA – DIRESA TUMBES </a:t>
            </a:r>
          </a:p>
          <a:p>
            <a:r>
              <a:rPr lang="es-PE" sz="1100" b="1" i="1" dirty="0">
                <a:solidFill>
                  <a:srgbClr val="FF0000"/>
                </a:solidFill>
                <a:latin typeface="+mn-lt"/>
              </a:rPr>
              <a:t>                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CCBB3E0C-BF51-4282-8914-6D9557F50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9" y="2595245"/>
            <a:ext cx="4584503" cy="48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PE" altLang="es-P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Tasa de incidencia según lugar de la infección por distritos de los casos de Dengue del </a:t>
            </a:r>
            <a:r>
              <a:rPr lang="es-PE" altLang="es-PE" sz="1200" b="1" dirty="0"/>
              <a:t>año </a:t>
            </a:r>
            <a:r>
              <a:rPr kumimoji="0" lang="es-PE" altLang="es-P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2023 y SE 01-37/2024</a:t>
            </a:r>
            <a:endParaRPr kumimoji="0" lang="es-PE" altLang="es-P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B51AA82E-B8B1-4629-91C0-AABEC1B31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8015" y="562109"/>
            <a:ext cx="4110212" cy="66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PE" altLang="es-P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Casos de Acumulados a la SE N.º 37 de Dengue según su clasificación diagnóstica</a:t>
            </a: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81DCD56A-6BEB-489D-AA64-F818A6E71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1614" y="4820746"/>
            <a:ext cx="3707645" cy="31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PE" altLang="es-P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Casos de Dengue por Grupos de Edad </a:t>
            </a:r>
            <a:endParaRPr kumimoji="0" lang="es-PE" altLang="es-P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8A6F6399-1E45-444A-B8E5-630DC0FE6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8036" y="2683080"/>
            <a:ext cx="3410191" cy="33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PE" altLang="es-P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Casos de Dengue según su distribución por sexo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1E51A254-344E-44FE-91C1-EC43FF2B6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9" y="666862"/>
            <a:ext cx="4353875" cy="34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PE" altLang="es-P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Casos de Dengue notificados en la SE </a:t>
            </a:r>
            <a:r>
              <a:rPr kumimoji="0" lang="es-PE" altLang="es-PE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Nº</a:t>
            </a:r>
            <a:r>
              <a:rPr kumimoji="0" lang="es-PE" altLang="es-P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37</a:t>
            </a:r>
          </a:p>
        </p:txBody>
      </p:sp>
      <p:sp>
        <p:nvSpPr>
          <p:cNvPr id="5" name="Text Box 2677">
            <a:extLst>
              <a:ext uri="{FF2B5EF4-FFF2-40B4-BE49-F238E27FC236}">
                <a16:creationId xmlns:a16="http://schemas.microsoft.com/office/drawing/2014/main" id="{EB67F705-1F10-22FD-5EB8-3FDE67D3B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741" y="3656479"/>
            <a:ext cx="3017554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s-PE" sz="9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Dengue – Tasa de Incidencia acumulada</a:t>
            </a:r>
            <a:endParaRPr lang="es-P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PE" sz="9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según Curso de vida Tumbes 2024. (SE01-37)</a:t>
            </a:r>
            <a:endParaRPr lang="es-P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1C58B1C8-F544-C7DA-07FF-B34BE6B1CF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780424"/>
              </p:ext>
            </p:extLst>
          </p:nvPr>
        </p:nvGraphicFramePr>
        <p:xfrm>
          <a:off x="6305550" y="1227138"/>
          <a:ext cx="5792788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Macro-Enabled Worksheet" r:id="rId4" imgW="5877081" imgH="1171490" progId="Excel.SheetMacroEnabled.12">
                  <p:link updateAutomatic="1"/>
                </p:oleObj>
              </mc:Choice>
              <mc:Fallback>
                <p:oleObj name="Macro-Enabled Worksheet" r:id="rId4" imgW="5877081" imgH="1171490" progId="Excel.SheetMacroEnabled.12">
                  <p:link updateAutomatic="1"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1C58B1C8-F544-C7DA-07FF-B34BE6B1CF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05550" y="1227138"/>
                        <a:ext cx="5792788" cy="1154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FE3C685A-28F2-3BFD-F8BA-7828A9D78B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218503"/>
              </p:ext>
            </p:extLst>
          </p:nvPr>
        </p:nvGraphicFramePr>
        <p:xfrm>
          <a:off x="711200" y="1046163"/>
          <a:ext cx="3789363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Macro-Enabled Worksheet" r:id="rId6" imgW="5000637" imgH="1590647" progId="Excel.SheetMacroEnabled.12">
                  <p:link updateAutomatic="1"/>
                </p:oleObj>
              </mc:Choice>
              <mc:Fallback>
                <p:oleObj name="Macro-Enabled Worksheet" r:id="rId6" imgW="5000637" imgH="1590647" progId="Excel.SheetMacroEnabled.12">
                  <p:link updateAutomatic="1"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FE3C685A-28F2-3BFD-F8BA-7828A9D78B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1200" y="1046163"/>
                        <a:ext cx="3789363" cy="1204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9457E8C7-CF0F-CB2D-CAAD-A4478559CA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034267"/>
              </p:ext>
            </p:extLst>
          </p:nvPr>
        </p:nvGraphicFramePr>
        <p:xfrm>
          <a:off x="62983" y="3314701"/>
          <a:ext cx="5309334" cy="287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Macro-Enabled Worksheet" r:id="rId8" imgW="7572459" imgH="4105204" progId="Excel.SheetMacroEnabled.12">
                  <p:link updateAutomatic="1"/>
                </p:oleObj>
              </mc:Choice>
              <mc:Fallback>
                <p:oleObj name="Macro-Enabled Worksheet" r:id="rId8" imgW="7572459" imgH="4105204" progId="Excel.SheetMacroEnabled.12">
                  <p:link updateAutomatic="1"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9457E8C7-CF0F-CB2D-CAAD-A4478559CA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983" y="3314701"/>
                        <a:ext cx="5309334" cy="2876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FE754B00-F560-2912-79D9-E2D97D836E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205090"/>
              </p:ext>
            </p:extLst>
          </p:nvPr>
        </p:nvGraphicFramePr>
        <p:xfrm>
          <a:off x="9244013" y="3046413"/>
          <a:ext cx="252095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Macro-Enabled Worksheet" r:id="rId10" imgW="3724311" imgH="2438556" progId="Excel.SheetMacroEnabled.12">
                  <p:link updateAutomatic="1"/>
                </p:oleObj>
              </mc:Choice>
              <mc:Fallback>
                <p:oleObj name="Macro-Enabled Worksheet" r:id="rId10" imgW="3724311" imgH="2438556" progId="Excel.SheetMacroEnabled.12">
                  <p:link updateAutomatic="1"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FE754B00-F560-2912-79D9-E2D97D836E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244013" y="3046413"/>
                        <a:ext cx="2520950" cy="165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3862F1DD-6C7A-41CB-99F7-7D58D4FDE2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737341"/>
              </p:ext>
            </p:extLst>
          </p:nvPr>
        </p:nvGraphicFramePr>
        <p:xfrm>
          <a:off x="5532309" y="4021596"/>
          <a:ext cx="3313947" cy="805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Macro-Enabled Worksheet" r:id="rId12" imgW="5724489" imgH="1390664" progId="Excel.SheetMacroEnabled.12">
                  <p:link updateAutomatic="1"/>
                </p:oleObj>
              </mc:Choice>
              <mc:Fallback>
                <p:oleObj name="Macro-Enabled Worksheet" r:id="rId12" imgW="5724489" imgH="1390664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532309" y="4021596"/>
                        <a:ext cx="3313947" cy="805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4EA5B636-CBD7-49C5-8975-6D32735B8C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175408"/>
              </p:ext>
            </p:extLst>
          </p:nvPr>
        </p:nvGraphicFramePr>
        <p:xfrm>
          <a:off x="8892863" y="5137193"/>
          <a:ext cx="32766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Macro-Enabled Worksheet" r:id="rId14" imgW="3276504" imgH="1400260" progId="Excel.SheetMacroEnabled.12">
                  <p:link updateAutomatic="1"/>
                </p:oleObj>
              </mc:Choice>
              <mc:Fallback>
                <p:oleObj name="Macro-Enabled Worksheet" r:id="rId14" imgW="3276504" imgH="1400260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892863" y="5137193"/>
                        <a:ext cx="3276600" cy="140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2689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66AB55C3-CBF7-473A-86B9-63E9A99E3B90}"/>
              </a:ext>
            </a:extLst>
          </p:cNvPr>
          <p:cNvSpPr txBox="1"/>
          <p:nvPr/>
        </p:nvSpPr>
        <p:spPr>
          <a:xfrm>
            <a:off x="6301990" y="1310925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PE" sz="1600" b="1" dirty="0">
              <a:solidFill>
                <a:srgbClr val="002060"/>
              </a:solidFill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2139A246-A4F2-4A63-ACC4-B4D62514C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50"/>
            <a:ext cx="12192000" cy="786063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</a:rPr>
              <a:t>MUERTES FETALES Y NEONATALES </a:t>
            </a:r>
            <a:br>
              <a:rPr lang="es-PE" sz="2400" b="1" dirty="0">
                <a:solidFill>
                  <a:schemeClr val="bg1"/>
                </a:solidFill>
              </a:rPr>
            </a:br>
            <a:r>
              <a:rPr lang="es-PE" sz="2400" b="1" dirty="0">
                <a:solidFill>
                  <a:schemeClr val="bg1"/>
                </a:solidFill>
              </a:rPr>
              <a:t>REGIÓN TUMBES SE 01-37/2024 </a:t>
            </a:r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9F8C6BE-8863-4922-914B-1273C86E6AA8}"/>
              </a:ext>
            </a:extLst>
          </p:cNvPr>
          <p:cNvSpPr txBox="1">
            <a:spLocks/>
          </p:cNvSpPr>
          <p:nvPr/>
        </p:nvSpPr>
        <p:spPr>
          <a:xfrm>
            <a:off x="82266" y="6589350"/>
            <a:ext cx="5070366" cy="280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100" b="1" i="1" dirty="0">
                <a:solidFill>
                  <a:srgbClr val="FF0000"/>
                </a:solidFill>
              </a:rPr>
              <a:t>FUENTE: NOTI SP WEB – DIRECCION EJECUTIVA DE EPIDEMIOLOGIA – DIRESA TUMBES </a:t>
            </a:r>
          </a:p>
          <a:p>
            <a:r>
              <a:rPr lang="es-PE" sz="1100" b="1" i="1" dirty="0">
                <a:solidFill>
                  <a:srgbClr val="FF0000"/>
                </a:solidFill>
              </a:rPr>
              <a:t>              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3BAC2C-2521-CBF9-2BDA-F694563B8D70}"/>
              </a:ext>
            </a:extLst>
          </p:cNvPr>
          <p:cNvSpPr txBox="1"/>
          <p:nvPr/>
        </p:nvSpPr>
        <p:spPr>
          <a:xfrm>
            <a:off x="8308123" y="3645584"/>
            <a:ext cx="2413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800" b="1" dirty="0"/>
              <a:t>MUERTES NEONATALES </a:t>
            </a:r>
            <a:br>
              <a:rPr lang="es-PE" sz="1800" b="1" dirty="0"/>
            </a:b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A551720-A96C-4BC1-D809-94D86472F2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902395"/>
              </p:ext>
            </p:extLst>
          </p:nvPr>
        </p:nvGraphicFramePr>
        <p:xfrm>
          <a:off x="220663" y="1649413"/>
          <a:ext cx="654367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name="Worksheet" r:id="rId3" imgW="6543807" imgH="3743240" progId="Excel.Sheet.12">
                  <p:link updateAutomatic="1"/>
                </p:oleObj>
              </mc:Choice>
              <mc:Fallback>
                <p:oleObj name="Worksheet" r:id="rId3" imgW="6543807" imgH="3743240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2A551720-A96C-4BC1-D809-94D86472F2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663" y="1649413"/>
                        <a:ext cx="6543675" cy="374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D381219-53DB-4FA2-9460-4CEC4A9448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290747"/>
              </p:ext>
            </p:extLst>
          </p:nvPr>
        </p:nvGraphicFramePr>
        <p:xfrm>
          <a:off x="6925599" y="4174066"/>
          <a:ext cx="5178056" cy="2289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Worksheet" r:id="rId5" imgW="7410282" imgH="3276486" progId="Excel.Sheet.12">
                  <p:link updateAutomatic="1"/>
                </p:oleObj>
              </mc:Choice>
              <mc:Fallback>
                <p:oleObj name="Worksheet" r:id="rId5" imgW="7410282" imgH="327648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25599" y="4174066"/>
                        <a:ext cx="5178056" cy="2289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7022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BA7E9-9656-49DA-982C-4EAD8E12FFFB}"/>
              </a:ext>
            </a:extLst>
          </p:cNvPr>
          <p:cNvSpPr txBox="1">
            <a:spLocks/>
          </p:cNvSpPr>
          <p:nvPr/>
        </p:nvSpPr>
        <p:spPr>
          <a:xfrm>
            <a:off x="82266" y="3037274"/>
            <a:ext cx="12027467" cy="1190169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Infecciones Asociadas a la Atención de Salud (IAAS) - 2024</a:t>
            </a:r>
            <a:br>
              <a:rPr lang="es-PE" sz="4000" b="1" dirty="0">
                <a:solidFill>
                  <a:schemeClr val="bg1"/>
                </a:solidFill>
              </a:rPr>
            </a:br>
            <a:r>
              <a:rPr lang="es-PE" sz="3600" b="1" dirty="0">
                <a:solidFill>
                  <a:schemeClr val="bg1"/>
                </a:solidFill>
              </a:rPr>
              <a:t>HOSPITAL REGIONAL “JAMO II-2” –  SE (01-37)</a:t>
            </a:r>
          </a:p>
          <a:p>
            <a:pPr algn="ctr"/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5183A5-86C5-4D85-AC6F-00707B09BB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543339" y="470262"/>
            <a:ext cx="4810540" cy="4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42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097EEE3-8333-6622-3C31-BDFAFC95E4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864"/>
          <a:stretch/>
        </p:blipFill>
        <p:spPr>
          <a:xfrm>
            <a:off x="679882" y="162464"/>
            <a:ext cx="9705372" cy="626533"/>
          </a:xfrm>
          <a:prstGeom prst="rect">
            <a:avLst/>
          </a:prstGeom>
        </p:spPr>
      </p:pic>
      <p:sp>
        <p:nvSpPr>
          <p:cNvPr id="7" name="Cuadro de texto 1609235379">
            <a:extLst>
              <a:ext uri="{FF2B5EF4-FFF2-40B4-BE49-F238E27FC236}">
                <a16:creationId xmlns:a16="http://schemas.microsoft.com/office/drawing/2014/main" id="{25D16A64-20B4-4365-AEE7-4FFD911C8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710" y="897076"/>
            <a:ext cx="6624955" cy="437515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R="47625" algn="just"/>
            <a:r>
              <a:rPr lang="es-PE" sz="9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Tabla 1.</a:t>
            </a:r>
            <a:r>
              <a:rPr lang="es-PE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Tasas de densidad de incidencia e incidencia acumulada según tipo de infecciones asociadas a la atención de salud (IAAS) según factor de riesgo y servicio hospitalario, Hospital Regional II-2 JAMO - Tumbes, enero-julio 2024*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P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4D922C6-4096-4BBA-B64A-B0F440E8A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356" y="788997"/>
            <a:ext cx="7766448" cy="531517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DE5958C-2BAE-4DAB-834A-26A3C866736F}"/>
              </a:ext>
            </a:extLst>
          </p:cNvPr>
          <p:cNvSpPr txBox="1"/>
          <p:nvPr/>
        </p:nvSpPr>
        <p:spPr>
          <a:xfrm>
            <a:off x="1541929" y="6212250"/>
            <a:ext cx="6096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/>
            <a:r>
              <a:rPr lang="es-PE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*A julio 2024</a:t>
            </a:r>
            <a:endParaRPr lang="es-PE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73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BA7E9-9656-49DA-982C-4EAD8E12FFFB}"/>
              </a:ext>
            </a:extLst>
          </p:cNvPr>
          <p:cNvSpPr txBox="1">
            <a:spLocks/>
          </p:cNvSpPr>
          <p:nvPr/>
        </p:nvSpPr>
        <p:spPr>
          <a:xfrm>
            <a:off x="82266" y="3037274"/>
            <a:ext cx="12027467" cy="1190169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Infecciones Asociadas a la Atención de Salud (IAAS) - 2024</a:t>
            </a:r>
            <a:br>
              <a:rPr lang="es-PE" sz="4000" b="1" dirty="0">
                <a:solidFill>
                  <a:schemeClr val="bg1"/>
                </a:solidFill>
              </a:rPr>
            </a:br>
            <a:r>
              <a:rPr lang="es-PE" sz="3600" b="1" dirty="0">
                <a:solidFill>
                  <a:schemeClr val="bg1"/>
                </a:solidFill>
              </a:rPr>
              <a:t>HOSPITAL ESSALUD (“Carlos Alberto Cortez Jiménez”–  SE 01-37)</a:t>
            </a:r>
          </a:p>
          <a:p>
            <a:pPr algn="ctr"/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5183A5-86C5-4D85-AC6F-00707B09BB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543339" y="470262"/>
            <a:ext cx="4810540" cy="4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0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097EEE3-8333-6622-3C31-BDFAFC95E4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864"/>
          <a:stretch/>
        </p:blipFill>
        <p:spPr>
          <a:xfrm>
            <a:off x="679882" y="162464"/>
            <a:ext cx="9705372" cy="626533"/>
          </a:xfrm>
          <a:prstGeom prst="rect">
            <a:avLst/>
          </a:prstGeom>
        </p:spPr>
      </p:pic>
      <p:sp>
        <p:nvSpPr>
          <p:cNvPr id="7" name="Cuadro de texto 1609235379">
            <a:extLst>
              <a:ext uri="{FF2B5EF4-FFF2-40B4-BE49-F238E27FC236}">
                <a16:creationId xmlns:a16="http://schemas.microsoft.com/office/drawing/2014/main" id="{25D16A64-20B4-4365-AEE7-4FFD911C8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745" y="788997"/>
            <a:ext cx="6624955" cy="437515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R="47625" algn="just"/>
            <a:r>
              <a:rPr lang="es-PE" sz="9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Tabla 2.</a:t>
            </a:r>
            <a:r>
              <a:rPr lang="es-PE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Tasas de densidad de incidencia e incidencia acumulada según tipo de infecciones asociadas a la atención de salud (IAAS) según factor de riesgo y servicio hospitalario, Hospital Carlos Alberto Cortez Jiménez, EsSalud - Tumbes, julio 2024*</a:t>
            </a:r>
            <a:r>
              <a:rPr lang="es-PE" sz="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P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9A008D-34FA-4472-8D12-D34381B45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612" y="1181692"/>
            <a:ext cx="6626352" cy="567385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3A3199-5A1F-4BD0-A71F-A5F3AB1C8830}"/>
              </a:ext>
            </a:extLst>
          </p:cNvPr>
          <p:cNvSpPr txBox="1"/>
          <p:nvPr/>
        </p:nvSpPr>
        <p:spPr>
          <a:xfrm>
            <a:off x="1721222" y="6642556"/>
            <a:ext cx="6096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/>
            <a:r>
              <a:rPr lang="es-PE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*A julio 2024</a:t>
            </a:r>
            <a:endParaRPr lang="es-PE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391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BA7E9-9656-49DA-982C-4EAD8E12FFFB}"/>
              </a:ext>
            </a:extLst>
          </p:cNvPr>
          <p:cNvSpPr txBox="1">
            <a:spLocks/>
          </p:cNvSpPr>
          <p:nvPr/>
        </p:nvSpPr>
        <p:spPr>
          <a:xfrm>
            <a:off x="82266" y="1903418"/>
            <a:ext cx="12027467" cy="2284534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Sala Situacional</a:t>
            </a:r>
          </a:p>
          <a:p>
            <a:pPr algn="ctr"/>
            <a:r>
              <a:rPr lang="es-PE" sz="4000" b="1" dirty="0">
                <a:solidFill>
                  <a:schemeClr val="bg1"/>
                </a:solidFill>
              </a:rPr>
              <a:t>Epidemiológica  Binacional</a:t>
            </a:r>
          </a:p>
          <a:p>
            <a:pPr algn="ctr"/>
            <a:r>
              <a:rPr lang="es-PE" sz="4000" b="1" dirty="0">
                <a:solidFill>
                  <a:schemeClr val="bg1"/>
                </a:solidFill>
              </a:rPr>
              <a:t>Tumbes- El Oro</a:t>
            </a:r>
            <a:endParaRPr lang="es-PE" sz="3600" b="1" dirty="0">
              <a:solidFill>
                <a:schemeClr val="bg1"/>
              </a:solidFill>
            </a:endParaRPr>
          </a:p>
          <a:p>
            <a:pPr algn="ctr"/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5183A5-86C5-4D85-AC6F-00707B09BB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4009" r="57338" b="89707"/>
          <a:stretch/>
        </p:blipFill>
        <p:spPr>
          <a:xfrm>
            <a:off x="543339" y="470262"/>
            <a:ext cx="4810540" cy="43088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66E01B-6778-8BA8-2CBF-E59433DB4F1D}"/>
              </a:ext>
            </a:extLst>
          </p:cNvPr>
          <p:cNvSpPr txBox="1"/>
          <p:nvPr/>
        </p:nvSpPr>
        <p:spPr>
          <a:xfrm>
            <a:off x="1069848" y="4855464"/>
            <a:ext cx="10661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>
                <a:hlinkClick r:id="rId3"/>
              </a:rPr>
              <a:t>https://binacional.shinyapps.io/binacional_peru_ecuador/</a:t>
            </a:r>
            <a:endParaRPr lang="es-PE" sz="3200" dirty="0"/>
          </a:p>
          <a:p>
            <a:pPr algn="ctr"/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27520694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105C06BD-EC2C-DEE3-64BC-DC3E5FDAD0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2008" r="-1" b="-1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BE8D488-E5D0-AE85-1A03-DC0F1C52B7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1" r="-1" b="17433"/>
          <a:stretch/>
        </p:blipFill>
        <p:spPr>
          <a:xfrm>
            <a:off x="4547936" y="3681405"/>
            <a:ext cx="7644062" cy="317659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A5C1165-D1D4-1FDA-FCD8-4D12C2833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5219"/>
            <a:ext cx="5395912" cy="2387600"/>
          </a:xfrm>
        </p:spPr>
        <p:txBody>
          <a:bodyPr>
            <a:normAutofit/>
          </a:bodyPr>
          <a:lstStyle/>
          <a:p>
            <a:pPr algn="l"/>
            <a:r>
              <a:rPr lang="es-PE" sz="5000">
                <a:solidFill>
                  <a:schemeClr val="bg1"/>
                </a:solidFill>
              </a:rPr>
              <a:t>Dirección Ejecutiva de Epidemiología</a:t>
            </a:r>
            <a:br>
              <a:rPr lang="es-PE" sz="5000">
                <a:solidFill>
                  <a:schemeClr val="bg1"/>
                </a:solidFill>
              </a:rPr>
            </a:br>
            <a:r>
              <a:rPr lang="es-PE" sz="5000">
                <a:solidFill>
                  <a:schemeClr val="bg1"/>
                </a:solidFill>
              </a:rPr>
              <a:t>DIRESA Tumbes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E94640-6C9D-3A9A-07A8-5F118A373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02075"/>
            <a:ext cx="5395912" cy="1655762"/>
          </a:xfrm>
        </p:spPr>
        <p:txBody>
          <a:bodyPr>
            <a:normAutofit/>
          </a:bodyPr>
          <a:lstStyle/>
          <a:p>
            <a:pPr algn="l"/>
            <a:r>
              <a:rPr lang="es-PE" sz="2000">
                <a:solidFill>
                  <a:schemeClr val="bg1"/>
                </a:solidFill>
              </a:rPr>
              <a:t>Correo:</a:t>
            </a:r>
          </a:p>
          <a:p>
            <a:pPr algn="l"/>
            <a:r>
              <a:rPr lang="es-PE" sz="2000">
                <a:solidFill>
                  <a:schemeClr val="bg1"/>
                </a:solidFill>
                <a:hlinkClick r:id="rId4"/>
              </a:rPr>
              <a:t>epitumbes@dge.gob.pe</a:t>
            </a:r>
            <a:endParaRPr lang="es-PE" sz="2000">
              <a:solidFill>
                <a:schemeClr val="bg1"/>
              </a:solidFill>
            </a:endParaRPr>
          </a:p>
          <a:p>
            <a:pPr algn="l"/>
            <a:endParaRPr lang="es-PE" sz="2000">
              <a:solidFill>
                <a:schemeClr val="bg1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Búhos en GIFs animadas - Búhos divertidos y lindos">
            <a:extLst>
              <a:ext uri="{FF2B5EF4-FFF2-40B4-BE49-F238E27FC236}">
                <a16:creationId xmlns:a16="http://schemas.microsoft.com/office/drawing/2014/main" id="{B6CC7582-2341-A092-0025-A2D2AA765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968" y="504817"/>
            <a:ext cx="2143760" cy="25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22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051"/>
            <a:ext cx="12192000" cy="487822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es-PE" sz="2800" b="1" dirty="0">
                <a:solidFill>
                  <a:schemeClr val="bg1"/>
                </a:solidFill>
              </a:rPr>
              <a:t>CASOS DE FIEBRE POR VIRUS DENGUE EN LA REGION TUMBES –SE 01-37/2024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BF14ED8A-C767-48F7-9475-45B286D42560}"/>
              </a:ext>
            </a:extLst>
          </p:cNvPr>
          <p:cNvSpPr txBox="1">
            <a:spLocks/>
          </p:cNvSpPr>
          <p:nvPr/>
        </p:nvSpPr>
        <p:spPr>
          <a:xfrm>
            <a:off x="0" y="6733745"/>
            <a:ext cx="5975728" cy="23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100" b="1" i="1" dirty="0">
                <a:solidFill>
                  <a:srgbClr val="FF0000"/>
                </a:solidFill>
                <a:latin typeface="+mn-lt"/>
              </a:rPr>
              <a:t>FUENTE: NOTI SP WEB – DIRECCION EJECUTIVA DE EPIDEMIOLOGIA – DIRESA TUMBES </a:t>
            </a:r>
          </a:p>
          <a:p>
            <a:r>
              <a:rPr lang="es-PE" sz="1100" b="1" i="1" dirty="0">
                <a:solidFill>
                  <a:srgbClr val="FF0000"/>
                </a:solidFill>
                <a:latin typeface="+mn-lt"/>
              </a:rPr>
              <a:t>                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112F33E4-2278-0BA9-6D00-9971BF390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301480"/>
              </p:ext>
            </p:extLst>
          </p:nvPr>
        </p:nvGraphicFramePr>
        <p:xfrm>
          <a:off x="762000" y="779463"/>
          <a:ext cx="10483850" cy="574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Worksheet" r:id="rId4" imgW="8982207" imgH="5115096" progId="Excel.Sheet.12">
                  <p:link updateAutomatic="1"/>
                </p:oleObj>
              </mc:Choice>
              <mc:Fallback>
                <p:oleObj name="Worksheet" r:id="rId4" imgW="8982207" imgH="5115096" progId="Excel.Sheet.12">
                  <p:link updateAutomatic="1"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112F33E4-2278-0BA9-6D00-9971BF390F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779463"/>
                        <a:ext cx="10483850" cy="574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3347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051"/>
            <a:ext cx="12192000" cy="487822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es-PE" sz="2800" b="1" dirty="0">
                <a:solidFill>
                  <a:schemeClr val="bg1"/>
                </a:solidFill>
              </a:rPr>
              <a:t>CASOS DE FIEBRE POR VIRUS DENGUE EN LA REGION TUMBES –SE 01-37/2024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BF14ED8A-C767-48F7-9475-45B286D42560}"/>
              </a:ext>
            </a:extLst>
          </p:cNvPr>
          <p:cNvSpPr txBox="1">
            <a:spLocks/>
          </p:cNvSpPr>
          <p:nvPr/>
        </p:nvSpPr>
        <p:spPr>
          <a:xfrm>
            <a:off x="0" y="6733745"/>
            <a:ext cx="5975728" cy="23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100" b="1" i="1" dirty="0">
                <a:solidFill>
                  <a:srgbClr val="FF0000"/>
                </a:solidFill>
                <a:latin typeface="+mn-lt"/>
              </a:rPr>
              <a:t>FUENTE: NOTI SP WEB – DIRECCION EJECUTIVA DE EPIDEMIOLOGIA – DIRESA TUMBES </a:t>
            </a:r>
          </a:p>
          <a:p>
            <a:r>
              <a:rPr lang="es-PE" sz="1100" b="1" i="1" dirty="0">
                <a:solidFill>
                  <a:srgbClr val="FF0000"/>
                </a:solidFill>
                <a:latin typeface="+mn-lt"/>
              </a:rPr>
              <a:t>                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0229834-E6E7-0C4F-C0AF-75C7E91317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766122"/>
              </p:ext>
            </p:extLst>
          </p:nvPr>
        </p:nvGraphicFramePr>
        <p:xfrm>
          <a:off x="1473200" y="681038"/>
          <a:ext cx="9005888" cy="404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Macro-Enabled Worksheet" r:id="rId4" imgW="11772948" imgH="6029410" progId="Excel.SheetMacroEnabled.12">
                  <p:link updateAutomatic="1"/>
                </p:oleObj>
              </mc:Choice>
              <mc:Fallback>
                <p:oleObj name="Macro-Enabled Worksheet" r:id="rId4" imgW="11772948" imgH="6029410" progId="Excel.SheetMacroEnabled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90229834-E6E7-0C4F-C0AF-75C7E91317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3200" y="681038"/>
                        <a:ext cx="9005888" cy="404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B16103AA-C621-EC24-AD51-5826A4D94C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598688"/>
              </p:ext>
            </p:extLst>
          </p:nvPr>
        </p:nvGraphicFramePr>
        <p:xfrm>
          <a:off x="41148" y="5233503"/>
          <a:ext cx="24228552" cy="1008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Macro-Enabled Worksheet" r:id="rId6" imgW="42414741" imgH="1714628" progId="Excel.SheetMacroEnabled.12">
                  <p:link updateAutomatic="1"/>
                </p:oleObj>
              </mc:Choice>
              <mc:Fallback>
                <p:oleObj name="Macro-Enabled Worksheet" r:id="rId6" imgW="42414741" imgH="1714628" progId="Excel.SheetMacroEnabled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B16103AA-C621-EC24-AD51-5826A4D94C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48" y="5233503"/>
                        <a:ext cx="24228552" cy="1008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1853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051"/>
            <a:ext cx="12192000" cy="487822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es-PE" sz="2800" b="1" dirty="0">
                <a:solidFill>
                  <a:schemeClr val="bg1"/>
                </a:solidFill>
              </a:rPr>
              <a:t>CASOS DE FIEBRE POR VIRUS DENGUE EN LA REGION TUMBES –SE 01-37/2024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BF14ED8A-C767-48F7-9475-45B286D42560}"/>
              </a:ext>
            </a:extLst>
          </p:cNvPr>
          <p:cNvSpPr txBox="1">
            <a:spLocks/>
          </p:cNvSpPr>
          <p:nvPr/>
        </p:nvSpPr>
        <p:spPr>
          <a:xfrm>
            <a:off x="0" y="6733745"/>
            <a:ext cx="5975728" cy="23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100" b="1" i="1" dirty="0">
                <a:solidFill>
                  <a:srgbClr val="FF0000"/>
                </a:solidFill>
                <a:latin typeface="+mn-lt"/>
              </a:rPr>
              <a:t>FUENTE: NOTI SP WEB – DIRECCION EJECUTIVA DE EPIDEMIOLOGIA – DIRESA TUMBES </a:t>
            </a:r>
          </a:p>
          <a:p>
            <a:r>
              <a:rPr lang="es-PE" sz="1100" b="1" i="1" dirty="0">
                <a:solidFill>
                  <a:srgbClr val="FF0000"/>
                </a:solidFill>
                <a:latin typeface="+mn-lt"/>
              </a:rPr>
              <a:t>                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0BBAD128-8A65-EAC8-96AC-1A9B146805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961384"/>
              </p:ext>
            </p:extLst>
          </p:nvPr>
        </p:nvGraphicFramePr>
        <p:xfrm>
          <a:off x="757364" y="538208"/>
          <a:ext cx="10828084" cy="3016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Worksheet" r:id="rId4" imgW="10220193" imgH="3581258" progId="Excel.Sheet.12">
                  <p:link updateAutomatic="1"/>
                </p:oleObj>
              </mc:Choice>
              <mc:Fallback>
                <p:oleObj name="Worksheet" r:id="rId4" imgW="10220193" imgH="3581258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0BBAD128-8A65-EAC8-96AC-1A9B146805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7364" y="538208"/>
                        <a:ext cx="10828084" cy="3016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5DE9669A-7045-B8AF-7637-948E2A25C0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167182"/>
              </p:ext>
            </p:extLst>
          </p:nvPr>
        </p:nvGraphicFramePr>
        <p:xfrm>
          <a:off x="267728" y="3675301"/>
          <a:ext cx="5279528" cy="283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Worksheet" r:id="rId6" imgW="6381630" imgH="3428872" progId="Excel.Sheet.12">
                  <p:link updateAutomatic="1"/>
                </p:oleObj>
              </mc:Choice>
              <mc:Fallback>
                <p:oleObj name="Worksheet" r:id="rId6" imgW="6381630" imgH="3428872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5DE9669A-7045-B8AF-7637-948E2A25C0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7728" y="3675301"/>
                        <a:ext cx="5279528" cy="2836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239852F3-567D-92B7-496D-6DA2EBA966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742050"/>
              </p:ext>
            </p:extLst>
          </p:nvPr>
        </p:nvGraphicFramePr>
        <p:xfrm>
          <a:off x="5975350" y="3679825"/>
          <a:ext cx="5700713" cy="30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Worksheet" r:id="rId8" imgW="6362844" imgH="3419660" progId="Excel.Sheet.12">
                  <p:link updateAutomatic="1"/>
                </p:oleObj>
              </mc:Choice>
              <mc:Fallback>
                <p:oleObj name="Worksheet" r:id="rId8" imgW="6362844" imgH="3419660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239852F3-567D-92B7-496D-6DA2EBA966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75350" y="3679825"/>
                        <a:ext cx="5700713" cy="306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178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E049D99-DD2C-94C2-440F-733AA54660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27184"/>
              </p:ext>
            </p:extLst>
          </p:nvPr>
        </p:nvGraphicFramePr>
        <p:xfrm>
          <a:off x="6028267" y="1797021"/>
          <a:ext cx="6163733" cy="4178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Worksheet" r:id="rId4" imgW="6181881" imgH="4191185" progId="Excel.Sheet.12">
                  <p:link updateAutomatic="1"/>
                </p:oleObj>
              </mc:Choice>
              <mc:Fallback>
                <p:oleObj name="Worksheet" r:id="rId4" imgW="6181881" imgH="4191185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2E049D99-DD2C-94C2-440F-733AA54660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28267" y="1797021"/>
                        <a:ext cx="6163733" cy="4178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96" y="46671"/>
            <a:ext cx="11967153" cy="662520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</a:rPr>
              <a:t>CANAL ENDÉMICO DE LOS CASOS DE FIEBRE POR VIRUS DENGUE – REGION TUMBES </a:t>
            </a:r>
            <a:br>
              <a:rPr lang="es-PE" sz="2400" b="1" dirty="0">
                <a:solidFill>
                  <a:schemeClr val="bg1"/>
                </a:solidFill>
              </a:rPr>
            </a:br>
            <a:r>
              <a:rPr lang="es-PE" sz="2400" b="1" dirty="0">
                <a:solidFill>
                  <a:schemeClr val="bg1"/>
                </a:solidFill>
              </a:rPr>
              <a:t>SE 01-37/2024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7C55DB89-F395-43B3-829A-7D758A9021CF}"/>
              </a:ext>
            </a:extLst>
          </p:cNvPr>
          <p:cNvSpPr txBox="1">
            <a:spLocks/>
          </p:cNvSpPr>
          <p:nvPr/>
        </p:nvSpPr>
        <p:spPr>
          <a:xfrm>
            <a:off x="440279" y="6612833"/>
            <a:ext cx="4994320" cy="410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100" b="1" i="1" dirty="0">
                <a:solidFill>
                  <a:srgbClr val="FF0000"/>
                </a:solidFill>
              </a:rPr>
              <a:t>FUENTE: NOTI SP WEB – DIRECCION EJECUTIVA DE EPIDEMIOLOGIA – DIRESA TUMBES </a:t>
            </a:r>
          </a:p>
          <a:p>
            <a:r>
              <a:rPr lang="es-PE" sz="1100" b="1" i="1" dirty="0">
                <a:solidFill>
                  <a:srgbClr val="FF0000"/>
                </a:solidFill>
              </a:rPr>
              <a:t>               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7CE8C2E-C71F-CE12-2175-03B636D5AC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8707" y="1797020"/>
            <a:ext cx="6161742" cy="417804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055E200-F69C-6000-46E5-D39B93C50A3D}"/>
              </a:ext>
            </a:extLst>
          </p:cNvPr>
          <p:cNvSpPr txBox="1"/>
          <p:nvPr/>
        </p:nvSpPr>
        <p:spPr>
          <a:xfrm>
            <a:off x="2105436" y="1184354"/>
            <a:ext cx="74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2023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D4B0900-364F-03C8-DE0A-3D78258A89F3}"/>
              </a:ext>
            </a:extLst>
          </p:cNvPr>
          <p:cNvSpPr txBox="1"/>
          <p:nvPr/>
        </p:nvSpPr>
        <p:spPr>
          <a:xfrm>
            <a:off x="7911326" y="999688"/>
            <a:ext cx="74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2024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C6E9B50-AA14-155B-9DE1-A014C3826E9A}"/>
              </a:ext>
            </a:extLst>
          </p:cNvPr>
          <p:cNvSpPr/>
          <p:nvPr/>
        </p:nvSpPr>
        <p:spPr>
          <a:xfrm>
            <a:off x="2532631" y="1500685"/>
            <a:ext cx="999066" cy="2963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2023</a:t>
            </a:r>
            <a:endParaRPr lang="es-PE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E86D0E3-6C03-0DFD-67D7-31D611CAFB2C}"/>
              </a:ext>
            </a:extLst>
          </p:cNvPr>
          <p:cNvSpPr/>
          <p:nvPr/>
        </p:nvSpPr>
        <p:spPr>
          <a:xfrm>
            <a:off x="9087498" y="1500685"/>
            <a:ext cx="999066" cy="2963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2024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09275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9A89DDD5-2E8B-4670-4BD2-966699D227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171664"/>
              </p:ext>
            </p:extLst>
          </p:nvPr>
        </p:nvGraphicFramePr>
        <p:xfrm>
          <a:off x="906584" y="1194989"/>
          <a:ext cx="10714038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Macro-Enabled Worksheet" r:id="rId3" imgW="16421244" imgH="7839231" progId="Excel.SheetMacroEnabled.12">
                  <p:link updateAutomatic="1"/>
                </p:oleObj>
              </mc:Choice>
              <mc:Fallback>
                <p:oleObj name="Macro-Enabled Worksheet" r:id="rId3" imgW="16421244" imgH="7839231" progId="Excel.SheetMacroEnabled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9A89DDD5-2E8B-4670-4BD2-966699D227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6584" y="1194989"/>
                        <a:ext cx="10714038" cy="511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849" y="119676"/>
            <a:ext cx="12004855" cy="784067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es-PE" sz="3200" b="1" dirty="0">
                <a:solidFill>
                  <a:schemeClr val="bg1"/>
                </a:solidFill>
              </a:rPr>
              <a:t>TENDENCIA DE LOS CASOS DE FIEBRE POR VIRUS DENGUE EN LA REGION TUMBES – 2020 -2024*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7C55DB89-F395-43B3-829A-7D758A9021CF}"/>
              </a:ext>
            </a:extLst>
          </p:cNvPr>
          <p:cNvSpPr txBox="1">
            <a:spLocks/>
          </p:cNvSpPr>
          <p:nvPr/>
        </p:nvSpPr>
        <p:spPr>
          <a:xfrm>
            <a:off x="79739" y="6597986"/>
            <a:ext cx="5879444" cy="1920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200" b="1" i="1" dirty="0">
                <a:solidFill>
                  <a:srgbClr val="FF0000"/>
                </a:solidFill>
              </a:rPr>
              <a:t>FUENTE: NOTI SP WEB – DIRECCION EJECUTIVA DE EPIDEMIOLOGIA – DIRESA TUMBES </a:t>
            </a:r>
          </a:p>
          <a:p>
            <a:r>
              <a:rPr lang="es-PE" sz="1200" b="1" i="1" dirty="0">
                <a:solidFill>
                  <a:srgbClr val="FF0000"/>
                </a:solidFill>
              </a:rPr>
              <a:t>                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DF3E3328-72AB-4021-9E7F-7D3C5B3E8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075" y="903743"/>
            <a:ext cx="5486399" cy="4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PE" altLang="es-P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Comportamiento de Dengue años 2020 – 2024</a:t>
            </a:r>
            <a:endParaRPr kumimoji="0" lang="es-PE" altLang="es-PE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111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593" y="120639"/>
            <a:ext cx="11988813" cy="784067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</a:rPr>
              <a:t>MAPAS DE RIESGO DE FIEBRE POR VIRUS DENGUE EN LA REGION TUMBES  SE 01-37/2024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60937C3C-0C30-4EB5-9D76-D6CF149ED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50" y="1294253"/>
            <a:ext cx="219003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PE" altLang="es-PE" sz="1100" dirty="0"/>
              <a:t>Mapa de Riesgo  SE 01-36/2024 </a:t>
            </a:r>
            <a:r>
              <a:rPr kumimoji="0" lang="es-PE" altLang="es-PE" sz="1100" i="0" u="none" strike="noStrike" cap="none" normalizeH="0" baseline="0" dirty="0">
                <a:ln>
                  <a:noFill/>
                </a:ln>
                <a:effectLst/>
              </a:rPr>
              <a:t>de Dengue - Región Tumbes</a:t>
            </a:r>
            <a:endParaRPr kumimoji="0" lang="es-PE" altLang="es-PE" sz="32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B4E48502-2FBF-4C7B-8523-31B93414C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0067" y="1356303"/>
            <a:ext cx="4363421" cy="46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PE" altLang="es-PE" sz="1100" dirty="0"/>
              <a:t>Mapa de Riesgo según 06 últimas semanas epidemiológicas (31-36/2024) </a:t>
            </a:r>
            <a:r>
              <a:rPr kumimoji="0" lang="es-PE" altLang="es-PE" sz="1100" i="0" u="none" strike="noStrike" cap="none" normalizeH="0" baseline="0" dirty="0">
                <a:ln>
                  <a:noFill/>
                </a:ln>
                <a:effectLst/>
              </a:rPr>
              <a:t>de Dengue - Región Tumbes</a:t>
            </a:r>
            <a:endParaRPr kumimoji="0" lang="es-PE" altLang="es-PE" sz="32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7C55DB89-F395-43B3-829A-7D758A9021CF}"/>
              </a:ext>
            </a:extLst>
          </p:cNvPr>
          <p:cNvSpPr txBox="1">
            <a:spLocks/>
          </p:cNvSpPr>
          <p:nvPr/>
        </p:nvSpPr>
        <p:spPr>
          <a:xfrm>
            <a:off x="79739" y="6597986"/>
            <a:ext cx="5879444" cy="1920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200" b="1" i="1" dirty="0">
                <a:solidFill>
                  <a:srgbClr val="FF0000"/>
                </a:solidFill>
              </a:rPr>
              <a:t>FUENTE: NOTI SP WEB – DIRECCION EJECUTIVA DE EPIDEMIOLOGIA – DIRESA TUMBES </a:t>
            </a:r>
          </a:p>
          <a:p>
            <a:r>
              <a:rPr lang="es-PE" sz="1200" b="1" i="1" dirty="0">
                <a:solidFill>
                  <a:srgbClr val="FF0000"/>
                </a:solidFill>
              </a:rPr>
              <a:t>                </a:t>
            </a: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E2707785-C5D5-7C54-6B1B-7B8FE3A3A6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246042"/>
              </p:ext>
            </p:extLst>
          </p:nvPr>
        </p:nvGraphicFramePr>
        <p:xfrm>
          <a:off x="2670175" y="4867275"/>
          <a:ext cx="24384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Macro-Enabled Worksheet" r:id="rId3" imgW="2438400" imgH="819122" progId="Excel.SheetMacroEnabled.12">
                  <p:link updateAutomatic="1"/>
                </p:oleObj>
              </mc:Choice>
              <mc:Fallback>
                <p:oleObj name="Macro-Enabled Worksheet" r:id="rId3" imgW="2438400" imgH="819122" progId="Excel.SheetMacroEnabled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B8625AE7-C317-FBB0-9762-43C700898C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0175" y="4867275"/>
                        <a:ext cx="2438400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C5331296-2194-56D1-3798-0AF6F287CD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610923"/>
              </p:ext>
            </p:extLst>
          </p:nvPr>
        </p:nvGraphicFramePr>
        <p:xfrm>
          <a:off x="9109198" y="4867938"/>
          <a:ext cx="26955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Macro-Enabled Worksheet" r:id="rId5" imgW="2695659" imgH="857122" progId="Excel.SheetMacroEnabled.12">
                  <p:link updateAutomatic="1"/>
                </p:oleObj>
              </mc:Choice>
              <mc:Fallback>
                <p:oleObj name="Macro-Enabled Worksheet" r:id="rId5" imgW="2695659" imgH="857122" progId="Excel.SheetMacroEnabled.12">
                  <p:link updateAutomatic="1"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09774BA1-4B0C-5B9D-FD2D-F953EA9392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09198" y="4867938"/>
                        <a:ext cx="2695575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73475441-CC73-AF0F-7FE8-F098BEAF4A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304" y="2087301"/>
            <a:ext cx="4333882" cy="3520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39E7977-9C48-40E0-95AF-9BC4B1B197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4731" y="2275287"/>
            <a:ext cx="4346287" cy="35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618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49580</TotalTime>
  <Words>1315</Words>
  <Application>Microsoft Office PowerPoint</Application>
  <PresentationFormat>Panorámica</PresentationFormat>
  <Paragraphs>136</Paragraphs>
  <Slides>36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38</vt:i4>
      </vt:variant>
      <vt:variant>
        <vt:lpstr>Títulos de diapositiva</vt:lpstr>
      </vt:variant>
      <vt:variant>
        <vt:i4>36</vt:i4>
      </vt:variant>
    </vt:vector>
  </HeadingPairs>
  <TitlesOfParts>
    <vt:vector size="81" baseType="lpstr">
      <vt:lpstr>Adobe Gothic Std B</vt:lpstr>
      <vt:lpstr>Arial</vt:lpstr>
      <vt:lpstr>Arial Narrow</vt:lpstr>
      <vt:lpstr>Calibri</vt:lpstr>
      <vt:lpstr>Calibri Light</vt:lpstr>
      <vt:lpstr>Times New Roman</vt:lpstr>
      <vt:lpstr>Tema de Office</vt:lpstr>
      <vt:lpstr>file:///C:\BOLETINES_2020\HOJA%20DE%20TRABAJO\2020\HOJA_MALARIA.xlsm!MALARIA_G_ETAREO_DISTRITOS!%5bHOJA_MALARIA.xlsm%5dMALARIA_G_ETAREO_DISTRITOS%20Gráfico%201</vt:lpstr>
      <vt:lpstr>C:\BOLETIN_SALA_EPI\HOJA_TRABAJO\HOJA_DENGUE.xlsm!DIAGNO!F49C7:F54C11</vt:lpstr>
      <vt:lpstr>C:\BOLETIN_SALA_EPI\HOJA_TRABAJO\HOJA_DENGUE.xlsm!DIAGNO!F18C13:F23C16</vt:lpstr>
      <vt:lpstr>C:\BOLETIN_SALA_EPI\HOJA_TRABAJO\HOJA_DENGUE.xlsm!F_INGRESO_ULT_6SE!F116C11:F131C18</vt:lpstr>
      <vt:lpstr>C:\BOLETIN_SALA_EPI\HOJA_TRABAJO\HOJA_DENGUE.xlsm!SEXO![HOJA_DENGUE.xlsm]SEXO 1 Gráfico-1</vt:lpstr>
      <vt:lpstr>C:\BOLETIN_SALA_EPI\HOJA_TRABAJO\HOJA_DENGUE.xlsm!DIST_G_ETAREO!F260C2:F263C7</vt:lpstr>
      <vt:lpstr>C:\BOLETIN_SALA_EPI\HOJA_TRABAJO\HOJA_DENGUE.xlsm!F_INGRESO_ULT_6SE!F105C1:F111C3</vt:lpstr>
      <vt:lpstr>C:\BOLETIN_SALA_EPI\HOJA_TRABAJO\DENGUE_LEPTO_EDA_IRA_GRAFICO_A_ACTUAL-2.xlsx!dengue![DENGUE_LEPTO_EDA_IRA_GRAFICO_A_ACTUAL-2.xlsx]dengue Gráfico 2</vt:lpstr>
      <vt:lpstr>C:\BOLETIN_SALA_EPI\HOJA_TRABAJO\HOJA_DENGUE.xlsm!DIAGNO![HOJA_DENGUE.xlsm]DIAGNO Gráfico 4</vt:lpstr>
      <vt:lpstr>C:\BOLETIN_SALA_EPI\HOJA_TRABAJO\HOJA_DENGUE.xlsm!DIAGNO!F13C32:F19C125</vt:lpstr>
      <vt:lpstr>D:\dashword_arbovirosis_tumbes\plot\FORMAS CLINICAS Y TIPO DE DX.xlsx!Sheet1!F26C1:F42C18</vt:lpstr>
      <vt:lpstr>C:\BOLETIN_SALA_EPI\HOSPITALIZADOS_DENGUE\Hospitalizados.xlsx!TD![Hospitalizados.xlsx]TD Gráfico 1</vt:lpstr>
      <vt:lpstr>C:\BOLETIN_SALA_EPI\HOSPITALIZADOS_DENGUE\Hospitalizados.xlsx!TD![Hospitalizados.xlsx]TD Gráfico 2</vt:lpstr>
      <vt:lpstr>C:\BOLETIN_SALA_EPI\HOJA_TRABAJO\CANALES ENDÉMICOS_LIMA_NOTI.xlsx!CANAL_ENDEMICO_REG_TUMBES 2024![CANALES ENDÉMICOS_LIMA_NOTI.xlsx]CANAL_ENDEMICO_REG_TUMBES 2024 2 Gráfico</vt:lpstr>
      <vt:lpstr>C:\BOLETIN_SALA_EPI\HOJA_TRABAJO\HOJA_DENGUE.xlsm!FEB_VS_CASOS_Y_AÑOS![HOJA_DENGUE.xlsm]FEB_VS_CASOS_Y_AÑOS 1 Gráfico</vt:lpstr>
      <vt:lpstr>C:\BOLETIN_SALA_EPI\HOJA_TRABAJO\HOJA_DENGUE.xlsm!MAPDENGUE!F16C1:F20C4</vt:lpstr>
      <vt:lpstr>C:\BOLETIN_SALA_EPI\HOJA_TRABAJO\HOJA_DENGUE.xlsm!MAPRIESGO_DENGUE_6SEMNAS!F16C1:F20C4</vt:lpstr>
      <vt:lpstr>C:\BOLETIN_SALA_EPI\HOJA_TRABAJO\HOJA_CHIKUNGUNYA.xlsm!CHK_POR AÑOS!F8C1:F15C3</vt:lpstr>
      <vt:lpstr>C:\BOLETIN_SALA_EPI\HOJA_TRABAJO\HOJA_CHIKUNGUNYA.xlsm!CHK_POR AÑOS!F135C10:F144C16</vt:lpstr>
      <vt:lpstr>C:\BOLETIN_SALA_EPI\HOJA_TRABAJO\HOJA_CHIKUNGUNYA.xlsm!MAPA_T.I!F16C1:F20C4</vt:lpstr>
      <vt:lpstr>C:\BOLETIN_SALA_EPI\HOJA_TRABAJO\HOJA_CHIKUNGUNYA.xlsm!MAPRIESGO_CHK_6SEM!F16C1:F20C4</vt:lpstr>
      <vt:lpstr>C:\BOLETIN_SALA_EPI\HOJA_TRABAJO\HOJA_LEPTOSPIROSIS.xlsm!TENDENCIAX AÑOS!F4C13:F19C19</vt:lpstr>
      <vt:lpstr>C:\BOLETIN_SALA_EPI\HOJA_TRABAJO\HOJA_LEPTOSPIROSIS.xlsm!TENDENCIAX AÑOS![HOJA_LEPTOSPIROSIS.xlsm]TENDENCIAX AÑOS Gráfico 1</vt:lpstr>
      <vt:lpstr>C:\BOLETIN_SALA_EPI\HOJA_TRABAJO\HOJA_LEPTOSPIROSIS.xlsm!TENDENCIAX AÑOS!F168C1:F174C4</vt:lpstr>
      <vt:lpstr>C:\BOLETIN_SALA_EPI\HOJA_TRABAJO\HOJA_IRA.xlsm!MAPRIESGO_IRAS!F143C27:F157C30</vt:lpstr>
      <vt:lpstr>C:\BOLETIN_SALA_EPI\HOJA_TRABAJO\HOJA_IRA.xlsm!MAPRIESGO_IRAS!F16C1:F20C4</vt:lpstr>
      <vt:lpstr>C:\BOLETIN_SALA_EPI\HOJA_TRABAJO\HOJA_IRA.xlsm!MAPRIESGO_IRAS_6SEM!F16C1:F20C4</vt:lpstr>
      <vt:lpstr>C:\BOLETIN_SALA_EPI\HOJA_TRABAJO\monitoreo_IRAS_REGIONAL.xlsx!iras![monitoreo_IRAS_REGIONAL.xlsx]iras 3 Gráfico</vt:lpstr>
      <vt:lpstr>C:\BOLETIN_SALA_EPI\HOJA_TRABAJO\HOJA_EDA.xlsm!MAPRIESGO_EDAS_GRAL!F90C9:F104C12</vt:lpstr>
      <vt:lpstr>C:\BOLETIN_SALA_EPI\HOJA_TRABAJO\HOJA_EDA.xlsm!MAPRIESGO_EDAS_GRAL6M!F16C1:F20C4</vt:lpstr>
      <vt:lpstr>C:\BOLETIN_SALA_EPI\HOJA_TRABAJO\HOJA_EDA.xlsm!MAPRIESGO_EDAS_GRAL!F16C1:F20C4</vt:lpstr>
      <vt:lpstr>C:\BOLETIN_SALA_EPI\HOJA_TRABAJO\monitoreo_EDAS_REGIONAL.xlsx!c.endemico![monitoreo_EDAS_REGIONAL.xlsx]c.endemico 1 Gráfico</vt:lpstr>
      <vt:lpstr>C:\BOLETIN_SALA_EPI\HOJA_TRABAJO\HOJA_EDA.xlsm!MAPRIESGO_EDAS_MEN5A!F64C17:F78C20</vt:lpstr>
      <vt:lpstr>C:\BOLETIN_SALA_EPI\HOJA_TRABAJO\HOJA_EDA.xlsm!MAPRIESGO_EDAS_MEN5A!F16C1:F20C4</vt:lpstr>
      <vt:lpstr>C:\BOLETIN_SALA_EPI\HOJA_TRABAJO\HOJA_EDA.xlsm!MAPRIESGO_EDAS_MEN5A6SEM!F16C1:F20C4</vt:lpstr>
      <vt:lpstr>C:\BOLETIN_SALA_EPI\HOJA_TRABAJO\MUERTE_NEO_PERINATAL_COBERTURA.xlsx!MNEONATAL_PERINATAL![MUERTE_NEO_PERINATAL_COBERTURA.xlsx]MNEONATAL_PERINATAL 1 Gráfico</vt:lpstr>
      <vt:lpstr>C:\BOLETIN_SALA_EPI\HOJA_TRABAJO\MUERTE_NEO_PERINATAL_COBERTURA.xlsx!MNEONATAL_PERINATAL!F305C1:F318C7</vt:lpstr>
      <vt:lpstr>C:\BOLETIN_SALA_EPI\DENSIDAD_DENGUE\APP_DENGUE\BASE_HASTA_SE37_2024_SALA.xlsx!TD!F46C1:F87C20</vt:lpstr>
      <vt:lpstr>Presentación de PowerPoint</vt:lpstr>
      <vt:lpstr>Presentación de PowerPoint</vt:lpstr>
      <vt:lpstr>CASOS DE FIEBRE POR VIRUS DENGUE EN LA REGION TUMBES –SE 01-37/2024</vt:lpstr>
      <vt:lpstr>CASOS DE FIEBRE POR VIRUS DENGUE EN LA REGION TUMBES –SE 01-37/2024</vt:lpstr>
      <vt:lpstr>CASOS DE FIEBRE POR VIRUS DENGUE EN LA REGION TUMBES –SE 01-37/2024</vt:lpstr>
      <vt:lpstr>CASOS DE FIEBRE POR VIRUS DENGUE EN LA REGION TUMBES –SE 01-37/2024</vt:lpstr>
      <vt:lpstr>CANAL ENDÉMICO DE LOS CASOS DE FIEBRE POR VIRUS DENGUE – REGION TUMBES  SE 01-37/2024</vt:lpstr>
      <vt:lpstr>TENDENCIA DE LOS CASOS DE FIEBRE POR VIRUS DENGUE EN LA REGION TUMBES – 2020 -2024*</vt:lpstr>
      <vt:lpstr>MAPAS DE RIESGO DE FIEBRE POR VIRUS DENGUE EN LA REGION TUMBES  SE 01-37/2024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TASAS DE INCIDENCIA ACUMULADA (TIA) Y CASOS ACUMULADOS DE FIEBRE POR VIRUS CHIKUNGUNYA – REGION TUMBES SE 01-37/2024</vt:lpstr>
      <vt:lpstr>Presentación de PowerPoint</vt:lpstr>
      <vt:lpstr>TASAS DE INCIDENCIA ACUMULADA (TIA) Y CASOS ACUMULADOS DE LEPTOSPIROSIS   REGION TUMBES SE 01-37/2024</vt:lpstr>
      <vt:lpstr>Presentación de PowerPoint</vt:lpstr>
      <vt:lpstr>MAPAS DE RIESGO DE IRAS EN MENORES DE 5 AÑOS – REGION TUMBES SE 01-37/2024</vt:lpstr>
      <vt:lpstr>CANAL ENDÉMICO DE IRAS EN NIÑOS &lt; 5 AÑOS – REGION TUMBES SE 01-37/2024</vt:lpstr>
      <vt:lpstr>Presentación de PowerPoint</vt:lpstr>
      <vt:lpstr>MAPAS DE RIESGO DE EDAS EN POBLACION GENERAL  REGION TUMBES –  SE 01-37/2024</vt:lpstr>
      <vt:lpstr>CANAL ENDEMICO DE EDAS EN POBLACION GENERAL REGION TUMBES SE 01-37/2024</vt:lpstr>
      <vt:lpstr>MAPAS DE RIESGO DE EDAS EN &lt; 5 AÑOS REGION TUMBES SE 01-37/2024</vt:lpstr>
      <vt:lpstr>Presentación de PowerPoint</vt:lpstr>
      <vt:lpstr>Presentación de PowerPoint</vt:lpstr>
      <vt:lpstr>Presentación de PowerPoint</vt:lpstr>
      <vt:lpstr>MUERTES FETALES Y NEONATALES  REGIÓN TUMBES SE 01-37/2024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Dirección Ejecutiva de Epidemiología DIRESA Tumbes</vt:lpstr>
    </vt:vector>
  </TitlesOfParts>
  <Company>Edith Solis Castro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SITUACION DE SALUD DE TUMBES</dc:title>
  <dc:creator>Edward Hernández</dc:creator>
  <cp:lastModifiedBy>Epidemiologia</cp:lastModifiedBy>
  <cp:revision>2573</cp:revision>
  <cp:lastPrinted>2019-12-20T14:15:45Z</cp:lastPrinted>
  <dcterms:created xsi:type="dcterms:W3CDTF">2017-09-26T13:16:33Z</dcterms:created>
  <dcterms:modified xsi:type="dcterms:W3CDTF">2024-09-19T16:44:35Z</dcterms:modified>
</cp:coreProperties>
</file>