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60" r:id="rId2"/>
    <p:sldId id="342" r:id="rId3"/>
    <p:sldId id="348" r:id="rId4"/>
    <p:sldId id="299" r:id="rId5"/>
    <p:sldId id="343" r:id="rId6"/>
    <p:sldId id="344" r:id="rId7"/>
    <p:sldId id="347" r:id="rId8"/>
    <p:sldId id="346" r:id="rId9"/>
    <p:sldId id="349" r:id="rId10"/>
    <p:sldId id="350" r:id="rId11"/>
    <p:sldId id="316" r:id="rId12"/>
    <p:sldId id="371" r:id="rId13"/>
    <p:sldId id="389" r:id="rId14"/>
    <p:sldId id="390" r:id="rId15"/>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348"/>
            <p14:sldId id="299"/>
            <p14:sldId id="343"/>
            <p14:sldId id="344"/>
            <p14:sldId id="347"/>
            <p14:sldId id="346"/>
            <p14:sldId id="349"/>
            <p14:sldId id="350"/>
            <p14:sldId id="316"/>
            <p14:sldId id="371"/>
            <p14:sldId id="389"/>
            <p14:sldId id="390"/>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91" autoAdjust="0"/>
  </p:normalViewPr>
  <p:slideViewPr>
    <p:cSldViewPr snapToGrid="0">
      <p:cViewPr varScale="1">
        <p:scale>
          <a:sx n="113" d="100"/>
          <a:sy n="113" d="100"/>
        </p:scale>
        <p:origin x="456"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 Id="rId4"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5/12/2024</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13</a:t>
            </a:fld>
            <a:endParaRPr lang="es-PE"/>
          </a:p>
        </p:txBody>
      </p:sp>
    </p:spTree>
    <p:extLst>
      <p:ext uri="{BB962C8B-B14F-4D97-AF65-F5344CB8AC3E}">
        <p14:creationId xmlns:p14="http://schemas.microsoft.com/office/powerpoint/2010/main" val="2419841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96E44699-E04B-46E4-9288-85FB7C34E9A1}" type="datetime1">
              <a:rPr lang="es-PE" smtClean="0"/>
              <a:t>5/12/2024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CE75612F-426F-4839-841E-85CBEED755ED}" type="datetime1">
              <a:rPr lang="es-PE" smtClean="0"/>
              <a:t>5/12/2024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C5B1231-FA6C-4842-811B-B324E6D1A6AC}" type="datetime1">
              <a:rPr lang="es-PE" smtClean="0"/>
              <a:t>5/12/2024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FE9DF6-9CFD-45D8-BE08-7FFC06DF6FA3}" type="datetime1">
              <a:rPr lang="es-PE" smtClean="0"/>
              <a:t>5/12/2024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D4C5651-9310-44AB-B194-9875E21DB3E3}" type="datetime1">
              <a:rPr lang="es-PE" smtClean="0"/>
              <a:t>5/12/2024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C07F2DED-E604-42BD-957E-9E293B773899}" type="datetime1">
              <a:rPr lang="es-PE" smtClean="0"/>
              <a:t>5/12/2024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464E81CB-3DC5-46AF-B1E9-D25426D0534E}" type="datetime1">
              <a:rPr lang="es-PE" smtClean="0"/>
              <a:t>5/12/2024</a:t>
            </a:fld>
            <a:endParaRPr lang="es-PE"/>
          </a:p>
        </p:txBody>
      </p:sp>
      <p:sp>
        <p:nvSpPr>
          <p:cNvPr id="8" name="Marcador de pie de página 7"/>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AB39E342-8C2C-4C9F-B24E-9101233E464D}" type="datetime1">
              <a:rPr lang="es-PE" smtClean="0"/>
              <a:t>5/12/2024</a:t>
            </a:fld>
            <a:endParaRPr lang="es-PE"/>
          </a:p>
        </p:txBody>
      </p:sp>
      <p:sp>
        <p:nvSpPr>
          <p:cNvPr id="4" name="Marcador de pie de página 3"/>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4C39E3F-03DB-4C26-BE3B-85BC3BBDC88F}" type="datetime1">
              <a:rPr lang="es-PE" smtClean="0"/>
              <a:t>5/12/2024</a:t>
            </a:fld>
            <a:endParaRPr lang="es-PE"/>
          </a:p>
        </p:txBody>
      </p:sp>
      <p:sp>
        <p:nvSpPr>
          <p:cNvPr id="3" name="Marcador de pie de página 2"/>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5F3F4E5-BC0B-458F-96C0-E19BBBE3E0D0}" type="datetime1">
              <a:rPr lang="es-PE" smtClean="0"/>
              <a:t>5/12/2024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19AF8891-75A8-4777-862C-590DB1D5C54C}" type="datetime1">
              <a:rPr lang="es-PE" smtClean="0"/>
              <a:t>5/12/2024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48</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821E1-9232-4CEC-8D3C-E81C4B9B6B9F}" type="datetime1">
              <a:rPr lang="es-PE" smtClean="0"/>
              <a:t>5/12/2024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Fuente: Dirección Ejecutiva de Epidemiología – Tumbes/Notiweb-CDC/MINSA (*) Hasta la SE. 48</a:t>
            </a:r>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7.emf"/><Relationship Id="rId4" Type="http://schemas.openxmlformats.org/officeDocument/2006/relationships/oleObject" Target="file:///D:\dashword_arbovirosis_tumbes\plot\FORMAS%20CLINICAS%20Y%20TIPO%20DE%20DX.xlsx!Sheet1!F25C1:F42C18"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9.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image" Target="../media/image38.png"/><Relationship Id="rId9" Type="http://schemas.openxmlformats.org/officeDocument/2006/relationships/hyperlink" Target="https://www.senamhi.gob.pe/?&amp;p=pronostico-climatic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3C32:F18C91" TargetMode="External"/><Relationship Id="rId5" Type="http://schemas.openxmlformats.org/officeDocument/2006/relationships/image" Target="../media/image7.emf"/><Relationship Id="rId4" Type="http://schemas.openxmlformats.org/officeDocument/2006/relationships/oleObject" Target="file:///C:\BOLETIN_SALA_EPI\HOJA_TRABAJO\CANALES%20END&#201;MICOS_LIMA_NOTI.xlsx!CANAL_ENDEMICO_REG_TUMBES%202024!%5bCANALES%20END&#201;MICOS_LIMA_NOTI.xlsx%5dCANAL_ENDEMICO_REG_TUMBES%202024%202%20Gr&#225;fico"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file:///C:\BOLETIN_SALA_EPI\HOJA_TRABAJO\HOJA_DENGUE.xlsm!DIAGNO!F16C7:F23C10" TargetMode="External"/><Relationship Id="rId11" Type="http://schemas.openxmlformats.org/officeDocument/2006/relationships/image" Target="../media/image13.png"/><Relationship Id="rId5" Type="http://schemas.openxmlformats.org/officeDocument/2006/relationships/image" Target="../media/image11.jpeg"/><Relationship Id="rId10" Type="http://schemas.openxmlformats.org/officeDocument/2006/relationships/image" Target="../media/image10.emf"/><Relationship Id="rId4" Type="http://schemas.openxmlformats.org/officeDocument/2006/relationships/image" Target="../media/image3.png"/><Relationship Id="rId9" Type="http://schemas.openxmlformats.org/officeDocument/2006/relationships/oleObject" Target="file:///C:\BOLETIN_SALA_EPI\HOJA_TRABAJO\HOJA_DENGUE.xlsm!DIAGNO!F46C7:F54C1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file:///C:\BOLETIN_SALA_EPI\HOJA_TRABAJO\HOJA_DENGUE.xlsm!DIAGNO!F89C1:F124C5"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file:///D:\dashword_arbovirosis_tumbes\plot\TABLA_NUMEROS_CASOS_INCIDENCIA_DEFUNCIONES_PARA%20SALA.xlsx!Sheet1!F1C1:F7C6" TargetMode="External"/><Relationship Id="rId5" Type="http://schemas.openxmlformats.org/officeDocument/2006/relationships/image" Target="../media/image17.emf"/><Relationship Id="rId4" Type="http://schemas.openxmlformats.org/officeDocument/2006/relationships/oleObject" Target="file:///D:\dashword_arbovirosis_tumbes\plot\tabla_casosxa&#241;os_misma_semana_para_sala.xlsx!Sheet1!F1C1:F16C15" TargetMode="External"/></Relationships>
</file>

<file path=ppt/slides/_rels/slide8.xml.rels><?xml version="1.0" encoding="UTF-8" standalone="yes"?>
<Relationships xmlns="http://schemas.openxmlformats.org/package/2006/relationships"><Relationship Id="rId8" Type="http://schemas.openxmlformats.org/officeDocument/2006/relationships/oleObject" Target="file:///C:\BOLETIN_SALA_EPI\HOJA_TRABAJO\HOJA_DENGUE.xlsm!DIST_G_ETAREO!F260C2:F263C7" TargetMode="External"/><Relationship Id="rId3" Type="http://schemas.openxmlformats.org/officeDocument/2006/relationships/image" Target="../media/image3.png"/><Relationship Id="rId7" Type="http://schemas.openxmlformats.org/officeDocument/2006/relationships/image" Target="../media/image20.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file:///C:\BOLETIN_SALA_EPI\HOJA_TRABAJO\HOJA_DENGUE.xlsm!F_INGRESO_ULT_6SE!F116C11:F131C18" TargetMode="External"/><Relationship Id="rId5" Type="http://schemas.openxmlformats.org/officeDocument/2006/relationships/image" Target="../media/image19.emf"/><Relationship Id="rId10" Type="http://schemas.openxmlformats.org/officeDocument/2006/relationships/image" Target="../media/image22.png"/><Relationship Id="rId4" Type="http://schemas.openxmlformats.org/officeDocument/2006/relationships/oleObject" Target="file:///D:\dashword_arbovirosis_tumbes\plot\tabla_sexo_evida_distrito_para_sala2023.xlsx!Sheet1!F1C6:F25C8" TargetMode="External"/><Relationship Id="rId9"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oleObject" Target="file:///C:\BOLETIN_SALA_EPI\HOSPITALIZADOS_DENGUE\Hospitalizados.xlsx!TD!%5bHospitalizados.xlsx%5dTD%20Gr&#225;fico%202" TargetMode="External"/><Relationship Id="rId3" Type="http://schemas.openxmlformats.org/officeDocument/2006/relationships/image" Target="../media/image3.png"/><Relationship Id="rId7"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file:///C:\BOLETIN_SALA_EPI\HOSPITALIZADOS_DENGUE\Hospitalizados.xlsx!TD!%5bHospitalizados.xlsx%5dTD%20Gr&#225;fico%201" TargetMode="External"/><Relationship Id="rId11" Type="http://schemas.openxmlformats.org/officeDocument/2006/relationships/image" Target="../media/image26.emf"/><Relationship Id="rId5" Type="http://schemas.openxmlformats.org/officeDocument/2006/relationships/image" Target="../media/image23.emf"/><Relationship Id="rId10" Type="http://schemas.openxmlformats.org/officeDocument/2006/relationships/oleObject" Target="file:///C:\BOLETIN_SALA_EPI\HOJA_TRABAJO\HOJA_DENGUE.xlsm!DIAGNO!%5bHOJA_DENGUE.xlsm%5dDIAGNO%20Gr&#225;fico%204" TargetMode="External"/><Relationship Id="rId4" Type="http://schemas.openxmlformats.org/officeDocument/2006/relationships/oleObject" Target="file:///D:\dashword_arbovirosis_tumbes\plot\CASOS_PROVINCIA_DISTRITO_2%20ULTIMOS%20A&#209;OS.xlsx!Sheet1!F1C13:F20C21" TargetMode="External"/><Relationship Id="rId9"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4B571069-3BAC-4966-8B49-11CCCC67E8B8}"/>
              </a:ext>
            </a:extLst>
          </p:cNvPr>
          <p:cNvGrpSpPr/>
          <p:nvPr/>
        </p:nvGrpSpPr>
        <p:grpSpPr>
          <a:xfrm>
            <a:off x="0" y="16455"/>
            <a:ext cx="12192000" cy="6857143"/>
            <a:chOff x="0" y="16455"/>
            <a:chExt cx="12192000" cy="6857143"/>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330620833"/>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049"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24 al 30 noviembre 2024</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S.E.48</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Dengue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576065"/>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2024</a:t>
              </a:r>
            </a:p>
          </p:txBody>
        </p:sp>
      </p:grpSp>
      <p:sp>
        <p:nvSpPr>
          <p:cNvPr id="6" name="Rectángulo 5">
            <a:extLst>
              <a:ext uri="{FF2B5EF4-FFF2-40B4-BE49-F238E27FC236}">
                <a16:creationId xmlns:a16="http://schemas.microsoft.com/office/drawing/2014/main" id="{24B01DC4-5120-EA31-3744-D1D491F365A6}"/>
              </a:ext>
            </a:extLst>
          </p:cNvPr>
          <p:cNvSpPr/>
          <p:nvPr/>
        </p:nvSpPr>
        <p:spPr>
          <a:xfrm>
            <a:off x="4547031" y="1150440"/>
            <a:ext cx="5843950" cy="1200329"/>
          </a:xfrm>
          <a:prstGeom prst="rect">
            <a:avLst/>
          </a:prstGeom>
          <a:solidFill>
            <a:srgbClr val="00D5D0"/>
          </a:solidFill>
        </p:spPr>
        <p:txBody>
          <a:bodyPr wrap="square" lIns="91440" tIns="45720" rIns="91440" bIns="45720">
            <a:spAutoFit/>
          </a:bodyPr>
          <a:lstStyle/>
          <a:p>
            <a:pPr algn="ctr"/>
            <a:r>
              <a:rPr lang="es-ES" sz="3600" b="1" cap="none" spc="0" dirty="0">
                <a:ln w="9525">
                  <a:solidFill>
                    <a:schemeClr val="bg1"/>
                  </a:solidFill>
                  <a:prstDash val="solid"/>
                </a:ln>
              </a:rPr>
              <a:t>Sala Situacional </a:t>
            </a:r>
            <a:endParaRPr lang="es-ES" sz="3600" b="1" dirty="0">
              <a:ln w="9525">
                <a:solidFill>
                  <a:schemeClr val="bg1"/>
                </a:solidFill>
                <a:prstDash val="solid"/>
              </a:ln>
            </a:endParaRPr>
          </a:p>
          <a:p>
            <a:pPr algn="ctr"/>
            <a:r>
              <a:rPr lang="es-ES" sz="3600" b="1" cap="none" spc="0" dirty="0">
                <a:ln w="9525">
                  <a:solidFill>
                    <a:schemeClr val="bg1"/>
                  </a:solidFill>
                  <a:prstDash val="solid"/>
                </a:ln>
              </a:rPr>
              <a:t>DENGUE</a:t>
            </a:r>
          </a:p>
        </p:txBody>
      </p:sp>
      <p:pic>
        <p:nvPicPr>
          <p:cNvPr id="8" name="Imagen 7">
            <a:extLst>
              <a:ext uri="{FF2B5EF4-FFF2-40B4-BE49-F238E27FC236}">
                <a16:creationId xmlns:a16="http://schemas.microsoft.com/office/drawing/2014/main" id="{92383963-ECC8-7729-F0FC-8619CE07E8DB}"/>
              </a:ext>
            </a:extLst>
          </p:cNvPr>
          <p:cNvPicPr>
            <a:picLocks noChangeAspect="1"/>
          </p:cNvPicPr>
          <p:nvPr/>
        </p:nvPicPr>
        <p:blipFill>
          <a:blip r:embed="rId8"/>
          <a:stretch>
            <a:fillRect/>
          </a:stretch>
        </p:blipFill>
        <p:spPr>
          <a:xfrm>
            <a:off x="50334" y="818867"/>
            <a:ext cx="2692411" cy="2002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ES"/>
              <a:t>Fuente: Dirección Ejecutiva de Epidemiología – Tumbes/Notiweb-CDC/MINSA (*) Hasta la SE. 48</a:t>
            </a:r>
            <a:endParaRPr lang="es-PE" dirty="0"/>
          </a:p>
        </p:txBody>
      </p:sp>
      <p:graphicFrame>
        <p:nvGraphicFramePr>
          <p:cNvPr id="3" name="Objeto 2">
            <a:extLst>
              <a:ext uri="{FF2B5EF4-FFF2-40B4-BE49-F238E27FC236}">
                <a16:creationId xmlns:a16="http://schemas.microsoft.com/office/drawing/2014/main" id="{3C27D095-70ED-6A1A-FD0A-6EC6046D35EE}"/>
              </a:ext>
            </a:extLst>
          </p:cNvPr>
          <p:cNvGraphicFramePr>
            <a:graphicFrameLocks noChangeAspect="1"/>
          </p:cNvGraphicFramePr>
          <p:nvPr>
            <p:extLst>
              <p:ext uri="{D42A27DB-BD31-4B8C-83A1-F6EECF244321}">
                <p14:modId xmlns:p14="http://schemas.microsoft.com/office/powerpoint/2010/main" val="4175377483"/>
              </p:ext>
            </p:extLst>
          </p:nvPr>
        </p:nvGraphicFramePr>
        <p:xfrm>
          <a:off x="209555" y="1212668"/>
          <a:ext cx="11772889" cy="4432663"/>
        </p:xfrm>
        <a:graphic>
          <a:graphicData uri="http://schemas.openxmlformats.org/presentationml/2006/ole">
            <mc:AlternateContent xmlns:mc="http://schemas.openxmlformats.org/markup-compatibility/2006">
              <mc:Choice xmlns:v="urn:schemas-microsoft-com:vml" Requires="v">
                <p:oleObj spid="_x0000_s8218" name="Worksheet" r:id="rId4" imgW="10220193" imgH="3848029" progId="Excel.Sheet.12">
                  <p:link updateAutomatic="1"/>
                </p:oleObj>
              </mc:Choice>
              <mc:Fallback>
                <p:oleObj name="Worksheet" r:id="rId4" imgW="10220193" imgH="3848029" progId="Excel.Sheet.12">
                  <p:link updateAutomatic="1"/>
                  <p:pic>
                    <p:nvPicPr>
                      <p:cNvPr id="3" name="Objeto 2">
                        <a:extLst>
                          <a:ext uri="{FF2B5EF4-FFF2-40B4-BE49-F238E27FC236}">
                            <a16:creationId xmlns:a16="http://schemas.microsoft.com/office/drawing/2014/main" id="{3C27D095-70ED-6A1A-FD0A-6EC6046D35EE}"/>
                          </a:ext>
                        </a:extLst>
                      </p:cNvPr>
                      <p:cNvPicPr/>
                      <p:nvPr/>
                    </p:nvPicPr>
                    <p:blipFill>
                      <a:blip r:embed="rId5"/>
                      <a:stretch>
                        <a:fillRect/>
                      </a:stretch>
                    </p:blipFill>
                    <p:spPr>
                      <a:xfrm>
                        <a:off x="209555" y="1212668"/>
                        <a:ext cx="11772889" cy="4432663"/>
                      </a:xfrm>
                      <a:prstGeom prst="rect">
                        <a:avLst/>
                      </a:prstGeom>
                    </p:spPr>
                  </p:pic>
                </p:oleObj>
              </mc:Fallback>
            </mc:AlternateContent>
          </a:graphicData>
        </a:graphic>
      </p:graphicFrame>
    </p:spTree>
    <p:extLst>
      <p:ext uri="{BB962C8B-B14F-4D97-AF65-F5344CB8AC3E}">
        <p14:creationId xmlns:p14="http://schemas.microsoft.com/office/powerpoint/2010/main" val="388292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892" y="119676"/>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 SE 01-48/2024</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944645" y="1444890"/>
            <a:ext cx="3457117" cy="411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01-48/2024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7463926" y="1444890"/>
            <a:ext cx="3783429"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(42-47/2024)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6" name="Marcador de pie de página 5">
            <a:extLst>
              <a:ext uri="{FF2B5EF4-FFF2-40B4-BE49-F238E27FC236}">
                <a16:creationId xmlns:a16="http://schemas.microsoft.com/office/drawing/2014/main" id="{DC151996-36A0-82D4-EB69-D2F114879A25}"/>
              </a:ext>
            </a:extLst>
          </p:cNvPr>
          <p:cNvSpPr>
            <a:spLocks noGrp="1"/>
          </p:cNvSpPr>
          <p:nvPr>
            <p:ph type="ftr" sz="quarter" idx="11"/>
          </p:nvPr>
        </p:nvSpPr>
        <p:spPr>
          <a:xfrm>
            <a:off x="-2361" y="6560735"/>
            <a:ext cx="6174297" cy="365125"/>
          </a:xfrm>
        </p:spPr>
        <p:txBody>
          <a:bodyPr/>
          <a:lstStyle/>
          <a:p>
            <a:r>
              <a:rPr lang="es-ES"/>
              <a:t>Fuente: Dirección Ejecutiva de Epidemiología – Tumbes/Notiweb-CDC/MINSA (*) Hasta la SE. 48</a:t>
            </a:r>
            <a:endParaRPr lang="es-PE" dirty="0"/>
          </a:p>
        </p:txBody>
      </p:sp>
      <p:graphicFrame>
        <p:nvGraphicFramePr>
          <p:cNvPr id="5" name="Objeto 4">
            <a:extLst>
              <a:ext uri="{FF2B5EF4-FFF2-40B4-BE49-F238E27FC236}">
                <a16:creationId xmlns:a16="http://schemas.microsoft.com/office/drawing/2014/main" id="{B8625AE7-C317-FBB0-9762-43C700898C49}"/>
              </a:ext>
            </a:extLst>
          </p:cNvPr>
          <p:cNvGraphicFramePr>
            <a:graphicFrameLocks noChangeAspect="1"/>
          </p:cNvGraphicFramePr>
          <p:nvPr>
            <p:extLst>
              <p:ext uri="{D42A27DB-BD31-4B8C-83A1-F6EECF244321}">
                <p14:modId xmlns:p14="http://schemas.microsoft.com/office/powerpoint/2010/main" val="3052210710"/>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9268" name="Macro-Enabled Worksheet" r:id="rId3" imgW="2438400" imgH="819122" progId="Excel.SheetMacroEnabled.12">
                  <p:link updateAutomatic="1"/>
                </p:oleObj>
              </mc:Choice>
              <mc:Fallback>
                <p:oleObj name="Macro-Enabled Worksheet" r:id="rId3" imgW="2438400" imgH="819122" progId="Excel.SheetMacroEnabled.12">
                  <p:link updateAutomatic="1"/>
                  <p:pic>
                    <p:nvPicPr>
                      <p:cNvPr id="0" name=""/>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09774BA1-4B0C-5B9D-FD2D-F953EA9392D4}"/>
              </a:ext>
            </a:extLst>
          </p:cNvPr>
          <p:cNvGraphicFramePr>
            <a:graphicFrameLocks noChangeAspect="1"/>
          </p:cNvGraphicFramePr>
          <p:nvPr>
            <p:extLst>
              <p:ext uri="{D42A27DB-BD31-4B8C-83A1-F6EECF244321}">
                <p14:modId xmlns:p14="http://schemas.microsoft.com/office/powerpoint/2010/main" val="604562682"/>
              </p:ext>
            </p:extLst>
          </p:nvPr>
        </p:nvGraphicFramePr>
        <p:xfrm>
          <a:off x="9197121" y="5091410"/>
          <a:ext cx="2695575" cy="857250"/>
        </p:xfrm>
        <a:graphic>
          <a:graphicData uri="http://schemas.openxmlformats.org/presentationml/2006/ole">
            <mc:AlternateContent xmlns:mc="http://schemas.openxmlformats.org/markup-compatibility/2006">
              <mc:Choice xmlns:v="urn:schemas-microsoft-com:vml" Requires="v">
                <p:oleObj spid="_x0000_s9269" name="Macro-Enabled Worksheet" r:id="rId5" imgW="2695659" imgH="857122" progId="Excel.SheetMacroEnabled.12">
                  <p:link updateAutomatic="1"/>
                </p:oleObj>
              </mc:Choice>
              <mc:Fallback>
                <p:oleObj name="Macro-Enabled Worksheet" r:id="rId5" imgW="2695659" imgH="857122" progId="Excel.SheetMacroEnabled.12">
                  <p:link updateAutomatic="1"/>
                  <p:pic>
                    <p:nvPicPr>
                      <p:cNvPr id="0" name=""/>
                      <p:cNvPicPr/>
                      <p:nvPr/>
                    </p:nvPicPr>
                    <p:blipFill>
                      <a:blip r:embed="rId6"/>
                      <a:stretch>
                        <a:fillRect/>
                      </a:stretch>
                    </p:blipFill>
                    <p:spPr>
                      <a:xfrm>
                        <a:off x="9197121" y="5091410"/>
                        <a:ext cx="2695575" cy="857250"/>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94AC8847-0D8C-4802-AFDF-2E463B7E6640}"/>
              </a:ext>
            </a:extLst>
          </p:cNvPr>
          <p:cNvPicPr>
            <a:picLocks noChangeAspect="1"/>
          </p:cNvPicPr>
          <p:nvPr/>
        </p:nvPicPr>
        <p:blipFill>
          <a:blip r:embed="rId7"/>
          <a:stretch>
            <a:fillRect/>
          </a:stretch>
        </p:blipFill>
        <p:spPr>
          <a:xfrm>
            <a:off x="136400" y="2031207"/>
            <a:ext cx="4212184" cy="3520800"/>
          </a:xfrm>
          <a:prstGeom prst="rect">
            <a:avLst/>
          </a:prstGeom>
        </p:spPr>
      </p:pic>
      <p:pic>
        <p:nvPicPr>
          <p:cNvPr id="9" name="Imagen 8">
            <a:extLst>
              <a:ext uri="{FF2B5EF4-FFF2-40B4-BE49-F238E27FC236}">
                <a16:creationId xmlns:a16="http://schemas.microsoft.com/office/drawing/2014/main" id="{BF7396B4-206F-4D0B-B28A-D4279712F577}"/>
              </a:ext>
            </a:extLst>
          </p:cNvPr>
          <p:cNvPicPr>
            <a:picLocks noChangeAspect="1"/>
          </p:cNvPicPr>
          <p:nvPr/>
        </p:nvPicPr>
        <p:blipFill>
          <a:blip r:embed="rId8"/>
          <a:stretch>
            <a:fillRect/>
          </a:stretch>
        </p:blipFill>
        <p:spPr>
          <a:xfrm>
            <a:off x="6655284" y="2288213"/>
            <a:ext cx="4346287"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2024</a:t>
            </a:r>
            <a:br>
              <a:rPr lang="es-PE" sz="4000" b="1" dirty="0">
                <a:solidFill>
                  <a:schemeClr val="bg1"/>
                </a:solidFill>
              </a:rPr>
            </a:br>
            <a:r>
              <a:rPr lang="es-PE" sz="3600" b="1" dirty="0">
                <a:solidFill>
                  <a:schemeClr val="bg1"/>
                </a:solidFill>
              </a:rPr>
              <a:t>REGION TUMBES –  SE (48)</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6" name="CuadroTexto 5">
            <a:extLst>
              <a:ext uri="{FF2B5EF4-FFF2-40B4-BE49-F238E27FC236}">
                <a16:creationId xmlns:a16="http://schemas.microsoft.com/office/drawing/2014/main" id="{205CAC10-C9DD-4916-A8CB-764B5A1A1833}"/>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sp>
        <p:nvSpPr>
          <p:cNvPr id="2" name="Marcador de pie de página 1">
            <a:extLst>
              <a:ext uri="{FF2B5EF4-FFF2-40B4-BE49-F238E27FC236}">
                <a16:creationId xmlns:a16="http://schemas.microsoft.com/office/drawing/2014/main" id="{55DEE3FE-CEFC-4BF0-8672-14E7431D6F23}"/>
              </a:ext>
            </a:extLst>
          </p:cNvPr>
          <p:cNvSpPr>
            <a:spLocks noGrp="1"/>
          </p:cNvSpPr>
          <p:nvPr>
            <p:ph type="ftr" sz="quarter" idx="11"/>
          </p:nvPr>
        </p:nvSpPr>
        <p:spPr>
          <a:xfrm>
            <a:off x="-804334" y="6551638"/>
            <a:ext cx="7594600" cy="365125"/>
          </a:xfrm>
        </p:spPr>
        <p:txBody>
          <a:bodyPr/>
          <a:lstStyle/>
          <a:p>
            <a:r>
              <a:rPr lang="es-ES"/>
              <a:t>Fuente: Dirección Ejecutiva de Epidemiología – Tumbes/Notiweb-CDC/MINSA (*) Hasta la SE. 48</a:t>
            </a:r>
            <a:endParaRPr lang="es-PE" dirty="0"/>
          </a:p>
        </p:txBody>
      </p:sp>
      <p:pic>
        <p:nvPicPr>
          <p:cNvPr id="5" name="Imagen 4">
            <a:extLst>
              <a:ext uri="{FF2B5EF4-FFF2-40B4-BE49-F238E27FC236}">
                <a16:creationId xmlns:a16="http://schemas.microsoft.com/office/drawing/2014/main" id="{44054CFD-5531-4AB3-A0D6-FE867E340E90}"/>
              </a:ext>
            </a:extLst>
          </p:cNvPr>
          <p:cNvPicPr>
            <a:picLocks noChangeAspect="1"/>
          </p:cNvPicPr>
          <p:nvPr/>
        </p:nvPicPr>
        <p:blipFill rotWithShape="1">
          <a:blip r:embed="rId4">
            <a:extLst>
              <a:ext uri="{28A0092B-C50C-407E-A947-70E740481C1C}">
                <a14:useLocalDpi xmlns:a14="http://schemas.microsoft.com/office/drawing/2010/main" val="0"/>
              </a:ext>
            </a:extLst>
          </a:blip>
          <a:srcRect t="78820" r="3348" b="6978"/>
          <a:stretch/>
        </p:blipFill>
        <p:spPr>
          <a:xfrm>
            <a:off x="159862" y="3120420"/>
            <a:ext cx="5196426" cy="430886"/>
          </a:xfrm>
          <a:prstGeom prst="rect">
            <a:avLst/>
          </a:prstGeom>
        </p:spPr>
      </p:pic>
      <p:pic>
        <p:nvPicPr>
          <p:cNvPr id="8" name="Imagen 7">
            <a:extLst>
              <a:ext uri="{FF2B5EF4-FFF2-40B4-BE49-F238E27FC236}">
                <a16:creationId xmlns:a16="http://schemas.microsoft.com/office/drawing/2014/main" id="{5BBDF3ED-D578-4155-B29D-10553B583190}"/>
              </a:ext>
            </a:extLst>
          </p:cNvPr>
          <p:cNvPicPr>
            <a:picLocks noChangeAspect="1"/>
          </p:cNvPicPr>
          <p:nvPr/>
        </p:nvPicPr>
        <p:blipFill rotWithShape="1">
          <a:blip r:embed="rId5">
            <a:extLst>
              <a:ext uri="{28A0092B-C50C-407E-A947-70E740481C1C}">
                <a14:useLocalDpi xmlns:a14="http://schemas.microsoft.com/office/drawing/2010/main" val="0"/>
              </a:ext>
            </a:extLst>
          </a:blip>
          <a:srcRect t="78218" r="3148" b="7689"/>
          <a:stretch/>
        </p:blipFill>
        <p:spPr>
          <a:xfrm>
            <a:off x="145842" y="6266945"/>
            <a:ext cx="5072086" cy="416497"/>
          </a:xfrm>
          <a:prstGeom prst="rect">
            <a:avLst/>
          </a:prstGeom>
        </p:spPr>
      </p:pic>
      <p:pic>
        <p:nvPicPr>
          <p:cNvPr id="7" name="Imagen 6">
            <a:extLst>
              <a:ext uri="{FF2B5EF4-FFF2-40B4-BE49-F238E27FC236}">
                <a16:creationId xmlns:a16="http://schemas.microsoft.com/office/drawing/2014/main" id="{CC9A791D-BCFE-49C9-BD7B-5ED1C33C1C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4879"/>
          <a:stretch/>
        </p:blipFill>
        <p:spPr>
          <a:xfrm>
            <a:off x="75194" y="588376"/>
            <a:ext cx="4735346" cy="2491148"/>
          </a:xfrm>
          <a:prstGeom prst="rect">
            <a:avLst/>
          </a:prstGeom>
        </p:spPr>
      </p:pic>
      <p:pic>
        <p:nvPicPr>
          <p:cNvPr id="14" name="Imagen 13">
            <a:extLst>
              <a:ext uri="{FF2B5EF4-FFF2-40B4-BE49-F238E27FC236}">
                <a16:creationId xmlns:a16="http://schemas.microsoft.com/office/drawing/2014/main" id="{D764F869-E603-4946-A3D9-A371D960C49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6031"/>
          <a:stretch/>
        </p:blipFill>
        <p:spPr>
          <a:xfrm>
            <a:off x="32879" y="3703324"/>
            <a:ext cx="5004788" cy="2597269"/>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n 40">
            <a:extLst>
              <a:ext uri="{FF2B5EF4-FFF2-40B4-BE49-F238E27FC236}">
                <a16:creationId xmlns:a16="http://schemas.microsoft.com/office/drawing/2014/main" id="{5FDAEABA-F2E9-42CE-B950-7BCCBCADA3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25" t="3962" r="19794" b="18144"/>
          <a:stretch/>
        </p:blipFill>
        <p:spPr>
          <a:xfrm>
            <a:off x="8071272" y="1906031"/>
            <a:ext cx="3971294" cy="3034800"/>
          </a:xfrm>
          <a:prstGeom prst="rect">
            <a:avLst/>
          </a:prstGeom>
        </p:spPr>
      </p:pic>
      <p:pic>
        <p:nvPicPr>
          <p:cNvPr id="29" name="Imagen 28">
            <a:extLst>
              <a:ext uri="{FF2B5EF4-FFF2-40B4-BE49-F238E27FC236}">
                <a16:creationId xmlns:a16="http://schemas.microsoft.com/office/drawing/2014/main" id="{C159D78E-8C14-4ACB-9FD3-B5C670713C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640" t="6819" r="15995" b="11296"/>
          <a:stretch/>
        </p:blipFill>
        <p:spPr>
          <a:xfrm>
            <a:off x="4094749" y="1920891"/>
            <a:ext cx="3792655" cy="3034800"/>
          </a:xfrm>
          <a:prstGeom prst="rect">
            <a:avLst/>
          </a:prstGeom>
        </p:spPr>
      </p:pic>
      <p:pic>
        <p:nvPicPr>
          <p:cNvPr id="10" name="Imagen 9">
            <a:extLst>
              <a:ext uri="{FF2B5EF4-FFF2-40B4-BE49-F238E27FC236}">
                <a16:creationId xmlns:a16="http://schemas.microsoft.com/office/drawing/2014/main" id="{AE4AA8D7-93B4-4316-9412-8A574EBCFB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12" t="3963" r="5312" b="1991"/>
          <a:stretch/>
        </p:blipFill>
        <p:spPr>
          <a:xfrm>
            <a:off x="9772" y="1911805"/>
            <a:ext cx="3963864" cy="2986319"/>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DICIEMBRE_ENERO 2024</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400910"/>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310756"/>
            <a:ext cx="6208888" cy="369332"/>
          </a:xfrm>
          <a:prstGeom prst="rect">
            <a:avLst/>
          </a:prstGeom>
          <a:noFill/>
        </p:spPr>
        <p:txBody>
          <a:bodyPr wrap="square">
            <a:spAutoFit/>
          </a:bodyPr>
          <a:lstStyle/>
          <a:p>
            <a:pPr algn="l"/>
            <a:r>
              <a:rPr lang="es-ES" b="1" i="0" dirty="0">
                <a:solidFill>
                  <a:srgbClr val="17A2B8"/>
                </a:solidFill>
                <a:effectLst/>
                <a:latin typeface="Raleway" panose="020B0604020202020204" pitchFamily="2" charset="0"/>
              </a:rPr>
              <a:t>DESCRIPCIÓN DE ESCENARIOS</a:t>
            </a:r>
            <a:endParaRPr lang="es-ES" b="1" i="0" dirty="0">
              <a:solidFill>
                <a:srgbClr val="000000"/>
              </a:solidFill>
              <a:effectLst/>
              <a:latin typeface="Raleway" panose="020B0604020202020204" pitchFamily="2" charset="0"/>
            </a:endParaRP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197160"/>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197160"/>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416723"/>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197160"/>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464305"/>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197160"/>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490283"/>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
        <p:nvSpPr>
          <p:cNvPr id="2" name="Marcador de pie de página 1">
            <a:extLst>
              <a:ext uri="{FF2B5EF4-FFF2-40B4-BE49-F238E27FC236}">
                <a16:creationId xmlns:a16="http://schemas.microsoft.com/office/drawing/2014/main" id="{D79E6681-D791-40F5-9B4D-B7E829DE521F}"/>
              </a:ext>
            </a:extLst>
          </p:cNvPr>
          <p:cNvSpPr>
            <a:spLocks noGrp="1"/>
          </p:cNvSpPr>
          <p:nvPr>
            <p:ph type="ftr" sz="quarter" idx="11"/>
          </p:nvPr>
        </p:nvSpPr>
        <p:spPr/>
        <p:txBody>
          <a:bodyPr/>
          <a:lstStyle/>
          <a:p>
            <a:r>
              <a:rPr lang="es-ES"/>
              <a:t>Fuente: Dirección Ejecutiva de Epidemiología – Tumbes/Notiweb-CDC/MINSA (*) Hasta la SE. 48</a:t>
            </a:r>
            <a:endParaRPr lang="es-PE"/>
          </a:p>
        </p:txBody>
      </p:sp>
    </p:spTree>
    <p:extLst>
      <p:ext uri="{BB962C8B-B14F-4D97-AF65-F5344CB8AC3E}">
        <p14:creationId xmlns:p14="http://schemas.microsoft.com/office/powerpoint/2010/main" val="325676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- 2024</a:t>
            </a:r>
            <a:br>
              <a:rPr lang="es-PE" sz="4000" b="1" dirty="0">
                <a:solidFill>
                  <a:schemeClr val="bg1"/>
                </a:solidFill>
              </a:rPr>
            </a:br>
            <a:r>
              <a:rPr lang="es-PE" sz="3600" b="1" dirty="0">
                <a:solidFill>
                  <a:schemeClr val="bg1"/>
                </a:solidFill>
              </a:rPr>
              <a:t>REGION TUMBES –  SE (01-48)</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BDCCEFD-E304-8645-92CA-E62A708F3EE6}"/>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43092"/>
            <a:ext cx="4810540" cy="430886"/>
          </a:xfrm>
          <a:prstGeom prst="rect">
            <a:avLst/>
          </a:prstGeom>
        </p:spPr>
      </p:pic>
      <p:sp>
        <p:nvSpPr>
          <p:cNvPr id="5" name="CuadroTexto 4">
            <a:extLst>
              <a:ext uri="{FF2B5EF4-FFF2-40B4-BE49-F238E27FC236}">
                <a16:creationId xmlns:a16="http://schemas.microsoft.com/office/drawing/2014/main" id="{A683D357-23CF-7F5B-9C78-C18C717AEA00}"/>
              </a:ext>
            </a:extLst>
          </p:cNvPr>
          <p:cNvSpPr txBox="1"/>
          <p:nvPr/>
        </p:nvSpPr>
        <p:spPr>
          <a:xfrm>
            <a:off x="1773572" y="604863"/>
            <a:ext cx="7756321" cy="307777"/>
          </a:xfrm>
          <a:prstGeom prst="rect">
            <a:avLst/>
          </a:prstGeom>
          <a:noFill/>
        </p:spPr>
        <p:txBody>
          <a:bodyPr wrap="square">
            <a:spAutoFit/>
          </a:bodyPr>
          <a:lstStyle/>
          <a:p>
            <a:pPr algn="ctr"/>
            <a:r>
              <a:rPr lang="es-PE" sz="1400" b="1" dirty="0">
                <a:solidFill>
                  <a:sysClr val="windowText" lastClr="000000"/>
                </a:solidFill>
              </a:rPr>
              <a:t>CANAL ENDÉMICO DE LOS CASOS DE FIEBRE POR VIRUS DENGUE – REGION TUMBES  SE 01-47/2024</a:t>
            </a:r>
            <a:endParaRPr lang="es-PE" sz="1400" dirty="0">
              <a:solidFill>
                <a:sysClr val="windowText" lastClr="000000"/>
              </a:solidFill>
            </a:endParaRPr>
          </a:p>
        </p:txBody>
      </p:sp>
      <p:sp>
        <p:nvSpPr>
          <p:cNvPr id="6" name="Marcador de pie de página 5">
            <a:extLst>
              <a:ext uri="{FF2B5EF4-FFF2-40B4-BE49-F238E27FC236}">
                <a16:creationId xmlns:a16="http://schemas.microsoft.com/office/drawing/2014/main" id="{37106914-BA12-1C49-962C-736C58A4802C}"/>
              </a:ext>
            </a:extLst>
          </p:cNvPr>
          <p:cNvSpPr>
            <a:spLocks noGrp="1"/>
          </p:cNvSpPr>
          <p:nvPr>
            <p:ph type="ftr" sz="quarter" idx="11"/>
          </p:nvPr>
        </p:nvSpPr>
        <p:spPr>
          <a:xfrm>
            <a:off x="-457837" y="6496521"/>
            <a:ext cx="7355986" cy="365125"/>
          </a:xfrm>
        </p:spPr>
        <p:txBody>
          <a:bodyPr/>
          <a:lstStyle/>
          <a:p>
            <a:r>
              <a:rPr lang="es-ES"/>
              <a:t>Fuente: Dirección Ejecutiva de Epidemiología – Tumbes/Notiweb-CDC/MINSA (*) Hasta la SE. 48</a:t>
            </a:r>
            <a:endParaRPr lang="es-PE" dirty="0"/>
          </a:p>
        </p:txBody>
      </p:sp>
      <p:graphicFrame>
        <p:nvGraphicFramePr>
          <p:cNvPr id="3" name="Objeto 2">
            <a:extLst>
              <a:ext uri="{FF2B5EF4-FFF2-40B4-BE49-F238E27FC236}">
                <a16:creationId xmlns:a16="http://schemas.microsoft.com/office/drawing/2014/main" id="{E4BD816E-19D9-C059-A6C4-58F5DFADDA6D}"/>
              </a:ext>
            </a:extLst>
          </p:cNvPr>
          <p:cNvGraphicFramePr>
            <a:graphicFrameLocks noChangeAspect="1"/>
          </p:cNvGraphicFramePr>
          <p:nvPr>
            <p:extLst>
              <p:ext uri="{D42A27DB-BD31-4B8C-83A1-F6EECF244321}">
                <p14:modId xmlns:p14="http://schemas.microsoft.com/office/powerpoint/2010/main" val="4191672627"/>
              </p:ext>
            </p:extLst>
          </p:nvPr>
        </p:nvGraphicFramePr>
        <p:xfrm>
          <a:off x="2560638" y="793750"/>
          <a:ext cx="6181725" cy="4191000"/>
        </p:xfrm>
        <a:graphic>
          <a:graphicData uri="http://schemas.openxmlformats.org/presentationml/2006/ole">
            <mc:AlternateContent xmlns:mc="http://schemas.openxmlformats.org/markup-compatibility/2006">
              <mc:Choice xmlns:v="urn:schemas-microsoft-com:vml" Requires="v">
                <p:oleObj spid="_x0000_s2098" name="Worksheet" r:id="rId4" imgW="6181881" imgH="4191185" progId="Excel.Sheet.12">
                  <p:link updateAutomatic="1"/>
                </p:oleObj>
              </mc:Choice>
              <mc:Fallback>
                <p:oleObj name="Worksheet" r:id="rId4" imgW="6181881" imgH="4191185" progId="Excel.Sheet.12">
                  <p:link updateAutomatic="1"/>
                  <p:pic>
                    <p:nvPicPr>
                      <p:cNvPr id="3" name="Objeto 2">
                        <a:extLst>
                          <a:ext uri="{FF2B5EF4-FFF2-40B4-BE49-F238E27FC236}">
                            <a16:creationId xmlns:a16="http://schemas.microsoft.com/office/drawing/2014/main" id="{E4BD816E-19D9-C059-A6C4-58F5DFADDA6D}"/>
                          </a:ext>
                        </a:extLst>
                      </p:cNvPr>
                      <p:cNvPicPr/>
                      <p:nvPr/>
                    </p:nvPicPr>
                    <p:blipFill>
                      <a:blip r:embed="rId5"/>
                      <a:stretch>
                        <a:fillRect/>
                      </a:stretch>
                    </p:blipFill>
                    <p:spPr>
                      <a:xfrm>
                        <a:off x="2560638" y="793750"/>
                        <a:ext cx="6181725" cy="4191000"/>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F9127309-72F5-4377-9B9E-E7FCB378A647}"/>
              </a:ext>
            </a:extLst>
          </p:cNvPr>
          <p:cNvGraphicFramePr>
            <a:graphicFrameLocks noChangeAspect="1"/>
          </p:cNvGraphicFramePr>
          <p:nvPr>
            <p:extLst>
              <p:ext uri="{D42A27DB-BD31-4B8C-83A1-F6EECF244321}">
                <p14:modId xmlns:p14="http://schemas.microsoft.com/office/powerpoint/2010/main" val="3320393123"/>
              </p:ext>
            </p:extLst>
          </p:nvPr>
        </p:nvGraphicFramePr>
        <p:xfrm>
          <a:off x="0" y="5063794"/>
          <a:ext cx="13710399" cy="622713"/>
        </p:xfrm>
        <a:graphic>
          <a:graphicData uri="http://schemas.openxmlformats.org/presentationml/2006/ole">
            <mc:AlternateContent xmlns:mc="http://schemas.openxmlformats.org/markup-compatibility/2006">
              <mc:Choice xmlns:v="urn:schemas-microsoft-com:vml" Requires="v">
                <p:oleObj spid="_x0000_s2099" name="Macro-Enabled Worksheet" r:id="rId6" imgW="31441941" imgH="1428665" progId="Excel.SheetMacroEnabled.12">
                  <p:link updateAutomatic="1"/>
                </p:oleObj>
              </mc:Choice>
              <mc:Fallback>
                <p:oleObj name="Macro-Enabled Worksheet" r:id="rId6" imgW="31441941" imgH="1428665" progId="Excel.SheetMacroEnabled.12">
                  <p:link updateAutomatic="1"/>
                  <p:pic>
                    <p:nvPicPr>
                      <p:cNvPr id="0" name=""/>
                      <p:cNvPicPr/>
                      <p:nvPr/>
                    </p:nvPicPr>
                    <p:blipFill>
                      <a:blip r:embed="rId7"/>
                      <a:stretch>
                        <a:fillRect/>
                      </a:stretch>
                    </p:blipFill>
                    <p:spPr>
                      <a:xfrm>
                        <a:off x="0" y="5063794"/>
                        <a:ext cx="13710399" cy="622713"/>
                      </a:xfrm>
                      <a:prstGeom prst="rect">
                        <a:avLst/>
                      </a:prstGeom>
                    </p:spPr>
                  </p:pic>
                </p:oleObj>
              </mc:Fallback>
            </mc:AlternateContent>
          </a:graphicData>
        </a:graphic>
      </p:graphicFrame>
    </p:spTree>
    <p:extLst>
      <p:ext uri="{BB962C8B-B14F-4D97-AF65-F5344CB8AC3E}">
        <p14:creationId xmlns:p14="http://schemas.microsoft.com/office/powerpoint/2010/main" val="307215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a la derecha 9">
            <a:extLst>
              <a:ext uri="{FF2B5EF4-FFF2-40B4-BE49-F238E27FC236}">
                <a16:creationId xmlns:a16="http://schemas.microsoft.com/office/drawing/2014/main" id="{BA411CB4-E729-0A8F-BA12-FB053AD87F2C}"/>
              </a:ext>
            </a:extLst>
          </p:cNvPr>
          <p:cNvSpPr/>
          <p:nvPr/>
        </p:nvSpPr>
        <p:spPr>
          <a:xfrm>
            <a:off x="6621399" y="2059251"/>
            <a:ext cx="2516639" cy="1356365"/>
          </a:xfrm>
          <a:prstGeom prst="rightArrow">
            <a:avLst>
              <a:gd name="adj1" fmla="val 76217"/>
              <a:gd name="adj2" fmla="val 50000"/>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solidFill>
                <a:schemeClr val="bg1"/>
              </a:solidFill>
            </a:endParaRPr>
          </a:p>
        </p:txBody>
      </p:sp>
      <p:pic>
        <p:nvPicPr>
          <p:cNvPr id="22" name="Imagen 21">
            <a:extLst>
              <a:ext uri="{FF2B5EF4-FFF2-40B4-BE49-F238E27FC236}">
                <a16:creationId xmlns:a16="http://schemas.microsoft.com/office/drawing/2014/main" id="{FE778472-E6BA-72BA-CC55-0B81C3D34D66}"/>
              </a:ext>
            </a:extLst>
          </p:cNvPr>
          <p:cNvPicPr>
            <a:picLocks noChangeAspect="1"/>
          </p:cNvPicPr>
          <p:nvPr/>
        </p:nvPicPr>
        <p:blipFill rotWithShape="1">
          <a:blip r:embed="rId4">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4851E81F-7CB6-1B75-1E57-25D43F3FA9C4}"/>
              </a:ext>
            </a:extLst>
          </p:cNvPr>
          <p:cNvSpPr>
            <a:spLocks noGrp="1"/>
          </p:cNvSpPr>
          <p:nvPr>
            <p:ph type="ftr" sz="quarter" idx="11"/>
          </p:nvPr>
        </p:nvSpPr>
        <p:spPr>
          <a:xfrm>
            <a:off x="5763237" y="6543677"/>
            <a:ext cx="6697568" cy="365125"/>
          </a:xfrm>
        </p:spPr>
        <p:txBody>
          <a:bodyPr/>
          <a:lstStyle/>
          <a:p>
            <a:r>
              <a:rPr lang="es-ES"/>
              <a:t>Fuente: Dirección Ejecutiva de Epidemiología – Tumbes/Notiweb-CDC/MINSA (*) Hasta la SE. 48</a:t>
            </a:r>
            <a:endParaRPr lang="es-PE" dirty="0"/>
          </a:p>
        </p:txBody>
      </p:sp>
      <p:pic>
        <p:nvPicPr>
          <p:cNvPr id="5" name="Imagen 4">
            <a:extLst>
              <a:ext uri="{FF2B5EF4-FFF2-40B4-BE49-F238E27FC236}">
                <a16:creationId xmlns:a16="http://schemas.microsoft.com/office/drawing/2014/main" id="{055FEBD5-7B70-59CA-601A-E38B77149D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5884"/>
          <a:stretch/>
        </p:blipFill>
        <p:spPr>
          <a:xfrm>
            <a:off x="8985172" y="6345919"/>
            <a:ext cx="3206828" cy="202141"/>
          </a:xfrm>
          <a:prstGeom prst="rect">
            <a:avLst/>
          </a:prstGeom>
        </p:spPr>
      </p:pic>
      <p:graphicFrame>
        <p:nvGraphicFramePr>
          <p:cNvPr id="11" name="Objeto 10">
            <a:extLst>
              <a:ext uri="{FF2B5EF4-FFF2-40B4-BE49-F238E27FC236}">
                <a16:creationId xmlns:a16="http://schemas.microsoft.com/office/drawing/2014/main" id="{1BED8107-D58F-8413-1598-8D94337C275B}"/>
              </a:ext>
            </a:extLst>
          </p:cNvPr>
          <p:cNvGraphicFramePr>
            <a:graphicFrameLocks noChangeAspect="1"/>
          </p:cNvGraphicFramePr>
          <p:nvPr>
            <p:extLst>
              <p:ext uri="{D42A27DB-BD31-4B8C-83A1-F6EECF244321}">
                <p14:modId xmlns:p14="http://schemas.microsoft.com/office/powerpoint/2010/main" val="838485707"/>
              </p:ext>
            </p:extLst>
          </p:nvPr>
        </p:nvGraphicFramePr>
        <p:xfrm>
          <a:off x="8388350" y="-36513"/>
          <a:ext cx="3697288" cy="1508126"/>
        </p:xfrm>
        <a:graphic>
          <a:graphicData uri="http://schemas.openxmlformats.org/presentationml/2006/ole">
            <mc:AlternateContent xmlns:mc="http://schemas.openxmlformats.org/markup-compatibility/2006">
              <mc:Choice xmlns:v="urn:schemas-microsoft-com:vml" Requires="v">
                <p:oleObj spid="_x0000_s3122" name="Macro-Enabled Worksheet" r:id="rId6" imgW="5086518" imgH="2076592" progId="Excel.SheetMacroEnabled.12">
                  <p:link updateAutomatic="1"/>
                </p:oleObj>
              </mc:Choice>
              <mc:Fallback>
                <p:oleObj name="Macro-Enabled Worksheet" r:id="rId6" imgW="5086518" imgH="2076592" progId="Excel.SheetMacroEnabled.12">
                  <p:link updateAutomatic="1"/>
                  <p:pic>
                    <p:nvPicPr>
                      <p:cNvPr id="11" name="Objeto 10">
                        <a:extLst>
                          <a:ext uri="{FF2B5EF4-FFF2-40B4-BE49-F238E27FC236}">
                            <a16:creationId xmlns:a16="http://schemas.microsoft.com/office/drawing/2014/main" id="{1BED8107-D58F-8413-1598-8D94337C275B}"/>
                          </a:ext>
                        </a:extLst>
                      </p:cNvPr>
                      <p:cNvPicPr/>
                      <p:nvPr/>
                    </p:nvPicPr>
                    <p:blipFill>
                      <a:blip r:embed="rId7"/>
                      <a:stretch>
                        <a:fillRect/>
                      </a:stretch>
                    </p:blipFill>
                    <p:spPr>
                      <a:xfrm>
                        <a:off x="8388350" y="-36513"/>
                        <a:ext cx="3697288" cy="1508126"/>
                      </a:xfrm>
                      <a:prstGeom prst="rect">
                        <a:avLst/>
                      </a:prstGeom>
                    </p:spPr>
                  </p:pic>
                </p:oleObj>
              </mc:Fallback>
            </mc:AlternateContent>
          </a:graphicData>
        </a:graphic>
      </p:graphicFrame>
      <p:sp>
        <p:nvSpPr>
          <p:cNvPr id="9" name="Título 1">
            <a:extLst>
              <a:ext uri="{FF2B5EF4-FFF2-40B4-BE49-F238E27FC236}">
                <a16:creationId xmlns:a16="http://schemas.microsoft.com/office/drawing/2014/main" id="{CACDDCCD-0218-BA1B-6354-5CED15D3512A}"/>
              </a:ext>
            </a:extLst>
          </p:cNvPr>
          <p:cNvSpPr>
            <a:spLocks noGrp="1"/>
          </p:cNvSpPr>
          <p:nvPr/>
        </p:nvSpPr>
        <p:spPr>
          <a:xfrm>
            <a:off x="6445801" y="2026017"/>
            <a:ext cx="260128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100" b="1" dirty="0">
                <a:solidFill>
                  <a:schemeClr val="bg1"/>
                </a:solidFill>
              </a:rPr>
              <a:t>Proyección de casos de dengue según crecimiento porcentual semanal al 10%, 25%, 30%, 50%, 60% y 75% según la tendencia actual*, Tumbes, Perú 2024</a:t>
            </a:r>
            <a:endParaRPr lang="es-PE" sz="1100" b="1" dirty="0">
              <a:solidFill>
                <a:schemeClr val="bg1"/>
              </a:solidFill>
            </a:endParaRPr>
          </a:p>
        </p:txBody>
      </p:sp>
      <p:pic>
        <p:nvPicPr>
          <p:cNvPr id="13" name="Imagen 12">
            <a:extLst>
              <a:ext uri="{FF2B5EF4-FFF2-40B4-BE49-F238E27FC236}">
                <a16:creationId xmlns:a16="http://schemas.microsoft.com/office/drawing/2014/main" id="{047007D2-87FF-0023-AA47-BDBE97D3F119}"/>
              </a:ext>
            </a:extLst>
          </p:cNvPr>
          <p:cNvPicPr>
            <a:picLocks noChangeAspect="1"/>
          </p:cNvPicPr>
          <p:nvPr/>
        </p:nvPicPr>
        <p:blipFill>
          <a:blip r:embed="rId8"/>
          <a:stretch>
            <a:fillRect/>
          </a:stretch>
        </p:blipFill>
        <p:spPr>
          <a:xfrm>
            <a:off x="9109008" y="1517012"/>
            <a:ext cx="2856597" cy="4828907"/>
          </a:xfrm>
          <a:prstGeom prst="rect">
            <a:avLst/>
          </a:prstGeom>
        </p:spPr>
      </p:pic>
      <p:graphicFrame>
        <p:nvGraphicFramePr>
          <p:cNvPr id="3" name="Objeto 2">
            <a:extLst>
              <a:ext uri="{FF2B5EF4-FFF2-40B4-BE49-F238E27FC236}">
                <a16:creationId xmlns:a16="http://schemas.microsoft.com/office/drawing/2014/main" id="{356C9143-6370-4683-A4BF-8DE39818A7A2}"/>
              </a:ext>
            </a:extLst>
          </p:cNvPr>
          <p:cNvGraphicFramePr>
            <a:graphicFrameLocks noChangeAspect="1"/>
          </p:cNvGraphicFramePr>
          <p:nvPr>
            <p:extLst>
              <p:ext uri="{D42A27DB-BD31-4B8C-83A1-F6EECF244321}">
                <p14:modId xmlns:p14="http://schemas.microsoft.com/office/powerpoint/2010/main" val="2847119792"/>
              </p:ext>
            </p:extLst>
          </p:nvPr>
        </p:nvGraphicFramePr>
        <p:xfrm>
          <a:off x="5147541" y="5279018"/>
          <a:ext cx="3495801" cy="1036842"/>
        </p:xfrm>
        <a:graphic>
          <a:graphicData uri="http://schemas.openxmlformats.org/presentationml/2006/ole">
            <mc:AlternateContent xmlns:mc="http://schemas.openxmlformats.org/markup-compatibility/2006">
              <mc:Choice xmlns:v="urn:schemas-microsoft-com:vml" Requires="v">
                <p:oleObj spid="_x0000_s3123" name="Macro-Enabled Worksheet" r:id="rId9" imgW="5877081" imgH="1743032" progId="Excel.SheetMacroEnabled.12">
                  <p:link updateAutomatic="1"/>
                </p:oleObj>
              </mc:Choice>
              <mc:Fallback>
                <p:oleObj name="Macro-Enabled Worksheet" r:id="rId9" imgW="5877081" imgH="1743032" progId="Excel.SheetMacroEnabled.12">
                  <p:link updateAutomatic="1"/>
                  <p:pic>
                    <p:nvPicPr>
                      <p:cNvPr id="0" name=""/>
                      <p:cNvPicPr/>
                      <p:nvPr/>
                    </p:nvPicPr>
                    <p:blipFill>
                      <a:blip r:embed="rId10"/>
                      <a:stretch>
                        <a:fillRect/>
                      </a:stretch>
                    </p:blipFill>
                    <p:spPr>
                      <a:xfrm>
                        <a:off x="5147541" y="5279018"/>
                        <a:ext cx="3495801" cy="1036842"/>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D07F65D8-52B7-4006-ACBE-D18316D11B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415" y="786218"/>
            <a:ext cx="6183553" cy="4492800"/>
          </a:xfrm>
          <a:prstGeom prst="rect">
            <a:avLst/>
          </a:prstGeom>
        </p:spPr>
      </p:pic>
    </p:spTree>
    <p:extLst>
      <p:ext uri="{BB962C8B-B14F-4D97-AF65-F5344CB8AC3E}">
        <p14:creationId xmlns:p14="http://schemas.microsoft.com/office/powerpoint/2010/main" val="2702689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CBBB79-CFA5-BB31-1AEB-8689092D8324}"/>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pic>
        <p:nvPicPr>
          <p:cNvPr id="5" name="Imagen 4">
            <a:extLst>
              <a:ext uri="{FF2B5EF4-FFF2-40B4-BE49-F238E27FC236}">
                <a16:creationId xmlns:a16="http://schemas.microsoft.com/office/drawing/2014/main" id="{348E363B-59CD-4C2D-836C-1FE1EBD2A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2546" y="699558"/>
            <a:ext cx="8171921" cy="5937493"/>
          </a:xfrm>
          <a:prstGeom prst="rect">
            <a:avLst/>
          </a:prstGeom>
        </p:spPr>
      </p:pic>
    </p:spTree>
    <p:extLst>
      <p:ext uri="{BB962C8B-B14F-4D97-AF65-F5344CB8AC3E}">
        <p14:creationId xmlns:p14="http://schemas.microsoft.com/office/powerpoint/2010/main" val="131290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EF5A70-17CF-98C5-069E-4EA0798371DF}"/>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9" name="CuadroTexto 8">
            <a:extLst>
              <a:ext uri="{FF2B5EF4-FFF2-40B4-BE49-F238E27FC236}">
                <a16:creationId xmlns:a16="http://schemas.microsoft.com/office/drawing/2014/main" id="{E68BBCBA-F98B-4854-D657-6D74A5A8DF85}"/>
              </a:ext>
            </a:extLst>
          </p:cNvPr>
          <p:cNvSpPr txBox="1"/>
          <p:nvPr/>
        </p:nvSpPr>
        <p:spPr>
          <a:xfrm>
            <a:off x="7452053" y="806592"/>
            <a:ext cx="4327115" cy="430887"/>
          </a:xfrm>
          <a:prstGeom prst="rect">
            <a:avLst/>
          </a:prstGeom>
          <a:noFill/>
        </p:spPr>
        <p:txBody>
          <a:bodyPr wrap="square">
            <a:spAutoFit/>
          </a:bodyPr>
          <a:lstStyle/>
          <a:p>
            <a:pPr algn="ctr"/>
            <a:r>
              <a:rPr lang="es-PE" sz="1100" b="1" dirty="0"/>
              <a:t>CASOS DE DENGUE SEGÚN DIAGNOSTICO, DISTRITO Y TIPO DE DIAGNOSTICO SE 01-48</a:t>
            </a:r>
          </a:p>
        </p:txBody>
      </p:sp>
      <p:sp>
        <p:nvSpPr>
          <p:cNvPr id="2" name="Marcador de pie de página 1">
            <a:extLst>
              <a:ext uri="{FF2B5EF4-FFF2-40B4-BE49-F238E27FC236}">
                <a16:creationId xmlns:a16="http://schemas.microsoft.com/office/drawing/2014/main" id="{2D62AB58-CE0A-F362-2072-C3560B5B8FD7}"/>
              </a:ext>
            </a:extLst>
          </p:cNvPr>
          <p:cNvSpPr>
            <a:spLocks noGrp="1"/>
          </p:cNvSpPr>
          <p:nvPr>
            <p:ph type="ftr" sz="quarter" idx="11"/>
          </p:nvPr>
        </p:nvSpPr>
        <p:spPr>
          <a:xfrm>
            <a:off x="5297101" y="6492875"/>
            <a:ext cx="7453466" cy="365125"/>
          </a:xfrm>
        </p:spPr>
        <p:txBody>
          <a:bodyPr/>
          <a:lstStyle/>
          <a:p>
            <a:r>
              <a:rPr lang="es-ES"/>
              <a:t>Fuente: Dirección Ejecutiva de Epidemiología – Tumbes/Notiweb-CDC/MINSA (*) Hasta la SE. 48</a:t>
            </a:r>
            <a:endParaRPr lang="es-PE" dirty="0"/>
          </a:p>
        </p:txBody>
      </p:sp>
      <p:graphicFrame>
        <p:nvGraphicFramePr>
          <p:cNvPr id="8" name="Objeto 7">
            <a:extLst>
              <a:ext uri="{FF2B5EF4-FFF2-40B4-BE49-F238E27FC236}">
                <a16:creationId xmlns:a16="http://schemas.microsoft.com/office/drawing/2014/main" id="{900CF322-2B71-6605-96D3-06B64291AEEF}"/>
              </a:ext>
            </a:extLst>
          </p:cNvPr>
          <p:cNvGraphicFramePr>
            <a:graphicFrameLocks noChangeAspect="1"/>
          </p:cNvGraphicFramePr>
          <p:nvPr>
            <p:extLst>
              <p:ext uri="{D42A27DB-BD31-4B8C-83A1-F6EECF244321}">
                <p14:modId xmlns:p14="http://schemas.microsoft.com/office/powerpoint/2010/main" val="687719209"/>
              </p:ext>
            </p:extLst>
          </p:nvPr>
        </p:nvGraphicFramePr>
        <p:xfrm>
          <a:off x="7131050" y="1249363"/>
          <a:ext cx="4813300" cy="4664075"/>
        </p:xfrm>
        <a:graphic>
          <a:graphicData uri="http://schemas.openxmlformats.org/presentationml/2006/ole">
            <mc:AlternateContent xmlns:mc="http://schemas.openxmlformats.org/markup-compatibility/2006">
              <mc:Choice xmlns:v="urn:schemas-microsoft-com:vml" Requires="v">
                <p:oleObj spid="_x0000_s4122" name="Macro-Enabled Worksheet" r:id="rId4" imgW="7220118" imgH="6991322" progId="Excel.SheetMacroEnabled.12">
                  <p:link updateAutomatic="1"/>
                </p:oleObj>
              </mc:Choice>
              <mc:Fallback>
                <p:oleObj name="Macro-Enabled Worksheet" r:id="rId4" imgW="7220118" imgH="6991322" progId="Excel.SheetMacroEnabled.12">
                  <p:link updateAutomatic="1"/>
                  <p:pic>
                    <p:nvPicPr>
                      <p:cNvPr id="8" name="Objeto 7">
                        <a:extLst>
                          <a:ext uri="{FF2B5EF4-FFF2-40B4-BE49-F238E27FC236}">
                            <a16:creationId xmlns:a16="http://schemas.microsoft.com/office/drawing/2014/main" id="{900CF322-2B71-6605-96D3-06B64291AEEF}"/>
                          </a:ext>
                        </a:extLst>
                      </p:cNvPr>
                      <p:cNvPicPr/>
                      <p:nvPr/>
                    </p:nvPicPr>
                    <p:blipFill>
                      <a:blip r:embed="rId5"/>
                      <a:stretch>
                        <a:fillRect/>
                      </a:stretch>
                    </p:blipFill>
                    <p:spPr>
                      <a:xfrm>
                        <a:off x="7131050" y="1249363"/>
                        <a:ext cx="4813300" cy="4664075"/>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C379A6AF-9CBA-4185-BC2B-9FFBF11BA6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650" y="1022035"/>
            <a:ext cx="6104277" cy="4435200"/>
          </a:xfrm>
          <a:prstGeom prst="rect">
            <a:avLst/>
          </a:prstGeom>
        </p:spPr>
      </p:pic>
    </p:spTree>
    <p:extLst>
      <p:ext uri="{BB962C8B-B14F-4D97-AF65-F5344CB8AC3E}">
        <p14:creationId xmlns:p14="http://schemas.microsoft.com/office/powerpoint/2010/main" val="357625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EB8876A-30F7-5838-FA4E-5929DC99BD0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3" name="Text Box 2">
            <a:extLst>
              <a:ext uri="{FF2B5EF4-FFF2-40B4-BE49-F238E27FC236}">
                <a16:creationId xmlns:a16="http://schemas.microsoft.com/office/drawing/2014/main" id="{DC12AC2C-F35C-9027-21E6-7A8FBB4A069C}"/>
              </a:ext>
            </a:extLst>
          </p:cNvPr>
          <p:cNvSpPr txBox="1">
            <a:spLocks noChangeArrowheads="1"/>
          </p:cNvSpPr>
          <p:nvPr/>
        </p:nvSpPr>
        <p:spPr bwMode="auto">
          <a:xfrm>
            <a:off x="0" y="681002"/>
            <a:ext cx="7917184" cy="666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Número de Casos de DENGUE según distrito, Región Tumbes 2018 – 2024*</a:t>
            </a:r>
            <a:endParaRPr kumimoji="0" lang="es-PE" altLang="es-PE" b="0" i="0" u="none" strike="noStrike" cap="none" normalizeH="0" baseline="0" dirty="0">
              <a:ln>
                <a:noFill/>
              </a:ln>
              <a:solidFill>
                <a:schemeClr val="tx1"/>
              </a:solidFill>
              <a:effectLst/>
            </a:endParaRPr>
          </a:p>
        </p:txBody>
      </p:sp>
      <p:sp>
        <p:nvSpPr>
          <p:cNvPr id="4" name="Marcador de pie de página 3">
            <a:extLst>
              <a:ext uri="{FF2B5EF4-FFF2-40B4-BE49-F238E27FC236}">
                <a16:creationId xmlns:a16="http://schemas.microsoft.com/office/drawing/2014/main" id="{A49F7123-DB70-77CE-FF20-3675629D9194}"/>
              </a:ext>
            </a:extLst>
          </p:cNvPr>
          <p:cNvSpPr>
            <a:spLocks noGrp="1"/>
          </p:cNvSpPr>
          <p:nvPr>
            <p:ph type="ftr" sz="quarter" idx="11"/>
          </p:nvPr>
        </p:nvSpPr>
        <p:spPr>
          <a:xfrm>
            <a:off x="-704675" y="6518904"/>
            <a:ext cx="7591338" cy="365125"/>
          </a:xfrm>
        </p:spPr>
        <p:txBody>
          <a:bodyPr/>
          <a:lstStyle/>
          <a:p>
            <a:r>
              <a:rPr lang="es-ES"/>
              <a:t>Fuente: Dirección Ejecutiva de Epidemiología – Tumbes/Notiweb-CDC/MINSA (*) Hasta la SE. 48</a:t>
            </a:r>
            <a:endParaRPr lang="es-PE" dirty="0"/>
          </a:p>
        </p:txBody>
      </p:sp>
      <p:graphicFrame>
        <p:nvGraphicFramePr>
          <p:cNvPr id="7" name="Objeto 6">
            <a:extLst>
              <a:ext uri="{FF2B5EF4-FFF2-40B4-BE49-F238E27FC236}">
                <a16:creationId xmlns:a16="http://schemas.microsoft.com/office/drawing/2014/main" id="{A2A21629-EA1C-3A54-B933-DAA076963948}"/>
              </a:ext>
            </a:extLst>
          </p:cNvPr>
          <p:cNvGraphicFramePr>
            <a:graphicFrameLocks noChangeAspect="1"/>
          </p:cNvGraphicFramePr>
          <p:nvPr>
            <p:extLst>
              <p:ext uri="{D42A27DB-BD31-4B8C-83A1-F6EECF244321}">
                <p14:modId xmlns:p14="http://schemas.microsoft.com/office/powerpoint/2010/main" val="3717560790"/>
              </p:ext>
            </p:extLst>
          </p:nvPr>
        </p:nvGraphicFramePr>
        <p:xfrm>
          <a:off x="430534" y="1088753"/>
          <a:ext cx="7917184" cy="3233354"/>
        </p:xfrm>
        <a:graphic>
          <a:graphicData uri="http://schemas.openxmlformats.org/presentationml/2006/ole">
            <mc:AlternateContent xmlns:mc="http://schemas.openxmlformats.org/markup-compatibility/2006">
              <mc:Choice xmlns:v="urn:schemas-microsoft-com:vml" Requires="v">
                <p:oleObj spid="_x0000_s5170" name="Worksheet" r:id="rId4" imgW="7486578" imgH="3057696" progId="Excel.Sheet.12">
                  <p:link updateAutomatic="1"/>
                </p:oleObj>
              </mc:Choice>
              <mc:Fallback>
                <p:oleObj name="Worksheet" r:id="rId4" imgW="7486578" imgH="3057696" progId="Excel.Sheet.12">
                  <p:link updateAutomatic="1"/>
                  <p:pic>
                    <p:nvPicPr>
                      <p:cNvPr id="7" name="Objeto 6">
                        <a:extLst>
                          <a:ext uri="{FF2B5EF4-FFF2-40B4-BE49-F238E27FC236}">
                            <a16:creationId xmlns:a16="http://schemas.microsoft.com/office/drawing/2014/main" id="{A2A21629-EA1C-3A54-B933-DAA076963948}"/>
                          </a:ext>
                        </a:extLst>
                      </p:cNvPr>
                      <p:cNvPicPr/>
                      <p:nvPr/>
                    </p:nvPicPr>
                    <p:blipFill>
                      <a:blip r:embed="rId5"/>
                      <a:stretch>
                        <a:fillRect/>
                      </a:stretch>
                    </p:blipFill>
                    <p:spPr>
                      <a:xfrm>
                        <a:off x="430534" y="1088753"/>
                        <a:ext cx="7917184" cy="3233354"/>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A699C25C-A4BD-3A12-6ED0-22B5C56720A9}"/>
              </a:ext>
            </a:extLst>
          </p:cNvPr>
          <p:cNvGraphicFramePr>
            <a:graphicFrameLocks noChangeAspect="1"/>
          </p:cNvGraphicFramePr>
          <p:nvPr>
            <p:extLst>
              <p:ext uri="{D42A27DB-BD31-4B8C-83A1-F6EECF244321}">
                <p14:modId xmlns:p14="http://schemas.microsoft.com/office/powerpoint/2010/main" val="1651892863"/>
              </p:ext>
            </p:extLst>
          </p:nvPr>
        </p:nvGraphicFramePr>
        <p:xfrm>
          <a:off x="6942277" y="4665133"/>
          <a:ext cx="5019762" cy="1853771"/>
        </p:xfrm>
        <a:graphic>
          <a:graphicData uri="http://schemas.openxmlformats.org/presentationml/2006/ole">
            <mc:AlternateContent xmlns:mc="http://schemas.openxmlformats.org/markup-compatibility/2006">
              <mc:Choice xmlns:v="urn:schemas-microsoft-com:vml" Requires="v">
                <p:oleObj spid="_x0000_s5171" name="Worksheet" r:id="rId6" imgW="4591170" imgH="1695436" progId="Excel.Sheet.12">
                  <p:link updateAutomatic="1"/>
                </p:oleObj>
              </mc:Choice>
              <mc:Fallback>
                <p:oleObj name="Worksheet" r:id="rId6" imgW="4591170" imgH="1695436" progId="Excel.Sheet.12">
                  <p:link updateAutomatic="1"/>
                  <p:pic>
                    <p:nvPicPr>
                      <p:cNvPr id="8" name="Objeto 7">
                        <a:extLst>
                          <a:ext uri="{FF2B5EF4-FFF2-40B4-BE49-F238E27FC236}">
                            <a16:creationId xmlns:a16="http://schemas.microsoft.com/office/drawing/2014/main" id="{A699C25C-A4BD-3A12-6ED0-22B5C56720A9}"/>
                          </a:ext>
                        </a:extLst>
                      </p:cNvPr>
                      <p:cNvPicPr/>
                      <p:nvPr/>
                    </p:nvPicPr>
                    <p:blipFill>
                      <a:blip r:embed="rId7"/>
                      <a:stretch>
                        <a:fillRect/>
                      </a:stretch>
                    </p:blipFill>
                    <p:spPr>
                      <a:xfrm>
                        <a:off x="6942277" y="4665133"/>
                        <a:ext cx="5019762" cy="1853771"/>
                      </a:xfrm>
                      <a:prstGeom prst="rect">
                        <a:avLst/>
                      </a:prstGeom>
                    </p:spPr>
                  </p:pic>
                </p:oleObj>
              </mc:Fallback>
            </mc:AlternateContent>
          </a:graphicData>
        </a:graphic>
      </p:graphicFrame>
    </p:spTree>
    <p:extLst>
      <p:ext uri="{BB962C8B-B14F-4D97-AF65-F5344CB8AC3E}">
        <p14:creationId xmlns:p14="http://schemas.microsoft.com/office/powerpoint/2010/main" val="626199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Text Box 2071">
            <a:extLst>
              <a:ext uri="{FF2B5EF4-FFF2-40B4-BE49-F238E27FC236}">
                <a16:creationId xmlns:a16="http://schemas.microsoft.com/office/drawing/2014/main" id="{8FE4EAC5-F626-0A84-42BF-314D87ED1763}"/>
              </a:ext>
            </a:extLst>
          </p:cNvPr>
          <p:cNvSpPr txBox="1">
            <a:spLocks noChangeArrowheads="1"/>
          </p:cNvSpPr>
          <p:nvPr/>
        </p:nvSpPr>
        <p:spPr bwMode="auto">
          <a:xfrm>
            <a:off x="7434039" y="3752693"/>
            <a:ext cx="3765997" cy="368300"/>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1050" b="1" dirty="0">
                <a:effectLst/>
                <a:latin typeface="Arial Narrow" panose="020B0606020202030204" pitchFamily="34" charset="0"/>
                <a:ea typeface="Times New Roman" panose="02020603050405020304" pitchFamily="18" charset="0"/>
              </a:rPr>
              <a:t>Tasa de incidencia acumulada distrital de Dengue a la S.E. 01-48</a:t>
            </a:r>
            <a:endParaRPr lang="es-PE" sz="1600" dirty="0">
              <a:effectLst/>
              <a:latin typeface="Times New Roman" panose="02020603050405020304" pitchFamily="18" charset="0"/>
              <a:ea typeface="Times New Roman" panose="02020603050405020304" pitchFamily="18" charset="0"/>
            </a:endParaRPr>
          </a:p>
          <a:p>
            <a:pPr algn="ctr"/>
            <a:r>
              <a:rPr lang="es-PE" sz="1050" b="1" dirty="0">
                <a:effectLst/>
                <a:latin typeface="Arial Narrow" panose="020B0606020202030204" pitchFamily="34" charset="0"/>
                <a:ea typeface="Times New Roman" panose="02020603050405020304" pitchFamily="18" charset="0"/>
              </a:rPr>
              <a:t>Según Distrito Región Tumbes – Periodo 2023-2024*</a:t>
            </a:r>
            <a:endParaRPr lang="es-PE" sz="1600" dirty="0">
              <a:effectLst/>
              <a:latin typeface="Times New Roman" panose="02020603050405020304" pitchFamily="18" charset="0"/>
              <a:ea typeface="Times New Roman" panose="02020603050405020304" pitchFamily="18" charset="0"/>
            </a:endParaRPr>
          </a:p>
        </p:txBody>
      </p:sp>
      <p:sp>
        <p:nvSpPr>
          <p:cNvPr id="3" name="Marcador de pie de página 2">
            <a:extLst>
              <a:ext uri="{FF2B5EF4-FFF2-40B4-BE49-F238E27FC236}">
                <a16:creationId xmlns:a16="http://schemas.microsoft.com/office/drawing/2014/main" id="{978683C6-52FF-110A-E7BB-B5AAB644F665}"/>
              </a:ext>
            </a:extLst>
          </p:cNvPr>
          <p:cNvSpPr>
            <a:spLocks noGrp="1"/>
          </p:cNvSpPr>
          <p:nvPr>
            <p:ph type="ftr" sz="quarter" idx="11"/>
          </p:nvPr>
        </p:nvSpPr>
        <p:spPr>
          <a:xfrm>
            <a:off x="0" y="6437542"/>
            <a:ext cx="6141593" cy="365125"/>
          </a:xfrm>
        </p:spPr>
        <p:txBody>
          <a:bodyPr/>
          <a:lstStyle/>
          <a:p>
            <a:r>
              <a:rPr lang="es-ES"/>
              <a:t>Fuente: Dirección Ejecutiva de Epidemiología – Tumbes/Notiweb-CDC/MINSA (*) Hasta la SE. 48</a:t>
            </a:r>
            <a:endParaRPr lang="es-PE" dirty="0"/>
          </a:p>
        </p:txBody>
      </p:sp>
      <p:graphicFrame>
        <p:nvGraphicFramePr>
          <p:cNvPr id="10" name="Objeto 9">
            <a:extLst>
              <a:ext uri="{FF2B5EF4-FFF2-40B4-BE49-F238E27FC236}">
                <a16:creationId xmlns:a16="http://schemas.microsoft.com/office/drawing/2014/main" id="{78339DCD-6421-2C26-F327-6EF2A419E34B}"/>
              </a:ext>
            </a:extLst>
          </p:cNvPr>
          <p:cNvGraphicFramePr>
            <a:graphicFrameLocks noChangeAspect="1"/>
          </p:cNvGraphicFramePr>
          <p:nvPr>
            <p:extLst>
              <p:ext uri="{D42A27DB-BD31-4B8C-83A1-F6EECF244321}">
                <p14:modId xmlns:p14="http://schemas.microsoft.com/office/powerpoint/2010/main" val="2433586251"/>
              </p:ext>
            </p:extLst>
          </p:nvPr>
        </p:nvGraphicFramePr>
        <p:xfrm>
          <a:off x="301625" y="541338"/>
          <a:ext cx="3692525" cy="4249737"/>
        </p:xfrm>
        <a:graphic>
          <a:graphicData uri="http://schemas.openxmlformats.org/presentationml/2006/ole">
            <mc:AlternateContent xmlns:mc="http://schemas.openxmlformats.org/markup-compatibility/2006">
              <mc:Choice xmlns:v="urn:schemas-microsoft-com:vml" Requires="v">
                <p:oleObj spid="_x0000_s6218" name="Worksheet" r:id="rId4" imgW="4600755" imgH="5295886" progId="Excel.Sheet.12">
                  <p:link updateAutomatic="1"/>
                </p:oleObj>
              </mc:Choice>
              <mc:Fallback>
                <p:oleObj name="Worksheet" r:id="rId4" imgW="4600755" imgH="5295886" progId="Excel.Sheet.12">
                  <p:link updateAutomatic="1"/>
                  <p:pic>
                    <p:nvPicPr>
                      <p:cNvPr id="10" name="Objeto 9">
                        <a:extLst>
                          <a:ext uri="{FF2B5EF4-FFF2-40B4-BE49-F238E27FC236}">
                            <a16:creationId xmlns:a16="http://schemas.microsoft.com/office/drawing/2014/main" id="{78339DCD-6421-2C26-F327-6EF2A419E34B}"/>
                          </a:ext>
                        </a:extLst>
                      </p:cNvPr>
                      <p:cNvPicPr/>
                      <p:nvPr/>
                    </p:nvPicPr>
                    <p:blipFill>
                      <a:blip r:embed="rId5"/>
                      <a:stretch>
                        <a:fillRect/>
                      </a:stretch>
                    </p:blipFill>
                    <p:spPr>
                      <a:xfrm>
                        <a:off x="301625" y="541338"/>
                        <a:ext cx="3692525" cy="4249737"/>
                      </a:xfrm>
                      <a:prstGeom prst="rect">
                        <a:avLst/>
                      </a:prstGeom>
                    </p:spPr>
                  </p:pic>
                </p:oleObj>
              </mc:Fallback>
            </mc:AlternateContent>
          </a:graphicData>
        </a:graphic>
      </p:graphicFrame>
      <p:sp>
        <p:nvSpPr>
          <p:cNvPr id="6" name="Text Box 2677">
            <a:extLst>
              <a:ext uri="{FF2B5EF4-FFF2-40B4-BE49-F238E27FC236}">
                <a16:creationId xmlns:a16="http://schemas.microsoft.com/office/drawing/2014/main" id="{4C508EDE-0E4A-0C13-C262-7AF9020F6E79}"/>
              </a:ext>
            </a:extLst>
          </p:cNvPr>
          <p:cNvSpPr txBox="1">
            <a:spLocks noChangeArrowheads="1"/>
          </p:cNvSpPr>
          <p:nvPr/>
        </p:nvSpPr>
        <p:spPr bwMode="auto">
          <a:xfrm>
            <a:off x="396765" y="5342433"/>
            <a:ext cx="3017554" cy="288925"/>
          </a:xfrm>
          <a:prstGeom prst="rect">
            <a:avLst/>
          </a:prstGeom>
          <a:noFill/>
          <a:ln>
            <a:noFill/>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2024. (SE01-48)</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DA5C1E98-6C59-B224-5734-5CD6C5B240A5}"/>
              </a:ext>
            </a:extLst>
          </p:cNvPr>
          <p:cNvGraphicFramePr>
            <a:graphicFrameLocks noChangeAspect="1"/>
          </p:cNvGraphicFramePr>
          <p:nvPr>
            <p:extLst>
              <p:ext uri="{D42A27DB-BD31-4B8C-83A1-F6EECF244321}">
                <p14:modId xmlns:p14="http://schemas.microsoft.com/office/powerpoint/2010/main" val="3267632004"/>
              </p:ext>
            </p:extLst>
          </p:nvPr>
        </p:nvGraphicFramePr>
        <p:xfrm>
          <a:off x="7199313" y="4217988"/>
          <a:ext cx="4233862" cy="2428875"/>
        </p:xfrm>
        <a:graphic>
          <a:graphicData uri="http://schemas.openxmlformats.org/presentationml/2006/ole">
            <mc:AlternateContent xmlns:mc="http://schemas.openxmlformats.org/markup-compatibility/2006">
              <mc:Choice xmlns:v="urn:schemas-microsoft-com:vml" Requires="v">
                <p:oleObj spid="_x0000_s6219" name="Macro-Enabled Worksheet" r:id="rId6" imgW="7162992" imgH="4105204" progId="Excel.SheetMacroEnabled.12">
                  <p:link updateAutomatic="1"/>
                </p:oleObj>
              </mc:Choice>
              <mc:Fallback>
                <p:oleObj name="Macro-Enabled Worksheet" r:id="rId6" imgW="7162992" imgH="4105204" progId="Excel.SheetMacroEnabled.12">
                  <p:link updateAutomatic="1"/>
                  <p:pic>
                    <p:nvPicPr>
                      <p:cNvPr id="16" name="Objeto 15">
                        <a:extLst>
                          <a:ext uri="{FF2B5EF4-FFF2-40B4-BE49-F238E27FC236}">
                            <a16:creationId xmlns:a16="http://schemas.microsoft.com/office/drawing/2014/main" id="{DA5C1E98-6C59-B224-5734-5CD6C5B240A5}"/>
                          </a:ext>
                        </a:extLst>
                      </p:cNvPr>
                      <p:cNvPicPr/>
                      <p:nvPr/>
                    </p:nvPicPr>
                    <p:blipFill>
                      <a:blip r:embed="rId7"/>
                      <a:stretch>
                        <a:fillRect/>
                      </a:stretch>
                    </p:blipFill>
                    <p:spPr>
                      <a:xfrm>
                        <a:off x="7199313" y="4217988"/>
                        <a:ext cx="4233862" cy="2428875"/>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EEED8C29-C24B-4234-BB46-7834CFFE837C}"/>
              </a:ext>
            </a:extLst>
          </p:cNvPr>
          <p:cNvGraphicFramePr>
            <a:graphicFrameLocks noChangeAspect="1"/>
          </p:cNvGraphicFramePr>
          <p:nvPr>
            <p:extLst>
              <p:ext uri="{D42A27DB-BD31-4B8C-83A1-F6EECF244321}">
                <p14:modId xmlns:p14="http://schemas.microsoft.com/office/powerpoint/2010/main" val="393027742"/>
              </p:ext>
            </p:extLst>
          </p:nvPr>
        </p:nvGraphicFramePr>
        <p:xfrm>
          <a:off x="396765" y="5692402"/>
          <a:ext cx="2953280" cy="717436"/>
        </p:xfrm>
        <a:graphic>
          <a:graphicData uri="http://schemas.openxmlformats.org/presentationml/2006/ole">
            <mc:AlternateContent xmlns:mc="http://schemas.openxmlformats.org/markup-compatibility/2006">
              <mc:Choice xmlns:v="urn:schemas-microsoft-com:vml" Requires="v">
                <p:oleObj spid="_x0000_s6220" name="Macro-Enabled Worksheet" r:id="rId8" imgW="5724489" imgH="1390664" progId="Excel.SheetMacroEnabled.12">
                  <p:link updateAutomatic="1"/>
                </p:oleObj>
              </mc:Choice>
              <mc:Fallback>
                <p:oleObj name="Macro-Enabled Worksheet" r:id="rId8" imgW="5724489" imgH="1390664" progId="Excel.SheetMacroEnabled.12">
                  <p:link updateAutomatic="1"/>
                  <p:pic>
                    <p:nvPicPr>
                      <p:cNvPr id="0" name=""/>
                      <p:cNvPicPr/>
                      <p:nvPr/>
                    </p:nvPicPr>
                    <p:blipFill>
                      <a:blip r:embed="rId9"/>
                      <a:stretch>
                        <a:fillRect/>
                      </a:stretch>
                    </p:blipFill>
                    <p:spPr>
                      <a:xfrm>
                        <a:off x="396765" y="5692402"/>
                        <a:ext cx="2953280" cy="717436"/>
                      </a:xfrm>
                      <a:prstGeom prst="rect">
                        <a:avLst/>
                      </a:prstGeom>
                    </p:spPr>
                  </p:pic>
                </p:oleObj>
              </mc:Fallback>
            </mc:AlternateContent>
          </a:graphicData>
        </a:graphic>
      </p:graphicFrame>
      <p:pic>
        <p:nvPicPr>
          <p:cNvPr id="8" name="Imagen 7">
            <a:extLst>
              <a:ext uri="{FF2B5EF4-FFF2-40B4-BE49-F238E27FC236}">
                <a16:creationId xmlns:a16="http://schemas.microsoft.com/office/drawing/2014/main" id="{C0994438-C6CE-4125-BD40-255F19712C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81812" y="16099"/>
            <a:ext cx="5237192" cy="3805200"/>
          </a:xfrm>
          <a:prstGeom prst="rect">
            <a:avLst/>
          </a:prstGeom>
        </p:spPr>
      </p:pic>
    </p:spTree>
    <p:extLst>
      <p:ext uri="{BB962C8B-B14F-4D97-AF65-F5344CB8AC3E}">
        <p14:creationId xmlns:p14="http://schemas.microsoft.com/office/powerpoint/2010/main" val="350910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ES"/>
              <a:t>Fuente: Dirección Ejecutiva de Epidemiología – Tumbes/Notiweb-CDC/MINSA (*) Hasta la SE. 48</a:t>
            </a:r>
            <a:endParaRPr lang="es-PE" dirty="0"/>
          </a:p>
        </p:txBody>
      </p:sp>
      <p:graphicFrame>
        <p:nvGraphicFramePr>
          <p:cNvPr id="4" name="Objeto 3">
            <a:extLst>
              <a:ext uri="{FF2B5EF4-FFF2-40B4-BE49-F238E27FC236}">
                <a16:creationId xmlns:a16="http://schemas.microsoft.com/office/drawing/2014/main" id="{02325F7E-34C0-DC2D-B045-16E472B04927}"/>
              </a:ext>
            </a:extLst>
          </p:cNvPr>
          <p:cNvGraphicFramePr>
            <a:graphicFrameLocks noChangeAspect="1"/>
          </p:cNvGraphicFramePr>
          <p:nvPr>
            <p:extLst>
              <p:ext uri="{D42A27DB-BD31-4B8C-83A1-F6EECF244321}">
                <p14:modId xmlns:p14="http://schemas.microsoft.com/office/powerpoint/2010/main" val="742961082"/>
              </p:ext>
            </p:extLst>
          </p:nvPr>
        </p:nvGraphicFramePr>
        <p:xfrm>
          <a:off x="107423" y="518951"/>
          <a:ext cx="6609806" cy="2898049"/>
        </p:xfrm>
        <a:graphic>
          <a:graphicData uri="http://schemas.openxmlformats.org/presentationml/2006/ole">
            <mc:AlternateContent xmlns:mc="http://schemas.openxmlformats.org/markup-compatibility/2006">
              <mc:Choice xmlns:v="urn:schemas-microsoft-com:vml" Requires="v">
                <p:oleObj spid="_x0000_s7270" name="Worksheet" r:id="rId4" imgW="10058400" imgH="4409975" progId="Excel.Sheet.12">
                  <p:link updateAutomatic="1"/>
                </p:oleObj>
              </mc:Choice>
              <mc:Fallback>
                <p:oleObj name="Worksheet" r:id="rId4" imgW="10058400" imgH="4409975" progId="Excel.Sheet.12">
                  <p:link updateAutomatic="1"/>
                  <p:pic>
                    <p:nvPicPr>
                      <p:cNvPr id="4" name="Objeto 3">
                        <a:extLst>
                          <a:ext uri="{FF2B5EF4-FFF2-40B4-BE49-F238E27FC236}">
                            <a16:creationId xmlns:a16="http://schemas.microsoft.com/office/drawing/2014/main" id="{02325F7E-34C0-DC2D-B045-16E472B04927}"/>
                          </a:ext>
                        </a:extLst>
                      </p:cNvPr>
                      <p:cNvPicPr/>
                      <p:nvPr/>
                    </p:nvPicPr>
                    <p:blipFill>
                      <a:blip r:embed="rId5"/>
                      <a:stretch>
                        <a:fillRect/>
                      </a:stretch>
                    </p:blipFill>
                    <p:spPr>
                      <a:xfrm>
                        <a:off x="107423" y="518951"/>
                        <a:ext cx="6609806" cy="2898049"/>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477AFFB1-8C88-2ADE-A9CD-97D18CBEAEE1}"/>
              </a:ext>
            </a:extLst>
          </p:cNvPr>
          <p:cNvGraphicFramePr>
            <a:graphicFrameLocks noChangeAspect="1"/>
          </p:cNvGraphicFramePr>
          <p:nvPr>
            <p:extLst>
              <p:ext uri="{D42A27DB-BD31-4B8C-83A1-F6EECF244321}">
                <p14:modId xmlns:p14="http://schemas.microsoft.com/office/powerpoint/2010/main" val="36205405"/>
              </p:ext>
            </p:extLst>
          </p:nvPr>
        </p:nvGraphicFramePr>
        <p:xfrm>
          <a:off x="6827838" y="528638"/>
          <a:ext cx="5106987" cy="2740025"/>
        </p:xfrm>
        <a:graphic>
          <a:graphicData uri="http://schemas.openxmlformats.org/presentationml/2006/ole">
            <mc:AlternateContent xmlns:mc="http://schemas.openxmlformats.org/markup-compatibility/2006">
              <mc:Choice xmlns:v="urn:schemas-microsoft-com:vml" Requires="v">
                <p:oleObj spid="_x0000_s7271" name="Worksheet" r:id="rId6" imgW="6391215" imgH="3428872" progId="Excel.Sheet.12">
                  <p:link updateAutomatic="1"/>
                </p:oleObj>
              </mc:Choice>
              <mc:Fallback>
                <p:oleObj name="Worksheet" r:id="rId6" imgW="6391215" imgH="3428872" progId="Excel.Sheet.12">
                  <p:link updateAutomatic="1"/>
                  <p:pic>
                    <p:nvPicPr>
                      <p:cNvPr id="8" name="Objeto 7">
                        <a:extLst>
                          <a:ext uri="{FF2B5EF4-FFF2-40B4-BE49-F238E27FC236}">
                            <a16:creationId xmlns:a16="http://schemas.microsoft.com/office/drawing/2014/main" id="{477AFFB1-8C88-2ADE-A9CD-97D18CBEAEE1}"/>
                          </a:ext>
                        </a:extLst>
                      </p:cNvPr>
                      <p:cNvPicPr/>
                      <p:nvPr/>
                    </p:nvPicPr>
                    <p:blipFill>
                      <a:blip r:embed="rId7"/>
                      <a:stretch>
                        <a:fillRect/>
                      </a:stretch>
                    </p:blipFill>
                    <p:spPr>
                      <a:xfrm>
                        <a:off x="6827838" y="528638"/>
                        <a:ext cx="5106987" cy="2740025"/>
                      </a:xfrm>
                      <a:prstGeom prst="rect">
                        <a:avLst/>
                      </a:prstGeom>
                    </p:spPr>
                  </p:pic>
                </p:oleObj>
              </mc:Fallback>
            </mc:AlternateContent>
          </a:graphicData>
        </a:graphic>
      </p:graphicFrame>
      <p:graphicFrame>
        <p:nvGraphicFramePr>
          <p:cNvPr id="9" name="Objeto 8">
            <a:extLst>
              <a:ext uri="{FF2B5EF4-FFF2-40B4-BE49-F238E27FC236}">
                <a16:creationId xmlns:a16="http://schemas.microsoft.com/office/drawing/2014/main" id="{41B2DD50-1AF4-3DA7-7054-2289C569A805}"/>
              </a:ext>
            </a:extLst>
          </p:cNvPr>
          <p:cNvGraphicFramePr>
            <a:graphicFrameLocks noChangeAspect="1"/>
          </p:cNvGraphicFramePr>
          <p:nvPr>
            <p:extLst>
              <p:ext uri="{D42A27DB-BD31-4B8C-83A1-F6EECF244321}">
                <p14:modId xmlns:p14="http://schemas.microsoft.com/office/powerpoint/2010/main" val="3243665223"/>
              </p:ext>
            </p:extLst>
          </p:nvPr>
        </p:nvGraphicFramePr>
        <p:xfrm>
          <a:off x="144463" y="3459163"/>
          <a:ext cx="5381625" cy="2892425"/>
        </p:xfrm>
        <a:graphic>
          <a:graphicData uri="http://schemas.openxmlformats.org/presentationml/2006/ole">
            <mc:AlternateContent xmlns:mc="http://schemas.openxmlformats.org/markup-compatibility/2006">
              <mc:Choice xmlns:v="urn:schemas-microsoft-com:vml" Requires="v">
                <p:oleObj spid="_x0000_s7272" name="Worksheet" r:id="rId8" imgW="6362844" imgH="3419660" progId="Excel.Sheet.12">
                  <p:link updateAutomatic="1"/>
                </p:oleObj>
              </mc:Choice>
              <mc:Fallback>
                <p:oleObj name="Worksheet" r:id="rId8" imgW="6362844" imgH="3419660" progId="Excel.Sheet.12">
                  <p:link updateAutomatic="1"/>
                  <p:pic>
                    <p:nvPicPr>
                      <p:cNvPr id="9" name="Objeto 8">
                        <a:extLst>
                          <a:ext uri="{FF2B5EF4-FFF2-40B4-BE49-F238E27FC236}">
                            <a16:creationId xmlns:a16="http://schemas.microsoft.com/office/drawing/2014/main" id="{41B2DD50-1AF4-3DA7-7054-2289C569A805}"/>
                          </a:ext>
                        </a:extLst>
                      </p:cNvPr>
                      <p:cNvPicPr/>
                      <p:nvPr/>
                    </p:nvPicPr>
                    <p:blipFill>
                      <a:blip r:embed="rId9"/>
                      <a:stretch>
                        <a:fillRect/>
                      </a:stretch>
                    </p:blipFill>
                    <p:spPr>
                      <a:xfrm>
                        <a:off x="144463" y="3459163"/>
                        <a:ext cx="5381625" cy="28924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5B1E239E-A89E-E935-6956-185BE0A3D2C4}"/>
              </a:ext>
            </a:extLst>
          </p:cNvPr>
          <p:cNvGraphicFramePr>
            <a:graphicFrameLocks noChangeAspect="1"/>
          </p:cNvGraphicFramePr>
          <p:nvPr>
            <p:extLst>
              <p:ext uri="{D42A27DB-BD31-4B8C-83A1-F6EECF244321}">
                <p14:modId xmlns:p14="http://schemas.microsoft.com/office/powerpoint/2010/main" val="2070577298"/>
              </p:ext>
            </p:extLst>
          </p:nvPr>
        </p:nvGraphicFramePr>
        <p:xfrm>
          <a:off x="6215063" y="3473450"/>
          <a:ext cx="5253037" cy="3135313"/>
        </p:xfrm>
        <a:graphic>
          <a:graphicData uri="http://schemas.openxmlformats.org/presentationml/2006/ole">
            <mc:AlternateContent xmlns:mc="http://schemas.openxmlformats.org/markup-compatibility/2006">
              <mc:Choice xmlns:v="urn:schemas-microsoft-com:vml" Requires="v">
                <p:oleObj spid="_x0000_s7273" name="Macro-Enabled Worksheet" r:id="rId10" imgW="11763363" imgH="6124603" progId="Excel.SheetMacroEnabled.12">
                  <p:link updateAutomatic="1"/>
                </p:oleObj>
              </mc:Choice>
              <mc:Fallback>
                <p:oleObj name="Macro-Enabled Worksheet" r:id="rId10" imgW="11763363" imgH="6124603" progId="Excel.SheetMacroEnabled.12">
                  <p:link updateAutomatic="1"/>
                  <p:pic>
                    <p:nvPicPr>
                      <p:cNvPr id="6" name="Objeto 5">
                        <a:extLst>
                          <a:ext uri="{FF2B5EF4-FFF2-40B4-BE49-F238E27FC236}">
                            <a16:creationId xmlns:a16="http://schemas.microsoft.com/office/drawing/2014/main" id="{5B1E239E-A89E-E935-6956-185BE0A3D2C4}"/>
                          </a:ext>
                        </a:extLst>
                      </p:cNvPr>
                      <p:cNvPicPr/>
                      <p:nvPr/>
                    </p:nvPicPr>
                    <p:blipFill>
                      <a:blip r:embed="rId11"/>
                      <a:stretch>
                        <a:fillRect/>
                      </a:stretch>
                    </p:blipFill>
                    <p:spPr>
                      <a:xfrm>
                        <a:off x="6215063" y="3473450"/>
                        <a:ext cx="5253037" cy="3135313"/>
                      </a:xfrm>
                      <a:prstGeom prst="rect">
                        <a:avLst/>
                      </a:prstGeom>
                    </p:spPr>
                  </p:pic>
                </p:oleObj>
              </mc:Fallback>
            </mc:AlternateContent>
          </a:graphicData>
        </a:graphic>
      </p:graphicFrame>
    </p:spTree>
    <p:extLst>
      <p:ext uri="{BB962C8B-B14F-4D97-AF65-F5344CB8AC3E}">
        <p14:creationId xmlns:p14="http://schemas.microsoft.com/office/powerpoint/2010/main" val="33157548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42052</TotalTime>
  <Words>956</Words>
  <Application>Microsoft Office PowerPoint</Application>
  <PresentationFormat>Panorámica</PresentationFormat>
  <Paragraphs>54</Paragraphs>
  <Slides>14</Slides>
  <Notes>2</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18</vt:i4>
      </vt:variant>
      <vt:variant>
        <vt:lpstr>Títulos de diapositiva</vt:lpstr>
      </vt:variant>
      <vt:variant>
        <vt:i4>14</vt:i4>
      </vt:variant>
    </vt:vector>
  </HeadingPairs>
  <TitlesOfParts>
    <vt:vector size="40"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C:\BOLETIN_SALA_EPI\HOJA_TRABAJO\CANALES ENDÉMICOS_LIMA_NOTI.xlsx!CANAL_ENDEMICO_REG_TUMBES 2024![CANALES ENDÉMICOS_LIMA_NOTI.xlsx]CANAL_ENDEMICO_REG_TUMBES 2024 2 Gráfico</vt:lpstr>
      <vt:lpstr>C:\BOLETIN_SALA_EPI\HOJA_TRABAJO\HOJA_DENGUE.xlsm!DIAGNO!F13C32:F18C91</vt:lpstr>
      <vt:lpstr>C:\BOLETIN_SALA_EPI\HOJA_TRABAJO\HOJA_DENGUE.xlsm!DIAGNO!F16C7:F23C10</vt:lpstr>
      <vt:lpstr>C:\BOLETIN_SALA_EPI\HOJA_TRABAJO\HOJA_DENGUE.xlsm!DIAGNO!F46C7:F54C11</vt:lpstr>
      <vt:lpstr>C:\BOLETIN_SALA_EPI\HOJA_TRABAJO\HOJA_DENGUE.xlsm!DIAGNO!F89C1:F124C5</vt:lpstr>
      <vt:lpstr>D:\dashword_arbovirosis_tumbes\plot\tabla_casosxaños_misma_semana_para_sala.xlsx!Sheet1!F1C1:F16C15</vt:lpstr>
      <vt:lpstr>D:\dashword_arbovirosis_tumbes\plot\TABLA_NUMEROS_CASOS_INCIDENCIA_DEFUNCIONES_PARA SALA.xlsx!Sheet1!F1C1:F7C6</vt:lpstr>
      <vt:lpstr>D:\dashword_arbovirosis_tumbes\plot\tabla_sexo_evida_distrito_para_sala2023.xlsx!Sheet1!F1C6:F25C8</vt:lpstr>
      <vt:lpstr>C:\BOLETIN_SALA_EPI\HOJA_TRABAJO\HOJA_DENGUE.xlsm!F_INGRESO_ULT_6SE!F116C11:F131C18</vt:lpstr>
      <vt:lpstr>C:\BOLETIN_SALA_EPI\HOJA_TRABAJO\HOJA_DENGUE.xlsm!DIST_G_ETAREO!F260C2:F263C7</vt:lpstr>
      <vt:lpstr>D:\dashword_arbovirosis_tumbes\plot\CASOS_PROVINCIA_DISTRITO_2 ULTIMOS AÑOS.xlsx!Sheet1!F1C13:F20C21</vt:lpstr>
      <vt:lpstr>C:\BOLETIN_SALA_EPI\HOSPITALIZADOS_DENGUE\Hospitalizados.xlsx!TD![Hospitalizados.xlsx]TD Gráfico 1</vt:lpstr>
      <vt:lpstr>C:\BOLETIN_SALA_EPI\HOSPITALIZADOS_DENGUE\Hospitalizados.xlsx!TD![Hospitalizados.xlsx]TD Gráfico 2</vt:lpstr>
      <vt:lpstr>C:\BOLETIN_SALA_EPI\HOJA_TRABAJO\HOJA_DENGUE.xlsm!DIAGNO![HOJA_DENGUE.xlsm]DIAGNO Gráfico 4</vt:lpstr>
      <vt:lpstr>D:\dashword_arbovirosis_tumbes\plot\FORMAS CLINICAS Y TIPO DE DX.xlsx!Sheet1!F25C1:F42C18</vt:lpstr>
      <vt:lpstr>C:\BOLETIN_SALA_EPI\HOJA_TRABAJO\HOJA_DENGUE.xlsm!MAPDENGUE!F16C1:F20C4</vt:lpstr>
      <vt:lpstr>C:\BOLETIN_SALA_EPI\HOJA_TRABAJO\HOJA_DENGUE.xlsm!MAPRIESGO_DENGUE_6SEMNAS!F16C1:F20C4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MAPAS DE RIESGO DE FIEBRE POR VIRUS DENGUE EN LA REGION TUMBES – SE 01-48/2024</vt:lpstr>
      <vt:lpstr>Presentación de PowerPoint</vt:lpstr>
      <vt:lpstr>Presentación de PowerPoint</vt:lpstr>
      <vt:lpstr>Presentación de PowerPoint</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Epidemiologia</cp:lastModifiedBy>
  <cp:revision>2471</cp:revision>
  <cp:lastPrinted>2019-12-20T14:15:45Z</cp:lastPrinted>
  <dcterms:created xsi:type="dcterms:W3CDTF">2017-09-26T13:16:33Z</dcterms:created>
  <dcterms:modified xsi:type="dcterms:W3CDTF">2024-12-05T13:51:21Z</dcterms:modified>
</cp:coreProperties>
</file>