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75" y="173329"/>
            <a:ext cx="7299959" cy="103206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4290" y="2889224"/>
            <a:ext cx="1942338" cy="73205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160645" y="2912745"/>
            <a:ext cx="1853564" cy="643255"/>
          </a:xfrm>
          <a:custGeom>
            <a:avLst/>
            <a:gdLst/>
            <a:ahLst/>
            <a:cxnLst/>
            <a:rect l="l" t="t" r="r" b="b"/>
            <a:pathLst>
              <a:path w="1853565" h="643254">
                <a:moveTo>
                  <a:pt x="1853564" y="0"/>
                </a:moveTo>
                <a:lnTo>
                  <a:pt x="0" y="0"/>
                </a:lnTo>
                <a:lnTo>
                  <a:pt x="0" y="643254"/>
                </a:lnTo>
                <a:lnTo>
                  <a:pt x="1853564" y="643254"/>
                </a:lnTo>
                <a:lnTo>
                  <a:pt x="18535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4809" y="2981960"/>
            <a:ext cx="1097280" cy="5727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8793" y="390404"/>
            <a:ext cx="4895400" cy="3592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9075" y="914400"/>
            <a:ext cx="6917690" cy="9239250"/>
          </a:xfrm>
          <a:custGeom>
            <a:avLst/>
            <a:gdLst/>
            <a:ahLst/>
            <a:cxnLst/>
            <a:rect l="l" t="t" r="r" b="b"/>
            <a:pathLst>
              <a:path w="6917690" h="9239250">
                <a:moveTo>
                  <a:pt x="0" y="9239250"/>
                </a:moveTo>
                <a:lnTo>
                  <a:pt x="6917690" y="9239250"/>
                </a:lnTo>
                <a:lnTo>
                  <a:pt x="6917690" y="0"/>
                </a:lnTo>
                <a:lnTo>
                  <a:pt x="0" y="0"/>
                </a:lnTo>
                <a:lnTo>
                  <a:pt x="0" y="9239250"/>
                </a:lnTo>
                <a:close/>
              </a:path>
            </a:pathLst>
          </a:custGeom>
          <a:ln w="28574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0829" y="338455"/>
            <a:ext cx="571500" cy="571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397" y="311331"/>
            <a:ext cx="417600" cy="4882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0645" y="2912745"/>
            <a:ext cx="1853565" cy="643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1289" y="10211752"/>
            <a:ext cx="4874895" cy="12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binacional.shinyapps.io/binacional_peru_ecuador/" TargetMode="External"/><Relationship Id="rId3" Type="http://schemas.openxmlformats.org/officeDocument/2006/relationships/image" Target="../media/image7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hyperlink" Target="https://www.senamhi.gob.pe/?&amp;p=pronostico-climatico" TargetMode="External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Relationship Id="rId25" Type="http://schemas.openxmlformats.org/officeDocument/2006/relationships/image" Target="../media/image5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dge.gob.pe/" TargetMode="External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jp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0645" y="2912745"/>
            <a:ext cx="1853564" cy="643255"/>
          </a:xfrm>
          <a:prstGeom prst="rect"/>
          <a:ln w="9525">
            <a:solidFill>
              <a:srgbClr val="D9D9D9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94970">
              <a:lnSpc>
                <a:spcPct val="100000"/>
              </a:lnSpc>
              <a:spcBef>
                <a:spcPts val="365"/>
              </a:spcBef>
            </a:pPr>
            <a:r>
              <a:rPr dirty="0" spc="-20"/>
              <a:t>2025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4785" y="2460625"/>
            <a:ext cx="6536055" cy="7241540"/>
            <a:chOff x="184785" y="2460625"/>
            <a:chExt cx="6536055" cy="72415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0630" y="9333814"/>
              <a:ext cx="409676" cy="3683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3724" y="4800600"/>
              <a:ext cx="1520825" cy="13328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379" y="2493010"/>
              <a:ext cx="1558925" cy="1797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660" y="2466340"/>
              <a:ext cx="1431925" cy="18776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785" y="4199890"/>
              <a:ext cx="3060065" cy="19799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924" y="2460625"/>
              <a:ext cx="1466850" cy="260857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884165" y="3801364"/>
            <a:ext cx="2369185" cy="1428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278765" marR="189230" indent="-635">
              <a:lnSpc>
                <a:spcPct val="100200"/>
              </a:lnSpc>
              <a:spcBef>
                <a:spcPts val="95"/>
              </a:spcBef>
            </a:pPr>
            <a:r>
              <a:rPr dirty="0" sz="2200" spc="-10" b="1">
                <a:latin typeface="Arial"/>
                <a:cs typeface="Arial"/>
              </a:rPr>
              <a:t>Semana </a:t>
            </a:r>
            <a:r>
              <a:rPr dirty="0" sz="2200" spc="-110" b="1">
                <a:latin typeface="Arial"/>
                <a:cs typeface="Arial"/>
              </a:rPr>
              <a:t>Epidemiológica </a:t>
            </a:r>
            <a:r>
              <a:rPr dirty="0" sz="2200" spc="-25" b="1">
                <a:latin typeface="Arial"/>
                <a:cs typeface="Arial"/>
              </a:rPr>
              <a:t>03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(Del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12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al</a:t>
            </a:r>
            <a:r>
              <a:rPr dirty="0" sz="1200" spc="-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18</a:t>
            </a:r>
            <a:r>
              <a:rPr dirty="0" sz="1200" spc="-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enero</a:t>
            </a:r>
            <a:r>
              <a:rPr dirty="0" sz="1200" spc="-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del</a:t>
            </a:r>
            <a:r>
              <a:rPr dirty="0" sz="1200" spc="-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spc="-20" b="1">
                <a:solidFill>
                  <a:srgbClr val="FF0000"/>
                </a:solidFill>
                <a:latin typeface="Yu Gothic"/>
                <a:cs typeface="Yu Gothic"/>
              </a:rPr>
              <a:t>2025)</a:t>
            </a:r>
            <a:endParaRPr sz="1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63850" y="1151890"/>
            <a:ext cx="2524760" cy="292735"/>
          </a:xfrm>
          <a:prstGeom prst="rect">
            <a:avLst/>
          </a:prstGeom>
          <a:solidFill>
            <a:srgbClr val="DBEDF4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R="28575">
              <a:lnSpc>
                <a:spcPct val="100000"/>
              </a:lnSpc>
              <a:spcBef>
                <a:spcPts val="300"/>
              </a:spcBef>
            </a:pPr>
            <a:r>
              <a:rPr dirty="0" sz="1100" spc="-10" b="1">
                <a:latin typeface="Arial"/>
                <a:cs typeface="Arial"/>
              </a:rPr>
              <a:t>COVID-</a:t>
            </a:r>
            <a:r>
              <a:rPr dirty="0" sz="1100" spc="-25" b="1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7700" y="1550923"/>
            <a:ext cx="277241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749300" marR="5080" indent="-73723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18.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COVID-</a:t>
            </a:r>
            <a:r>
              <a:rPr dirty="0" sz="800">
                <a:latin typeface="Arial MT"/>
                <a:cs typeface="Arial MT"/>
              </a:rPr>
              <a:t>19,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0">
                <a:latin typeface="Arial MT"/>
                <a:cs typeface="Arial MT"/>
              </a:rPr>
              <a:t> Tumbes, </a:t>
            </a:r>
            <a:r>
              <a:rPr dirty="0" sz="800">
                <a:latin typeface="Arial MT"/>
                <a:cs typeface="Arial MT"/>
              </a:rPr>
              <a:t>2020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-</a:t>
            </a:r>
            <a:r>
              <a:rPr dirty="0" sz="800">
                <a:latin typeface="Arial MT"/>
                <a:cs typeface="Arial MT"/>
              </a:rPr>
              <a:t>2025*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03-</a:t>
            </a:r>
            <a:r>
              <a:rPr dirty="0" sz="800" spc="-20">
                <a:latin typeface="Arial MT"/>
                <a:cs typeface="Arial MT"/>
              </a:rPr>
              <a:t>2025)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92245" y="1599184"/>
            <a:ext cx="307022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1155" marR="5080" indent="-33909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19.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confirmados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COVID-</a:t>
            </a:r>
            <a:r>
              <a:rPr dirty="0" sz="800">
                <a:latin typeface="Arial MT"/>
                <a:cs typeface="Arial MT"/>
              </a:rPr>
              <a:t>19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fecha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inicio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síntomas,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0">
                <a:latin typeface="Arial MT"/>
                <a:cs typeface="Arial MT"/>
              </a:rPr>
              <a:t> Tumbes,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2023-</a:t>
            </a:r>
            <a:r>
              <a:rPr dirty="0" sz="800">
                <a:latin typeface="Arial MT"/>
                <a:cs typeface="Arial MT"/>
              </a:rPr>
              <a:t>2025*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0679" y="3951224"/>
            <a:ext cx="6653530" cy="4800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COVID-</a:t>
            </a:r>
            <a:r>
              <a:rPr dirty="0" sz="900">
                <a:latin typeface="Arial MT"/>
                <a:cs typeface="Arial MT"/>
              </a:rPr>
              <a:t>19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notablemente,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reduciéndose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promedio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semana.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largo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período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pandemia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similar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comportamiento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número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hospitalizaciones.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 últimas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promedio</a:t>
            </a:r>
            <a:r>
              <a:rPr dirty="0" sz="900" spc="-10">
                <a:latin typeface="Arial MT"/>
                <a:cs typeface="Arial MT"/>
              </a:rPr>
              <a:t> semanal.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77190" y="4610735"/>
            <a:ext cx="284353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431800" marR="5080" indent="-41910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20.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linajes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Variantes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COVID-</a:t>
            </a:r>
            <a:r>
              <a:rPr dirty="0" sz="800">
                <a:latin typeface="Arial MT"/>
                <a:cs typeface="Arial MT"/>
              </a:rPr>
              <a:t>19,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0">
                <a:latin typeface="Arial MT"/>
                <a:cs typeface="Arial MT"/>
              </a:rPr>
              <a:t> Tumbes,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78225" y="4603115"/>
            <a:ext cx="3364229" cy="1083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Si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bien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existido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predominio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XBB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1.5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tercer </a:t>
            </a:r>
            <a:r>
              <a:rPr dirty="0" sz="900">
                <a:latin typeface="Arial MT"/>
                <a:cs typeface="Arial MT"/>
              </a:rPr>
              <a:t>trimestre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2023,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JN.1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trimestre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fecha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predomina,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llegando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incluso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ser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único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detectado.</a:t>
            </a:r>
            <a:endParaRPr sz="900">
              <a:latin typeface="Arial MT"/>
              <a:cs typeface="Arial MT"/>
            </a:endParaRPr>
          </a:p>
          <a:p>
            <a:pPr algn="just" marL="12700" marR="6985">
              <a:lnSpc>
                <a:spcPct val="110200"/>
              </a:lnSpc>
            </a:pPr>
            <a:r>
              <a:rPr dirty="0" sz="900">
                <a:latin typeface="Arial MT"/>
                <a:cs typeface="Arial MT"/>
              </a:rPr>
              <a:t>Esta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amerita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vigilancia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laboratorial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fin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establecer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aparición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predominio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nuevos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linajes </a:t>
            </a:r>
            <a:r>
              <a:rPr dirty="0" sz="900">
                <a:latin typeface="Arial MT"/>
                <a:cs typeface="Arial MT"/>
              </a:rPr>
              <a:t>resistentes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 afectados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 </a:t>
            </a:r>
            <a:r>
              <a:rPr dirty="0" sz="900" spc="-10">
                <a:latin typeface="Arial MT"/>
                <a:cs typeface="Arial MT"/>
              </a:rPr>
              <a:t>vacuna.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67175" y="5970905"/>
            <a:ext cx="288544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563880" marR="5080" indent="-55181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14.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TIA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confirmados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COVID-</a:t>
            </a:r>
            <a:r>
              <a:rPr dirty="0" sz="800">
                <a:latin typeface="Arial MT"/>
                <a:cs typeface="Arial MT"/>
              </a:rPr>
              <a:t>19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</a:t>
            </a:r>
            <a:r>
              <a:rPr dirty="0" sz="800" spc="-10">
                <a:latin typeface="Arial MT"/>
                <a:cs typeface="Arial MT"/>
              </a:rPr>
              <a:t> distritos,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2020-</a:t>
            </a:r>
            <a:r>
              <a:rPr dirty="0" sz="800">
                <a:latin typeface="Arial MT"/>
                <a:cs typeface="Arial MT"/>
              </a:rPr>
              <a:t>2025*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5">
                <a:latin typeface="Arial MT"/>
                <a:cs typeface="Arial MT"/>
              </a:rPr>
              <a:t> 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40250" y="7814310"/>
            <a:ext cx="2194560" cy="40195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410845" marR="144145" indent="-259715">
              <a:lnSpc>
                <a:spcPts val="919"/>
              </a:lnSpc>
              <a:spcBef>
                <a:spcPts val="40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22.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Mapa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riesgo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COVID-</a:t>
            </a:r>
            <a:r>
              <a:rPr dirty="0" sz="800" spc="-25">
                <a:latin typeface="Arial MT"/>
                <a:cs typeface="Arial MT"/>
              </a:rPr>
              <a:t>19</a:t>
            </a:r>
            <a:r>
              <a:rPr dirty="0" sz="800">
                <a:latin typeface="Arial MT"/>
                <a:cs typeface="Arial MT"/>
              </a:rPr>
              <a:t> Región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(SE</a:t>
            </a:r>
            <a:r>
              <a:rPr dirty="0" sz="800" spc="-25">
                <a:latin typeface="Arial MT"/>
                <a:cs typeface="Arial MT"/>
              </a:rPr>
              <a:t> 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9240" y="8854059"/>
            <a:ext cx="3913504" cy="12376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0500"/>
              </a:lnSpc>
              <a:spcBef>
                <a:spcPts val="10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COVID-</a:t>
            </a:r>
            <a:r>
              <a:rPr dirty="0" sz="900">
                <a:latin typeface="Arial MT"/>
                <a:cs typeface="Arial MT"/>
              </a:rPr>
              <a:t>19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(60%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proceden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Tumbes).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4,5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10000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 </a:t>
            </a:r>
            <a:r>
              <a:rPr dirty="0" sz="900">
                <a:latin typeface="Arial MT"/>
                <a:cs typeface="Arial MT"/>
              </a:rPr>
              <a:t>Zarumilla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mediano </a:t>
            </a:r>
            <a:r>
              <a:rPr dirty="0" sz="900" spc="-10">
                <a:latin typeface="Arial MT"/>
                <a:cs typeface="Arial MT"/>
              </a:rPr>
              <a:t>riesgo.</a:t>
            </a:r>
            <a:endParaRPr sz="900">
              <a:latin typeface="Arial MT"/>
              <a:cs typeface="Arial MT"/>
            </a:endParaRPr>
          </a:p>
          <a:p>
            <a:pPr algn="just" marL="12700" marR="7620">
              <a:lnSpc>
                <a:spcPct val="11020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población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autoridades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deben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mantenerse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vigilantes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ante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brotes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o</a:t>
            </a:r>
            <a:r>
              <a:rPr dirty="0" sz="900">
                <a:latin typeface="Arial MT"/>
                <a:cs typeface="Arial MT"/>
              </a:rPr>
              <a:t> conglomerados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 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 medias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autocuidado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la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salud.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mujeres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morbilidad.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reportan defunciones.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67665" y="2007648"/>
            <a:ext cx="6725284" cy="4728845"/>
            <a:chOff x="367665" y="2007648"/>
            <a:chExt cx="6725284" cy="4728845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242" y="2030223"/>
              <a:ext cx="2681222" cy="159841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0251" y="2007648"/>
              <a:ext cx="3066427" cy="158155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665" y="4940554"/>
              <a:ext cx="2992120" cy="179577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842199" y="6338633"/>
              <a:ext cx="3250565" cy="152400"/>
            </a:xfrm>
            <a:custGeom>
              <a:avLst/>
              <a:gdLst/>
              <a:ahLst/>
              <a:cxnLst/>
              <a:rect l="l" t="t" r="r" b="b"/>
              <a:pathLst>
                <a:path w="3250565" h="152400">
                  <a:moveTo>
                    <a:pt x="0" y="151823"/>
                  </a:moveTo>
                  <a:lnTo>
                    <a:pt x="3250467" y="151824"/>
                  </a:lnTo>
                  <a:lnTo>
                    <a:pt x="3250467" y="0"/>
                  </a:lnTo>
                  <a:lnTo>
                    <a:pt x="0" y="0"/>
                  </a:lnTo>
                  <a:lnTo>
                    <a:pt x="0" y="151823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3842199" y="7629601"/>
            <a:ext cx="3250565" cy="83820"/>
            <a:chOff x="3842199" y="7629601"/>
            <a:chExt cx="3250565" cy="83820"/>
          </a:xfrm>
        </p:grpSpPr>
        <p:sp>
          <p:nvSpPr>
            <p:cNvPr id="19" name="object 19" descr=""/>
            <p:cNvSpPr/>
            <p:nvPr/>
          </p:nvSpPr>
          <p:spPr>
            <a:xfrm>
              <a:off x="3842199" y="7629601"/>
              <a:ext cx="3250565" cy="83820"/>
            </a:xfrm>
            <a:custGeom>
              <a:avLst/>
              <a:gdLst/>
              <a:ahLst/>
              <a:cxnLst/>
              <a:rect l="l" t="t" r="r" b="b"/>
              <a:pathLst>
                <a:path w="3250565" h="83820">
                  <a:moveTo>
                    <a:pt x="0" y="83557"/>
                  </a:moveTo>
                  <a:lnTo>
                    <a:pt x="3250467" y="83557"/>
                  </a:lnTo>
                  <a:lnTo>
                    <a:pt x="3250467" y="0"/>
                  </a:lnTo>
                  <a:lnTo>
                    <a:pt x="0" y="0"/>
                  </a:lnTo>
                  <a:lnTo>
                    <a:pt x="0" y="83557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739113" y="7635284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703" y="0"/>
                  </a:lnTo>
                </a:path>
              </a:pathLst>
            </a:custGeom>
            <a:ln w="378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737217" y="7633390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60" h="3809">
                  <a:moveTo>
                    <a:pt x="22443" y="0"/>
                  </a:moveTo>
                  <a:lnTo>
                    <a:pt x="0" y="0"/>
                  </a:lnTo>
                  <a:lnTo>
                    <a:pt x="0" y="3786"/>
                  </a:lnTo>
                  <a:lnTo>
                    <a:pt x="22443" y="3786"/>
                  </a:lnTo>
                  <a:lnTo>
                    <a:pt x="2244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739113" y="7639070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 h="0">
                  <a:moveTo>
                    <a:pt x="0" y="0"/>
                  </a:moveTo>
                  <a:lnTo>
                    <a:pt x="14962" y="0"/>
                  </a:lnTo>
                </a:path>
              </a:pathLst>
            </a:custGeom>
            <a:ln w="378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737217" y="7637177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09">
                  <a:moveTo>
                    <a:pt x="18703" y="0"/>
                  </a:moveTo>
                  <a:lnTo>
                    <a:pt x="0" y="0"/>
                  </a:lnTo>
                  <a:lnTo>
                    <a:pt x="0" y="3786"/>
                  </a:lnTo>
                  <a:lnTo>
                    <a:pt x="18703" y="3786"/>
                  </a:lnTo>
                  <a:lnTo>
                    <a:pt x="1870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739113" y="764285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 h="0">
                  <a:moveTo>
                    <a:pt x="0" y="0"/>
                  </a:moveTo>
                  <a:lnTo>
                    <a:pt x="11221" y="0"/>
                  </a:lnTo>
                </a:path>
              </a:pathLst>
            </a:custGeom>
            <a:ln w="378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37217" y="7640963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39" h="3809">
                  <a:moveTo>
                    <a:pt x="14962" y="0"/>
                  </a:moveTo>
                  <a:lnTo>
                    <a:pt x="0" y="0"/>
                  </a:lnTo>
                  <a:lnTo>
                    <a:pt x="0" y="3786"/>
                  </a:lnTo>
                  <a:lnTo>
                    <a:pt x="14962" y="3786"/>
                  </a:lnTo>
                  <a:lnTo>
                    <a:pt x="1496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739113" y="764664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481" y="0"/>
                  </a:lnTo>
                </a:path>
              </a:pathLst>
            </a:custGeom>
            <a:ln w="378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737217" y="7644750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5">
                  <a:moveTo>
                    <a:pt x="11221" y="0"/>
                  </a:moveTo>
                  <a:lnTo>
                    <a:pt x="0" y="0"/>
                  </a:lnTo>
                  <a:lnTo>
                    <a:pt x="0" y="3912"/>
                  </a:lnTo>
                  <a:lnTo>
                    <a:pt x="11221" y="3912"/>
                  </a:lnTo>
                  <a:lnTo>
                    <a:pt x="1122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739113" y="7650556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740" y="0"/>
                  </a:lnTo>
                </a:path>
              </a:pathLst>
            </a:custGeom>
            <a:ln w="378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737212" y="764866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480" y="0"/>
                  </a:moveTo>
                  <a:lnTo>
                    <a:pt x="0" y="0"/>
                  </a:lnTo>
                  <a:lnTo>
                    <a:pt x="0" y="3797"/>
                  </a:lnTo>
                  <a:lnTo>
                    <a:pt x="0" y="7581"/>
                  </a:lnTo>
                  <a:lnTo>
                    <a:pt x="3733" y="7581"/>
                  </a:lnTo>
                  <a:lnTo>
                    <a:pt x="3733" y="3797"/>
                  </a:lnTo>
                  <a:lnTo>
                    <a:pt x="7480" y="3797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366396" y="6360145"/>
            <a:ext cx="5397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50" spc="-50" b="1">
                <a:latin typeface="Calibri"/>
                <a:cs typeface="Calibri"/>
              </a:rPr>
              <a:t>%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943321" y="6360145"/>
            <a:ext cx="51943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50" spc="-10" b="1">
                <a:latin typeface="Calibri"/>
                <a:cs typeface="Calibri"/>
              </a:rPr>
              <a:t>Distrito</a:t>
            </a:r>
            <a:r>
              <a:rPr dirty="0" sz="450" spc="-15" b="1">
                <a:latin typeface="Calibri"/>
                <a:cs typeface="Calibri"/>
              </a:rPr>
              <a:t> </a:t>
            </a:r>
            <a:r>
              <a:rPr dirty="0" sz="450" b="1">
                <a:latin typeface="Calibri"/>
                <a:cs typeface="Calibri"/>
              </a:rPr>
              <a:t>de</a:t>
            </a:r>
            <a:r>
              <a:rPr dirty="0" sz="450" spc="5" b="1">
                <a:latin typeface="Calibri"/>
                <a:cs typeface="Calibri"/>
              </a:rPr>
              <a:t> </a:t>
            </a:r>
            <a:r>
              <a:rPr dirty="0" sz="450" spc="-10" b="1">
                <a:latin typeface="Calibri"/>
                <a:cs typeface="Calibri"/>
              </a:rPr>
              <a:t>Residencia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553822" y="6325915"/>
            <a:ext cx="1697989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28650" algn="l"/>
                <a:tab pos="1684655" algn="l"/>
              </a:tabLst>
            </a:pPr>
            <a:r>
              <a:rPr dirty="0" u="sng" sz="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4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Casos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45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confirmados</a:t>
            </a:r>
            <a:r>
              <a:rPr dirty="0" u="sng" sz="45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935575" y="6325915"/>
            <a:ext cx="11557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50" spc="-20" b="1">
                <a:latin typeface="Calibri"/>
                <a:cs typeface="Calibri"/>
              </a:rPr>
              <a:t>TIA*</a:t>
            </a:r>
            <a:endParaRPr sz="450">
              <a:latin typeface="Calibri"/>
              <a:cs typeface="Calibri"/>
            </a:endParaRPr>
          </a:p>
        </p:txBody>
      </p:sp>
      <p:graphicFrame>
        <p:nvGraphicFramePr>
          <p:cNvPr id="34" name="object 34" descr=""/>
          <p:cNvGraphicFramePr>
            <a:graphicFrameLocks noGrp="1"/>
          </p:cNvGraphicFramePr>
          <p:nvPr/>
        </p:nvGraphicFramePr>
        <p:xfrm>
          <a:off x="3838458" y="6428830"/>
          <a:ext cx="3331210" cy="127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660"/>
                <a:gridCol w="257175"/>
                <a:gridCol w="238125"/>
                <a:gridCol w="240029"/>
                <a:gridCol w="220344"/>
                <a:gridCol w="233044"/>
                <a:gridCol w="225425"/>
                <a:gridCol w="623569"/>
                <a:gridCol w="512444"/>
              </a:tblGrid>
              <a:tr h="66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9525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42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Nuevos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48260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2024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CORRALES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765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1796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1521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1,67%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24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015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TUMBES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14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377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9391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8184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451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51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276860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60,00%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91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093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5,6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 JUAN</a:t>
                      </a:r>
                      <a:r>
                        <a:rPr dirty="0" sz="4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VIRGEN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173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328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299085" algn="l"/>
                        </a:tabLst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395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4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HOSPITAL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295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507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425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2,50%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299085" algn="l"/>
                        </a:tabLst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678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CRUZ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732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524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607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12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447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ZARUMILLA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845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1364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864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276860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19,17%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33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826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2,1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ZORRITOS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671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742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6,67%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19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956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JACINTO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317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316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344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10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057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SAL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153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167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210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10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114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PAPAYAL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541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190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210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0,83%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11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706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MATAPALO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99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85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1,67%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299085" algn="l"/>
                        </a:tabLst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473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CASITAS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00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99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500"/>
                        </a:lnSpc>
                        <a:tabLst>
                          <a:tab pos="299085" algn="l"/>
                        </a:tabLst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408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1120">
                <a:tc>
                  <a:txBody>
                    <a:bodyPr/>
                    <a:lstStyle/>
                    <a:p>
                      <a:pPr marL="44450">
                        <a:lnSpc>
                          <a:spcPts val="459"/>
                        </a:lnSpc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VERDES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459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040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513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459"/>
                        </a:lnSpc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275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5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59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59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459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2,50%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459"/>
                        </a:lnSpc>
                        <a:tabLst>
                          <a:tab pos="314325" algn="l"/>
                        </a:tabLst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26 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871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0,0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</a:tr>
              <a:tr h="84455">
                <a:tc>
                  <a:txBody>
                    <a:bodyPr/>
                    <a:lstStyle/>
                    <a:p>
                      <a:pPr marL="44450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dirty="0" sz="450" spc="-20">
                          <a:latin typeface="Calibri"/>
                          <a:cs typeface="Calibri"/>
                        </a:rPr>
                        <a:t>OTRAS</a:t>
                      </a:r>
                      <a:r>
                        <a:rPr dirty="0" sz="4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REGIONES</a:t>
                      </a:r>
                      <a:r>
                        <a:rPr dirty="0" sz="4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PERÚ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232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dirty="0" sz="450" spc="-25">
                          <a:latin typeface="Calibri"/>
                          <a:cs typeface="Calibri"/>
                        </a:rPr>
                        <a:t>30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35"/>
                        </a:lnSpc>
                        <a:spcBef>
                          <a:spcPts val="25"/>
                        </a:spcBef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35"/>
                        </a:lnSpc>
                        <a:spcBef>
                          <a:spcPts val="25"/>
                        </a:spcBef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1,67%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</a:tr>
              <a:tr h="75565">
                <a:tc>
                  <a:txBody>
                    <a:bodyPr/>
                    <a:lstStyle/>
                    <a:p>
                      <a:pPr marL="44450">
                        <a:lnSpc>
                          <a:spcPts val="500"/>
                        </a:lnSpc>
                      </a:pPr>
                      <a:r>
                        <a:rPr dirty="0" sz="450" spc="-10">
                          <a:latin typeface="Calibri"/>
                          <a:cs typeface="Calibri"/>
                        </a:rPr>
                        <a:t>ECUADOR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00"/>
                        </a:lnSpc>
                      </a:pPr>
                      <a:r>
                        <a:rPr dirty="0" sz="450" spc="-5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00"/>
                        </a:lnSpc>
                      </a:pPr>
                      <a:r>
                        <a:rPr dirty="0" sz="450" spc="-50" b="1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ts val="500"/>
                        </a:lnSpc>
                        <a:tabLst>
                          <a:tab pos="302895" algn="l"/>
                        </a:tabLst>
                      </a:pPr>
                      <a:r>
                        <a:rPr dirty="0" sz="45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6040">
                <a:tc>
                  <a:txBody>
                    <a:bodyPr/>
                    <a:lstStyle/>
                    <a:p>
                      <a:pPr algn="ctr" marL="12700">
                        <a:lnSpc>
                          <a:spcPts val="425"/>
                        </a:lnSpc>
                      </a:pPr>
                      <a:r>
                        <a:rPr dirty="0" sz="450" spc="-10" b="1">
                          <a:latin typeface="Calibri"/>
                          <a:cs typeface="Calibri"/>
                        </a:rPr>
                        <a:t>Total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22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329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16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121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5"/>
                        </a:lnSpc>
                      </a:pPr>
                      <a:r>
                        <a:rPr dirty="0" sz="450" spc="-20" b="1">
                          <a:latin typeface="Calibri"/>
                          <a:cs typeface="Calibri"/>
                        </a:rPr>
                        <a:t>14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047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42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634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42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120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42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63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0805">
                        <a:lnSpc>
                          <a:spcPts val="425"/>
                        </a:lnSpc>
                        <a:tabLst>
                          <a:tab pos="217170" algn="l"/>
                        </a:tabLst>
                      </a:pPr>
                      <a:r>
                        <a:rPr dirty="0" sz="45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4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10" b="1">
                          <a:latin typeface="Calibri"/>
                          <a:cs typeface="Calibri"/>
                        </a:rPr>
                        <a:t>100,00%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425"/>
                        </a:lnSpc>
                      </a:pPr>
                      <a:r>
                        <a:rPr dirty="0" sz="450" spc="-25" b="1">
                          <a:latin typeface="Calibri"/>
                          <a:cs typeface="Calibri"/>
                        </a:rPr>
                        <a:t>269</a:t>
                      </a:r>
                      <a:r>
                        <a:rPr dirty="0" sz="45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b="1">
                          <a:latin typeface="Calibri"/>
                          <a:cs typeface="Calibri"/>
                        </a:rPr>
                        <a:t>039</a:t>
                      </a:r>
                      <a:r>
                        <a:rPr dirty="0" sz="450" spc="200" b="1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450" spc="-25" b="1">
                          <a:latin typeface="Calibri"/>
                          <a:cs typeface="Calibri"/>
                        </a:rPr>
                        <a:t>4,5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</a:tr>
            </a:tbl>
          </a:graphicData>
        </a:graphic>
      </p:graphicFrame>
      <p:sp>
        <p:nvSpPr>
          <p:cNvPr id="35" name="object 35" descr=""/>
          <p:cNvSpPr txBox="1"/>
          <p:nvPr/>
        </p:nvSpPr>
        <p:spPr>
          <a:xfrm>
            <a:off x="6594826" y="6360145"/>
            <a:ext cx="24130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450" spc="-10" b="1">
                <a:latin typeface="Calibri"/>
                <a:cs typeface="Calibri"/>
              </a:rPr>
              <a:t>Población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838458" y="6486670"/>
            <a:ext cx="3256915" cy="3810"/>
            <a:chOff x="3838458" y="6486670"/>
            <a:chExt cx="3256915" cy="3810"/>
          </a:xfrm>
        </p:grpSpPr>
        <p:sp>
          <p:nvSpPr>
            <p:cNvPr id="37" name="object 37" descr=""/>
            <p:cNvSpPr/>
            <p:nvPr/>
          </p:nvSpPr>
          <p:spPr>
            <a:xfrm>
              <a:off x="3840328" y="6488588"/>
              <a:ext cx="3255010" cy="0"/>
            </a:xfrm>
            <a:custGeom>
              <a:avLst/>
              <a:gdLst/>
              <a:ahLst/>
              <a:cxnLst/>
              <a:rect l="l" t="t" r="r" b="b"/>
              <a:pathLst>
                <a:path w="3255009" h="0">
                  <a:moveTo>
                    <a:pt x="0" y="0"/>
                  </a:moveTo>
                  <a:lnTo>
                    <a:pt x="3254499" y="0"/>
                  </a:lnTo>
                </a:path>
              </a:pathLst>
            </a:custGeom>
            <a:ln w="3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838458" y="6486670"/>
              <a:ext cx="3254375" cy="3810"/>
            </a:xfrm>
            <a:custGeom>
              <a:avLst/>
              <a:gdLst/>
              <a:ahLst/>
              <a:cxnLst/>
              <a:rect l="l" t="t" r="r" b="b"/>
              <a:pathLst>
                <a:path w="3254375" h="3810">
                  <a:moveTo>
                    <a:pt x="3254207" y="0"/>
                  </a:moveTo>
                  <a:lnTo>
                    <a:pt x="0" y="0"/>
                  </a:lnTo>
                  <a:lnTo>
                    <a:pt x="0" y="3786"/>
                  </a:lnTo>
                  <a:lnTo>
                    <a:pt x="3254207" y="3786"/>
                  </a:lnTo>
                  <a:lnTo>
                    <a:pt x="3254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 descr=""/>
          <p:cNvGrpSpPr/>
          <p:nvPr/>
        </p:nvGrpSpPr>
        <p:grpSpPr>
          <a:xfrm>
            <a:off x="3838458" y="7629604"/>
            <a:ext cx="3256915" cy="83820"/>
            <a:chOff x="3838458" y="7629604"/>
            <a:chExt cx="3256915" cy="83820"/>
          </a:xfrm>
        </p:grpSpPr>
        <p:sp>
          <p:nvSpPr>
            <p:cNvPr id="40" name="object 40" descr=""/>
            <p:cNvSpPr/>
            <p:nvPr/>
          </p:nvSpPr>
          <p:spPr>
            <a:xfrm>
              <a:off x="3840328" y="7631497"/>
              <a:ext cx="3255010" cy="0"/>
            </a:xfrm>
            <a:custGeom>
              <a:avLst/>
              <a:gdLst/>
              <a:ahLst/>
              <a:cxnLst/>
              <a:rect l="l" t="t" r="r" b="b"/>
              <a:pathLst>
                <a:path w="3255009" h="0">
                  <a:moveTo>
                    <a:pt x="0" y="0"/>
                  </a:moveTo>
                  <a:lnTo>
                    <a:pt x="3254499" y="0"/>
                  </a:lnTo>
                </a:path>
              </a:pathLst>
            </a:custGeom>
            <a:ln w="3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838458" y="7629604"/>
              <a:ext cx="3254375" cy="3810"/>
            </a:xfrm>
            <a:custGeom>
              <a:avLst/>
              <a:gdLst/>
              <a:ahLst/>
              <a:cxnLst/>
              <a:rect l="l" t="t" r="r" b="b"/>
              <a:pathLst>
                <a:path w="3254375" h="3809">
                  <a:moveTo>
                    <a:pt x="3254207" y="0"/>
                  </a:moveTo>
                  <a:lnTo>
                    <a:pt x="0" y="0"/>
                  </a:lnTo>
                  <a:lnTo>
                    <a:pt x="0" y="3786"/>
                  </a:lnTo>
                  <a:lnTo>
                    <a:pt x="3254207" y="3786"/>
                  </a:lnTo>
                  <a:lnTo>
                    <a:pt x="3254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840328" y="7711265"/>
              <a:ext cx="3255010" cy="0"/>
            </a:xfrm>
            <a:custGeom>
              <a:avLst/>
              <a:gdLst/>
              <a:ahLst/>
              <a:cxnLst/>
              <a:rect l="l" t="t" r="r" b="b"/>
              <a:pathLst>
                <a:path w="3255009" h="0">
                  <a:moveTo>
                    <a:pt x="0" y="0"/>
                  </a:moveTo>
                  <a:lnTo>
                    <a:pt x="3254499" y="0"/>
                  </a:lnTo>
                </a:path>
              </a:pathLst>
            </a:custGeom>
            <a:ln w="3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838458" y="7709372"/>
              <a:ext cx="3254375" cy="3810"/>
            </a:xfrm>
            <a:custGeom>
              <a:avLst/>
              <a:gdLst/>
              <a:ahLst/>
              <a:cxnLst/>
              <a:rect l="l" t="t" r="r" b="b"/>
              <a:pathLst>
                <a:path w="3254375" h="3809">
                  <a:moveTo>
                    <a:pt x="3254207" y="0"/>
                  </a:moveTo>
                  <a:lnTo>
                    <a:pt x="0" y="0"/>
                  </a:lnTo>
                  <a:lnTo>
                    <a:pt x="0" y="3794"/>
                  </a:lnTo>
                  <a:lnTo>
                    <a:pt x="3254207" y="3786"/>
                  </a:lnTo>
                  <a:lnTo>
                    <a:pt x="32542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 descr=""/>
          <p:cNvGrpSpPr/>
          <p:nvPr/>
        </p:nvGrpSpPr>
        <p:grpSpPr>
          <a:xfrm>
            <a:off x="725442" y="6334805"/>
            <a:ext cx="6369685" cy="3634104"/>
            <a:chOff x="725442" y="6334805"/>
            <a:chExt cx="6369685" cy="3634104"/>
          </a:xfrm>
        </p:grpSpPr>
        <p:sp>
          <p:nvSpPr>
            <p:cNvPr id="45" name="object 45" descr=""/>
            <p:cNvSpPr/>
            <p:nvPr/>
          </p:nvSpPr>
          <p:spPr>
            <a:xfrm>
              <a:off x="3840328" y="6336721"/>
              <a:ext cx="3255010" cy="0"/>
            </a:xfrm>
            <a:custGeom>
              <a:avLst/>
              <a:gdLst/>
              <a:ahLst/>
              <a:cxnLst/>
              <a:rect l="l" t="t" r="r" b="b"/>
              <a:pathLst>
                <a:path w="3255009" h="0">
                  <a:moveTo>
                    <a:pt x="0" y="0"/>
                  </a:moveTo>
                  <a:lnTo>
                    <a:pt x="3254499" y="0"/>
                  </a:lnTo>
                </a:path>
              </a:pathLst>
            </a:custGeom>
            <a:ln w="37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838458" y="6334805"/>
              <a:ext cx="3254375" cy="4445"/>
            </a:xfrm>
            <a:custGeom>
              <a:avLst/>
              <a:gdLst/>
              <a:ahLst/>
              <a:cxnLst/>
              <a:rect l="l" t="t" r="r" b="b"/>
              <a:pathLst>
                <a:path w="3254375" h="4445">
                  <a:moveTo>
                    <a:pt x="0" y="3834"/>
                  </a:moveTo>
                  <a:lnTo>
                    <a:pt x="3254207" y="3834"/>
                  </a:lnTo>
                  <a:lnTo>
                    <a:pt x="3254207" y="48"/>
                  </a:lnTo>
                  <a:lnTo>
                    <a:pt x="0" y="0"/>
                  </a:lnTo>
                  <a:lnTo>
                    <a:pt x="0" y="38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2950" y="8268970"/>
              <a:ext cx="2362200" cy="1699895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5442" y="7205562"/>
              <a:ext cx="2314781" cy="1507172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513080" y="6848475"/>
            <a:ext cx="276606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829310" marR="5080" indent="-817244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21.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COVID-</a:t>
            </a:r>
            <a:r>
              <a:rPr dirty="0" sz="800">
                <a:latin typeface="Arial MT"/>
                <a:cs typeface="Arial MT"/>
              </a:rPr>
              <a:t>19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edad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sexo,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Región </a:t>
            </a:r>
            <a:r>
              <a:rPr dirty="0" sz="800">
                <a:latin typeface="Arial MT"/>
                <a:cs typeface="Arial MT"/>
              </a:rPr>
              <a:t>Tumbes,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0" name="object 5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884568" y="3363715"/>
              <a:ext cx="709930" cy="118110"/>
            </a:xfrm>
            <a:custGeom>
              <a:avLst/>
              <a:gdLst/>
              <a:ahLst/>
              <a:cxnLst/>
              <a:rect l="l" t="t" r="r" b="b"/>
              <a:pathLst>
                <a:path w="709930" h="118110">
                  <a:moveTo>
                    <a:pt x="709898" y="0"/>
                  </a:moveTo>
                  <a:lnTo>
                    <a:pt x="0" y="0"/>
                  </a:lnTo>
                  <a:lnTo>
                    <a:pt x="0" y="118061"/>
                  </a:lnTo>
                  <a:lnTo>
                    <a:pt x="709898" y="118061"/>
                  </a:lnTo>
                  <a:lnTo>
                    <a:pt x="7098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84567" y="2555735"/>
              <a:ext cx="1769745" cy="1870710"/>
            </a:xfrm>
            <a:custGeom>
              <a:avLst/>
              <a:gdLst/>
              <a:ahLst/>
              <a:cxnLst/>
              <a:rect l="l" t="t" r="r" b="b"/>
              <a:pathLst>
                <a:path w="1769745" h="1870710">
                  <a:moveTo>
                    <a:pt x="104063" y="1748764"/>
                  </a:moveTo>
                  <a:lnTo>
                    <a:pt x="0" y="1748764"/>
                  </a:lnTo>
                  <a:lnTo>
                    <a:pt x="0" y="1870519"/>
                  </a:lnTo>
                  <a:lnTo>
                    <a:pt x="104063" y="1870519"/>
                  </a:lnTo>
                  <a:lnTo>
                    <a:pt x="104063" y="1748764"/>
                  </a:lnTo>
                  <a:close/>
                </a:path>
                <a:path w="1769745" h="1870710">
                  <a:moveTo>
                    <a:pt x="122643" y="1615948"/>
                  </a:moveTo>
                  <a:lnTo>
                    <a:pt x="0" y="1615948"/>
                  </a:lnTo>
                  <a:lnTo>
                    <a:pt x="0" y="1734007"/>
                  </a:lnTo>
                  <a:lnTo>
                    <a:pt x="122643" y="1734007"/>
                  </a:lnTo>
                  <a:lnTo>
                    <a:pt x="122643" y="1615948"/>
                  </a:lnTo>
                  <a:close/>
                </a:path>
                <a:path w="1769745" h="1870710">
                  <a:moveTo>
                    <a:pt x="122643" y="1479435"/>
                  </a:moveTo>
                  <a:lnTo>
                    <a:pt x="0" y="1479435"/>
                  </a:lnTo>
                  <a:lnTo>
                    <a:pt x="0" y="1601190"/>
                  </a:lnTo>
                  <a:lnTo>
                    <a:pt x="122643" y="1601190"/>
                  </a:lnTo>
                  <a:lnTo>
                    <a:pt x="122643" y="1479435"/>
                  </a:lnTo>
                  <a:close/>
                </a:path>
                <a:path w="1769745" h="1870710">
                  <a:moveTo>
                    <a:pt x="278752" y="1346644"/>
                  </a:moveTo>
                  <a:lnTo>
                    <a:pt x="0" y="1346644"/>
                  </a:lnTo>
                  <a:lnTo>
                    <a:pt x="0" y="1464703"/>
                  </a:lnTo>
                  <a:lnTo>
                    <a:pt x="278752" y="1464703"/>
                  </a:lnTo>
                  <a:lnTo>
                    <a:pt x="278752" y="1346644"/>
                  </a:lnTo>
                  <a:close/>
                </a:path>
                <a:path w="1769745" h="1870710">
                  <a:moveTo>
                    <a:pt x="475742" y="1210132"/>
                  </a:moveTo>
                  <a:lnTo>
                    <a:pt x="0" y="1210132"/>
                  </a:lnTo>
                  <a:lnTo>
                    <a:pt x="0" y="1331887"/>
                  </a:lnTo>
                  <a:lnTo>
                    <a:pt x="475742" y="1331887"/>
                  </a:lnTo>
                  <a:lnTo>
                    <a:pt x="475742" y="1210132"/>
                  </a:lnTo>
                  <a:close/>
                </a:path>
                <a:path w="1769745" h="1870710">
                  <a:moveTo>
                    <a:pt x="635558" y="1077315"/>
                  </a:moveTo>
                  <a:lnTo>
                    <a:pt x="0" y="1077315"/>
                  </a:lnTo>
                  <a:lnTo>
                    <a:pt x="0" y="1195374"/>
                  </a:lnTo>
                  <a:lnTo>
                    <a:pt x="635558" y="1195374"/>
                  </a:lnTo>
                  <a:lnTo>
                    <a:pt x="635558" y="1077315"/>
                  </a:lnTo>
                  <a:close/>
                </a:path>
                <a:path w="1769745" h="1870710">
                  <a:moveTo>
                    <a:pt x="676440" y="940803"/>
                  </a:moveTo>
                  <a:lnTo>
                    <a:pt x="0" y="940803"/>
                  </a:lnTo>
                  <a:lnTo>
                    <a:pt x="0" y="1062558"/>
                  </a:lnTo>
                  <a:lnTo>
                    <a:pt x="676440" y="1062558"/>
                  </a:lnTo>
                  <a:lnTo>
                    <a:pt x="676440" y="940803"/>
                  </a:lnTo>
                  <a:close/>
                </a:path>
                <a:path w="1769745" h="1870710">
                  <a:moveTo>
                    <a:pt x="724763" y="671474"/>
                  </a:moveTo>
                  <a:lnTo>
                    <a:pt x="0" y="671474"/>
                  </a:lnTo>
                  <a:lnTo>
                    <a:pt x="0" y="793229"/>
                  </a:lnTo>
                  <a:lnTo>
                    <a:pt x="724763" y="793229"/>
                  </a:lnTo>
                  <a:lnTo>
                    <a:pt x="724763" y="671474"/>
                  </a:lnTo>
                  <a:close/>
                </a:path>
                <a:path w="1769745" h="1870710">
                  <a:moveTo>
                    <a:pt x="810247" y="538657"/>
                  </a:moveTo>
                  <a:lnTo>
                    <a:pt x="0" y="538657"/>
                  </a:lnTo>
                  <a:lnTo>
                    <a:pt x="0" y="660412"/>
                  </a:lnTo>
                  <a:lnTo>
                    <a:pt x="810247" y="660412"/>
                  </a:lnTo>
                  <a:lnTo>
                    <a:pt x="810247" y="538657"/>
                  </a:lnTo>
                  <a:close/>
                </a:path>
                <a:path w="1769745" h="1870710">
                  <a:moveTo>
                    <a:pt x="821397" y="405841"/>
                  </a:moveTo>
                  <a:lnTo>
                    <a:pt x="0" y="405841"/>
                  </a:lnTo>
                  <a:lnTo>
                    <a:pt x="0" y="523900"/>
                  </a:lnTo>
                  <a:lnTo>
                    <a:pt x="821397" y="523900"/>
                  </a:lnTo>
                  <a:lnTo>
                    <a:pt x="821397" y="405841"/>
                  </a:lnTo>
                  <a:close/>
                </a:path>
                <a:path w="1769745" h="1870710">
                  <a:moveTo>
                    <a:pt x="862279" y="269328"/>
                  </a:moveTo>
                  <a:lnTo>
                    <a:pt x="0" y="269328"/>
                  </a:lnTo>
                  <a:lnTo>
                    <a:pt x="0" y="391083"/>
                  </a:lnTo>
                  <a:lnTo>
                    <a:pt x="862279" y="391083"/>
                  </a:lnTo>
                  <a:lnTo>
                    <a:pt x="862279" y="269328"/>
                  </a:lnTo>
                  <a:close/>
                </a:path>
                <a:path w="1769745" h="1870710">
                  <a:moveTo>
                    <a:pt x="1048118" y="136512"/>
                  </a:moveTo>
                  <a:lnTo>
                    <a:pt x="0" y="136512"/>
                  </a:lnTo>
                  <a:lnTo>
                    <a:pt x="0" y="254571"/>
                  </a:lnTo>
                  <a:lnTo>
                    <a:pt x="1048118" y="254571"/>
                  </a:lnTo>
                  <a:lnTo>
                    <a:pt x="1048118" y="136512"/>
                  </a:lnTo>
                  <a:close/>
                </a:path>
                <a:path w="1769745" h="1870710">
                  <a:moveTo>
                    <a:pt x="1769160" y="0"/>
                  </a:moveTo>
                  <a:lnTo>
                    <a:pt x="0" y="0"/>
                  </a:lnTo>
                  <a:lnTo>
                    <a:pt x="0" y="121754"/>
                  </a:lnTo>
                  <a:lnTo>
                    <a:pt x="1769160" y="121754"/>
                  </a:lnTo>
                  <a:lnTo>
                    <a:pt x="17691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82685" y="2550172"/>
              <a:ext cx="0" cy="1882139"/>
            </a:xfrm>
            <a:custGeom>
              <a:avLst/>
              <a:gdLst/>
              <a:ahLst/>
              <a:cxnLst/>
              <a:rect l="l" t="t" r="r" b="b"/>
              <a:pathLst>
                <a:path w="0" h="1882139">
                  <a:moveTo>
                    <a:pt x="0" y="1881605"/>
                  </a:moveTo>
                  <a:lnTo>
                    <a:pt x="0" y="0"/>
                  </a:lnTo>
                </a:path>
              </a:pathLst>
            </a:custGeom>
            <a:ln w="3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01756" y="4308095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0.27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9349" y="4038644"/>
            <a:ext cx="154940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0.31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0.31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75700" y="3903862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0.71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71696" y="3769173"/>
            <a:ext cx="15494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1.20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31615" y="3634387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1.61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74382" y="3499600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1.71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06247" y="3364961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1.80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620817" y="3230174"/>
            <a:ext cx="15430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1.83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707095" y="2960698"/>
            <a:ext cx="164465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2.08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2.05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27128" y="4169495"/>
            <a:ext cx="306070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Casitas</a:t>
            </a:r>
            <a:endParaRPr sz="55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4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Matapalo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5718" y="4034832"/>
            <a:ext cx="63563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sz="550" spc="-1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Juan</a:t>
            </a:r>
            <a:r>
              <a:rPr dirty="0" sz="550" spc="-1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b="1">
                <a:solidFill>
                  <a:srgbClr val="44536A"/>
                </a:solidFill>
                <a:latin typeface="Calibri"/>
                <a:cs typeface="Calibri"/>
              </a:rPr>
              <a:t>de la</a:t>
            </a:r>
            <a:r>
              <a:rPr dirty="0" sz="550" spc="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Virgen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15749" y="3900025"/>
            <a:ext cx="41783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Aguas</a:t>
            </a:r>
            <a:r>
              <a:rPr dirty="0" sz="550" spc="-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Verdes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80401" y="3765386"/>
            <a:ext cx="25082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Zorritos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35057" y="3495812"/>
            <a:ext cx="298450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Zarumilla</a:t>
            </a:r>
            <a:endParaRPr sz="550">
              <a:latin typeface="Calibri"/>
              <a:cs typeface="Calibri"/>
            </a:endParaRPr>
          </a:p>
          <a:p>
            <a:pPr marL="78105">
              <a:lnSpc>
                <a:spcPct val="100000"/>
              </a:lnSpc>
              <a:spcBef>
                <a:spcPts val="405"/>
              </a:spcBef>
            </a:pPr>
            <a:r>
              <a:rPr dirty="0" sz="550" b="1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550" spc="-3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Cruz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06562" y="3226337"/>
            <a:ext cx="326390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Corrales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REGIONAL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79410" y="3091697"/>
            <a:ext cx="251460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Papayal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13291" y="2779000"/>
            <a:ext cx="1601470" cy="28765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77495">
              <a:lnSpc>
                <a:spcPct val="100000"/>
              </a:lnSpc>
              <a:spcBef>
                <a:spcPts val="470"/>
              </a:spcBef>
              <a:tabLst>
                <a:tab pos="1459230" algn="l"/>
              </a:tabLst>
            </a:pP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Tumbes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2.18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Canoas</a:t>
            </a:r>
            <a:r>
              <a:rPr dirty="0" sz="55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Punta</a:t>
            </a:r>
            <a:r>
              <a:rPr dirty="0" sz="550" spc="5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50" spc="-25" b="1">
                <a:solidFill>
                  <a:srgbClr val="44536A"/>
                </a:solidFill>
                <a:latin typeface="Calibri"/>
                <a:cs typeface="Calibri"/>
              </a:rPr>
              <a:t>Sal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21364" y="2556485"/>
            <a:ext cx="2599055" cy="24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5590">
              <a:lnSpc>
                <a:spcPct val="100000"/>
              </a:lnSpc>
              <a:spcBef>
                <a:spcPts val="100"/>
              </a:spcBef>
              <a:tabLst>
                <a:tab pos="2457450" algn="l"/>
              </a:tabLst>
            </a:pP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baseline="5050" sz="825" spc="-7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Jacinto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4.47</a:t>
            </a: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1735455" algn="l"/>
              </a:tabLst>
            </a:pP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Pampas</a:t>
            </a:r>
            <a:r>
              <a:rPr dirty="0" baseline="5050" sz="825" spc="-37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baseline="5050" sz="825" spc="202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050" sz="825" spc="-15" b="1">
                <a:solidFill>
                  <a:srgbClr val="44536A"/>
                </a:solidFill>
                <a:latin typeface="Calibri"/>
                <a:cs typeface="Calibri"/>
              </a:rPr>
              <a:t>Hospital</a:t>
            </a:r>
            <a:r>
              <a:rPr dirty="0" baseline="5050" sz="825" b="1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2.65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27990" y="4946015"/>
            <a:ext cx="3522345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epidemiológicas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Jacinto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EDAs.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422653" y="7708519"/>
            <a:ext cx="2376170" cy="3810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065" marR="5080" indent="-63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25.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EDAs</a:t>
            </a:r>
            <a:r>
              <a:rPr dirty="0" sz="800" spc="-25">
                <a:latin typeface="Arial MT"/>
                <a:cs typeface="Arial MT"/>
              </a:rPr>
              <a:t> en</a:t>
            </a:r>
            <a:r>
              <a:rPr dirty="0" sz="800" spc="-10">
                <a:latin typeface="Arial MT"/>
                <a:cs typeface="Arial MT"/>
              </a:rPr>
              <a:t> población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general,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Tumbes,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(SE01-</a:t>
            </a:r>
            <a:r>
              <a:rPr dirty="0" sz="800" spc="-25">
                <a:latin typeface="Arial MT"/>
                <a:cs typeface="Arial MT"/>
              </a:rPr>
              <a:t>03)</a:t>
            </a:r>
            <a:r>
              <a:rPr dirty="0" sz="800">
                <a:latin typeface="Arial MT"/>
                <a:cs typeface="Arial MT"/>
              </a:rPr>
              <a:t> Canal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Endémico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129404" y="2453894"/>
            <a:ext cx="2850515" cy="68834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03-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180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303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población </a:t>
            </a:r>
            <a:r>
              <a:rPr dirty="0" sz="900">
                <a:latin typeface="Arial MT"/>
                <a:cs typeface="Arial MT"/>
              </a:rPr>
              <a:t>general,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sumados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semanas </a:t>
            </a:r>
            <a:r>
              <a:rPr dirty="0" sz="900">
                <a:latin typeface="Arial MT"/>
                <a:cs typeface="Arial MT"/>
              </a:rPr>
              <a:t>previas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hacen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total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483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129404" y="3242564"/>
            <a:ext cx="2851785" cy="557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tasa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cinco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años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8,56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cinco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años, </a:t>
            </a:r>
            <a:r>
              <a:rPr dirty="0" sz="900">
                <a:latin typeface="Arial MT"/>
                <a:cs typeface="Arial MT"/>
              </a:rPr>
              <a:t>mientras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población</a:t>
            </a:r>
            <a:r>
              <a:rPr dirty="0" sz="900" spc="4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general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49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1,80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 cada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hab.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140644" y="4233164"/>
            <a:ext cx="2861310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3180">
              <a:lnSpc>
                <a:spcPts val="94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24.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Mapa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riesgo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EDAs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población</a:t>
            </a:r>
            <a:endParaRPr sz="800">
              <a:latin typeface="Arial MT"/>
              <a:cs typeface="Arial MT"/>
            </a:endParaRPr>
          </a:p>
          <a:p>
            <a:pPr algn="r" marR="5080">
              <a:lnSpc>
                <a:spcPts val="919"/>
              </a:lnSpc>
              <a:tabLst>
                <a:tab pos="324485" algn="l"/>
                <a:tab pos="472440" algn="l"/>
              </a:tabLst>
            </a:pPr>
            <a:r>
              <a:rPr dirty="0" u="sng" sz="800">
                <a:uFill>
                  <a:solidFill>
                    <a:srgbClr val="BEBEBE"/>
                  </a:solidFill>
                </a:uFill>
                <a:latin typeface="Arial MT"/>
                <a:cs typeface="Arial MT"/>
              </a:rPr>
              <a:t>	</a:t>
            </a:r>
            <a:r>
              <a:rPr dirty="0" sz="800">
                <a:latin typeface="Arial MT"/>
                <a:cs typeface="Arial MT"/>
              </a:rPr>
              <a:t>	general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03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últimas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semanas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epidemiológicas,</a:t>
            </a:r>
            <a:endParaRPr sz="800">
              <a:latin typeface="Arial MT"/>
              <a:cs typeface="Arial MT"/>
            </a:endParaRPr>
          </a:p>
          <a:p>
            <a:pPr marL="989330">
              <a:lnSpc>
                <a:spcPts val="940"/>
              </a:lnSpc>
            </a:pP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55600" y="2282444"/>
            <a:ext cx="3415029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859790" marR="5080" indent="-84772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23.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Tasas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incidencia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acumulada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distrital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EDAs,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población </a:t>
            </a:r>
            <a:r>
              <a:rPr dirty="0" sz="800">
                <a:latin typeface="Arial MT"/>
                <a:cs typeface="Arial MT"/>
              </a:rPr>
              <a:t>general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2025(01-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646676" y="8056498"/>
            <a:ext cx="2187575" cy="42545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canal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endémico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nos</a:t>
            </a:r>
            <a:r>
              <a:rPr dirty="0" sz="900" spc="3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encontramos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en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EPIDEMIA.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272410" y="5579745"/>
            <a:ext cx="2195830" cy="3810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700" marR="508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17.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Tasa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incidencia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x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1000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hab.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las</a:t>
            </a:r>
            <a:r>
              <a:rPr dirty="0" sz="800">
                <a:latin typeface="Arial MT"/>
                <a:cs typeface="Arial MT"/>
              </a:rPr>
              <a:t> EDAs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 </a:t>
            </a:r>
            <a:r>
              <a:rPr dirty="0" sz="800" spc="-10">
                <a:latin typeface="Arial MT"/>
                <a:cs typeface="Arial MT"/>
              </a:rPr>
              <a:t>población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general,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(SE01-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08940" y="5605145"/>
            <a:ext cx="1669414" cy="3810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12065" marR="508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16.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Tasa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incidencia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x</a:t>
            </a:r>
            <a:r>
              <a:rPr dirty="0" sz="800" spc="-20">
                <a:latin typeface="Arial MT"/>
                <a:cs typeface="Arial MT"/>
              </a:rPr>
              <a:t> 1000 </a:t>
            </a:r>
            <a:r>
              <a:rPr dirty="0" sz="800">
                <a:latin typeface="Arial MT"/>
                <a:cs typeface="Arial MT"/>
              </a:rPr>
              <a:t>hab.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EDAs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&lt;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05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años,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(SE01-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467994" y="899795"/>
            <a:ext cx="6074410" cy="315595"/>
          </a:xfrm>
          <a:custGeom>
            <a:avLst/>
            <a:gdLst/>
            <a:ahLst/>
            <a:cxnLst/>
            <a:rect l="l" t="t" r="r" b="b"/>
            <a:pathLst>
              <a:path w="6074409" h="315594">
                <a:moveTo>
                  <a:pt x="6074409" y="0"/>
                </a:moveTo>
                <a:lnTo>
                  <a:pt x="0" y="0"/>
                </a:lnTo>
                <a:lnTo>
                  <a:pt x="0" y="315595"/>
                </a:lnTo>
                <a:lnTo>
                  <a:pt x="6074409" y="315595"/>
                </a:lnTo>
                <a:lnTo>
                  <a:pt x="6074409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467994" y="899795"/>
            <a:ext cx="6074410" cy="31559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659765">
              <a:lnSpc>
                <a:spcPct val="100000"/>
              </a:lnSpc>
              <a:spcBef>
                <a:spcPts val="434"/>
              </a:spcBef>
            </a:pPr>
            <a:r>
              <a:rPr dirty="0" sz="1100" spc="-10" b="1">
                <a:latin typeface="Arial"/>
                <a:cs typeface="Arial"/>
              </a:rPr>
              <a:t>Enfermedades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Diarreicas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Agudas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(EDAs)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03-</a:t>
            </a:r>
            <a:r>
              <a:rPr dirty="0" sz="1100" spc="-20" b="1">
                <a:latin typeface="Arial"/>
                <a:cs typeface="Arial"/>
              </a:rPr>
              <a:t> 2025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483869" y="944880"/>
            <a:ext cx="6631940" cy="5586095"/>
            <a:chOff x="483869" y="944880"/>
            <a:chExt cx="6631940" cy="5586095"/>
          </a:xfrm>
        </p:grpSpPr>
        <p:sp>
          <p:nvSpPr>
            <p:cNvPr id="38" name="object 38" descr=""/>
            <p:cNvSpPr/>
            <p:nvPr/>
          </p:nvSpPr>
          <p:spPr>
            <a:xfrm>
              <a:off x="483870" y="944879"/>
              <a:ext cx="6009640" cy="199390"/>
            </a:xfrm>
            <a:custGeom>
              <a:avLst/>
              <a:gdLst/>
              <a:ahLst/>
              <a:cxnLst/>
              <a:rect l="l" t="t" r="r" b="b"/>
              <a:pathLst>
                <a:path w="6009640" h="199390">
                  <a:moveTo>
                    <a:pt x="6009640" y="0"/>
                  </a:moveTo>
                  <a:lnTo>
                    <a:pt x="6003290" y="0"/>
                  </a:lnTo>
                  <a:lnTo>
                    <a:pt x="6003290" y="6350"/>
                  </a:lnTo>
                  <a:lnTo>
                    <a:pt x="6003290" y="193040"/>
                  </a:lnTo>
                  <a:lnTo>
                    <a:pt x="6350" y="193040"/>
                  </a:lnTo>
                  <a:lnTo>
                    <a:pt x="6350" y="6350"/>
                  </a:lnTo>
                  <a:lnTo>
                    <a:pt x="6003290" y="6350"/>
                  </a:lnTo>
                  <a:lnTo>
                    <a:pt x="600329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93040"/>
                  </a:lnTo>
                  <a:lnTo>
                    <a:pt x="0" y="199390"/>
                  </a:lnTo>
                  <a:lnTo>
                    <a:pt x="6350" y="199390"/>
                  </a:lnTo>
                  <a:lnTo>
                    <a:pt x="6003290" y="199390"/>
                  </a:lnTo>
                  <a:lnTo>
                    <a:pt x="6009640" y="199390"/>
                  </a:lnTo>
                  <a:lnTo>
                    <a:pt x="6009640" y="193040"/>
                  </a:lnTo>
                  <a:lnTo>
                    <a:pt x="6009640" y="6350"/>
                  </a:lnTo>
                  <a:lnTo>
                    <a:pt x="60096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145485" y="4403135"/>
              <a:ext cx="307975" cy="86360"/>
            </a:xfrm>
            <a:custGeom>
              <a:avLst/>
              <a:gdLst/>
              <a:ahLst/>
              <a:cxnLst/>
              <a:rect l="l" t="t" r="r" b="b"/>
              <a:pathLst>
                <a:path w="307975" h="86360">
                  <a:moveTo>
                    <a:pt x="0" y="85770"/>
                  </a:moveTo>
                  <a:lnTo>
                    <a:pt x="307833" y="85770"/>
                  </a:lnTo>
                  <a:lnTo>
                    <a:pt x="307833" y="0"/>
                  </a:lnTo>
                  <a:lnTo>
                    <a:pt x="0" y="0"/>
                  </a:lnTo>
                  <a:lnTo>
                    <a:pt x="0" y="8577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145485" y="4488906"/>
              <a:ext cx="307975" cy="86360"/>
            </a:xfrm>
            <a:custGeom>
              <a:avLst/>
              <a:gdLst/>
              <a:ahLst/>
              <a:cxnLst/>
              <a:rect l="l" t="t" r="r" b="b"/>
              <a:pathLst>
                <a:path w="307975" h="86360">
                  <a:moveTo>
                    <a:pt x="0" y="85770"/>
                  </a:moveTo>
                  <a:lnTo>
                    <a:pt x="307833" y="85770"/>
                  </a:lnTo>
                  <a:lnTo>
                    <a:pt x="307833" y="0"/>
                  </a:lnTo>
                  <a:lnTo>
                    <a:pt x="0" y="0"/>
                  </a:lnTo>
                  <a:lnTo>
                    <a:pt x="0" y="8577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145485" y="4574676"/>
              <a:ext cx="307975" cy="86360"/>
            </a:xfrm>
            <a:custGeom>
              <a:avLst/>
              <a:gdLst/>
              <a:ahLst/>
              <a:cxnLst/>
              <a:rect l="l" t="t" r="r" b="b"/>
              <a:pathLst>
                <a:path w="307975" h="86360">
                  <a:moveTo>
                    <a:pt x="0" y="85772"/>
                  </a:moveTo>
                  <a:lnTo>
                    <a:pt x="307833" y="85772"/>
                  </a:lnTo>
                  <a:lnTo>
                    <a:pt x="307833" y="0"/>
                  </a:lnTo>
                  <a:lnTo>
                    <a:pt x="0" y="0"/>
                  </a:lnTo>
                  <a:lnTo>
                    <a:pt x="0" y="8577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145485" y="4660449"/>
              <a:ext cx="307975" cy="90170"/>
            </a:xfrm>
            <a:custGeom>
              <a:avLst/>
              <a:gdLst/>
              <a:ahLst/>
              <a:cxnLst/>
              <a:rect l="l" t="t" r="r" b="b"/>
              <a:pathLst>
                <a:path w="307975" h="90170">
                  <a:moveTo>
                    <a:pt x="307832" y="0"/>
                  </a:moveTo>
                  <a:lnTo>
                    <a:pt x="0" y="0"/>
                  </a:lnTo>
                  <a:lnTo>
                    <a:pt x="0" y="90016"/>
                  </a:lnTo>
                  <a:lnTo>
                    <a:pt x="307833" y="90016"/>
                  </a:lnTo>
                  <a:lnTo>
                    <a:pt x="3078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149362" y="4405259"/>
              <a:ext cx="0" cy="343535"/>
            </a:xfrm>
            <a:custGeom>
              <a:avLst/>
              <a:gdLst/>
              <a:ahLst/>
              <a:cxnLst/>
              <a:rect l="l" t="t" r="r" b="b"/>
              <a:pathLst>
                <a:path w="0" h="343535">
                  <a:moveTo>
                    <a:pt x="0" y="0"/>
                  </a:moveTo>
                  <a:lnTo>
                    <a:pt x="0" y="343083"/>
                  </a:lnTo>
                </a:path>
              </a:pathLst>
            </a:custGeom>
            <a:ln w="785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145485" y="4403137"/>
              <a:ext cx="8255" cy="347345"/>
            </a:xfrm>
            <a:custGeom>
              <a:avLst/>
              <a:gdLst/>
              <a:ahLst/>
              <a:cxnLst/>
              <a:rect l="l" t="t" r="r" b="b"/>
              <a:pathLst>
                <a:path w="8254" h="347345">
                  <a:moveTo>
                    <a:pt x="7859" y="0"/>
                  </a:moveTo>
                  <a:lnTo>
                    <a:pt x="0" y="0"/>
                  </a:lnTo>
                  <a:lnTo>
                    <a:pt x="0" y="347327"/>
                  </a:lnTo>
                  <a:lnTo>
                    <a:pt x="7859" y="347327"/>
                  </a:lnTo>
                  <a:lnTo>
                    <a:pt x="785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449388" y="4409504"/>
              <a:ext cx="0" cy="339090"/>
            </a:xfrm>
            <a:custGeom>
              <a:avLst/>
              <a:gdLst/>
              <a:ahLst/>
              <a:cxnLst/>
              <a:rect l="l" t="t" r="r" b="b"/>
              <a:pathLst>
                <a:path w="0" h="339089">
                  <a:moveTo>
                    <a:pt x="0" y="0"/>
                  </a:moveTo>
                  <a:lnTo>
                    <a:pt x="0" y="338837"/>
                  </a:lnTo>
                </a:path>
              </a:pathLst>
            </a:custGeom>
            <a:ln w="785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445406" y="4407384"/>
              <a:ext cx="8255" cy="343535"/>
            </a:xfrm>
            <a:custGeom>
              <a:avLst/>
              <a:gdLst/>
              <a:ahLst/>
              <a:cxnLst/>
              <a:rect l="l" t="t" r="r" b="b"/>
              <a:pathLst>
                <a:path w="8254" h="343535">
                  <a:moveTo>
                    <a:pt x="7859" y="0"/>
                  </a:moveTo>
                  <a:lnTo>
                    <a:pt x="0" y="0"/>
                  </a:lnTo>
                  <a:lnTo>
                    <a:pt x="0" y="343081"/>
                  </a:lnTo>
                  <a:lnTo>
                    <a:pt x="7859" y="343081"/>
                  </a:lnTo>
                  <a:lnTo>
                    <a:pt x="785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157222" y="4405259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166" y="0"/>
                  </a:lnTo>
                </a:path>
              </a:pathLst>
            </a:custGeom>
            <a:ln w="424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153344" y="4403135"/>
              <a:ext cx="300355" cy="4445"/>
            </a:xfrm>
            <a:custGeom>
              <a:avLst/>
              <a:gdLst/>
              <a:ahLst/>
              <a:cxnLst/>
              <a:rect l="l" t="t" r="r" b="b"/>
              <a:pathLst>
                <a:path w="300354" h="4445">
                  <a:moveTo>
                    <a:pt x="299973" y="0"/>
                  </a:moveTo>
                  <a:lnTo>
                    <a:pt x="0" y="0"/>
                  </a:lnTo>
                  <a:lnTo>
                    <a:pt x="0" y="4246"/>
                  </a:lnTo>
                  <a:lnTo>
                    <a:pt x="299973" y="4246"/>
                  </a:lnTo>
                  <a:lnTo>
                    <a:pt x="29997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157222" y="4576799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166" y="0"/>
                  </a:lnTo>
                </a:path>
              </a:pathLst>
            </a:custGeom>
            <a:ln w="424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153344" y="4574676"/>
              <a:ext cx="300355" cy="4445"/>
            </a:xfrm>
            <a:custGeom>
              <a:avLst/>
              <a:gdLst/>
              <a:ahLst/>
              <a:cxnLst/>
              <a:rect l="l" t="t" r="r" b="b"/>
              <a:pathLst>
                <a:path w="300354" h="4445">
                  <a:moveTo>
                    <a:pt x="299973" y="0"/>
                  </a:moveTo>
                  <a:lnTo>
                    <a:pt x="0" y="0"/>
                  </a:lnTo>
                  <a:lnTo>
                    <a:pt x="0" y="4246"/>
                  </a:lnTo>
                  <a:lnTo>
                    <a:pt x="299973" y="4246"/>
                  </a:lnTo>
                  <a:lnTo>
                    <a:pt x="29997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157222" y="4662570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166" y="0"/>
                  </a:lnTo>
                </a:path>
              </a:pathLst>
            </a:custGeom>
            <a:ln w="424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153344" y="4660447"/>
              <a:ext cx="300355" cy="4445"/>
            </a:xfrm>
            <a:custGeom>
              <a:avLst/>
              <a:gdLst/>
              <a:ahLst/>
              <a:cxnLst/>
              <a:rect l="l" t="t" r="r" b="b"/>
              <a:pathLst>
                <a:path w="300354" h="4445">
                  <a:moveTo>
                    <a:pt x="299973" y="0"/>
                  </a:moveTo>
                  <a:lnTo>
                    <a:pt x="0" y="0"/>
                  </a:lnTo>
                  <a:lnTo>
                    <a:pt x="0" y="4246"/>
                  </a:lnTo>
                  <a:lnTo>
                    <a:pt x="299973" y="4246"/>
                  </a:lnTo>
                  <a:lnTo>
                    <a:pt x="29997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157222" y="4748342"/>
              <a:ext cx="292735" cy="0"/>
            </a:xfrm>
            <a:custGeom>
              <a:avLst/>
              <a:gdLst/>
              <a:ahLst/>
              <a:cxnLst/>
              <a:rect l="l" t="t" r="r" b="b"/>
              <a:pathLst>
                <a:path w="292735" h="0">
                  <a:moveTo>
                    <a:pt x="0" y="0"/>
                  </a:moveTo>
                  <a:lnTo>
                    <a:pt x="292166" y="0"/>
                  </a:lnTo>
                </a:path>
              </a:pathLst>
            </a:custGeom>
            <a:ln w="424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153344" y="4746219"/>
              <a:ext cx="300355" cy="4445"/>
            </a:xfrm>
            <a:custGeom>
              <a:avLst/>
              <a:gdLst/>
              <a:ahLst/>
              <a:cxnLst/>
              <a:rect l="l" t="t" r="r" b="b"/>
              <a:pathLst>
                <a:path w="300354" h="4445">
                  <a:moveTo>
                    <a:pt x="299973" y="0"/>
                  </a:moveTo>
                  <a:lnTo>
                    <a:pt x="0" y="0"/>
                  </a:lnTo>
                  <a:lnTo>
                    <a:pt x="0" y="4246"/>
                  </a:lnTo>
                  <a:lnTo>
                    <a:pt x="299973" y="4246"/>
                  </a:lnTo>
                  <a:lnTo>
                    <a:pt x="29997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830872" y="6208971"/>
              <a:ext cx="284480" cy="79375"/>
            </a:xfrm>
            <a:custGeom>
              <a:avLst/>
              <a:gdLst/>
              <a:ahLst/>
              <a:cxnLst/>
              <a:rect l="l" t="t" r="r" b="b"/>
              <a:pathLst>
                <a:path w="284479" h="79375">
                  <a:moveTo>
                    <a:pt x="0" y="79330"/>
                  </a:moveTo>
                  <a:lnTo>
                    <a:pt x="284310" y="79330"/>
                  </a:lnTo>
                  <a:lnTo>
                    <a:pt x="284310" y="0"/>
                  </a:lnTo>
                  <a:lnTo>
                    <a:pt x="0" y="0"/>
                  </a:lnTo>
                  <a:lnTo>
                    <a:pt x="0" y="7933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830872" y="6288302"/>
              <a:ext cx="284480" cy="79375"/>
            </a:xfrm>
            <a:custGeom>
              <a:avLst/>
              <a:gdLst/>
              <a:ahLst/>
              <a:cxnLst/>
              <a:rect l="l" t="t" r="r" b="b"/>
              <a:pathLst>
                <a:path w="284479" h="79375">
                  <a:moveTo>
                    <a:pt x="0" y="79330"/>
                  </a:moveTo>
                  <a:lnTo>
                    <a:pt x="284310" y="79330"/>
                  </a:lnTo>
                  <a:lnTo>
                    <a:pt x="284310" y="0"/>
                  </a:lnTo>
                  <a:lnTo>
                    <a:pt x="0" y="0"/>
                  </a:lnTo>
                  <a:lnTo>
                    <a:pt x="0" y="7933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830872" y="6367633"/>
              <a:ext cx="284480" cy="79375"/>
            </a:xfrm>
            <a:custGeom>
              <a:avLst/>
              <a:gdLst/>
              <a:ahLst/>
              <a:cxnLst/>
              <a:rect l="l" t="t" r="r" b="b"/>
              <a:pathLst>
                <a:path w="284479" h="79375">
                  <a:moveTo>
                    <a:pt x="0" y="79179"/>
                  </a:moveTo>
                  <a:lnTo>
                    <a:pt x="284310" y="79179"/>
                  </a:lnTo>
                  <a:lnTo>
                    <a:pt x="284310" y="0"/>
                  </a:lnTo>
                  <a:lnTo>
                    <a:pt x="0" y="0"/>
                  </a:lnTo>
                  <a:lnTo>
                    <a:pt x="0" y="7917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830872" y="6446812"/>
              <a:ext cx="284480" cy="84455"/>
            </a:xfrm>
            <a:custGeom>
              <a:avLst/>
              <a:gdLst/>
              <a:ahLst/>
              <a:cxnLst/>
              <a:rect l="l" t="t" r="r" b="b"/>
              <a:pathLst>
                <a:path w="284479" h="84454">
                  <a:moveTo>
                    <a:pt x="284310" y="0"/>
                  </a:moveTo>
                  <a:lnTo>
                    <a:pt x="0" y="0"/>
                  </a:lnTo>
                  <a:lnTo>
                    <a:pt x="0" y="84096"/>
                  </a:lnTo>
                  <a:lnTo>
                    <a:pt x="284310" y="84097"/>
                  </a:lnTo>
                  <a:lnTo>
                    <a:pt x="2843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 txBox="1"/>
          <p:nvPr/>
        </p:nvSpPr>
        <p:spPr>
          <a:xfrm>
            <a:off x="2672163" y="4317545"/>
            <a:ext cx="1017269" cy="927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400" spc="254" b="1">
                <a:latin typeface="Arial"/>
                <a:cs typeface="Arial"/>
              </a:rPr>
              <a:t>RIESGO</a:t>
            </a:r>
            <a:r>
              <a:rPr dirty="0" sz="400" spc="130" b="1">
                <a:latin typeface="Arial"/>
                <a:cs typeface="Arial"/>
              </a:rPr>
              <a:t> </a:t>
            </a:r>
            <a:r>
              <a:rPr dirty="0" sz="400" spc="225" b="1">
                <a:latin typeface="Arial"/>
                <a:cs typeface="Arial"/>
              </a:rPr>
              <a:t>x</a:t>
            </a:r>
            <a:r>
              <a:rPr dirty="0" sz="400" spc="190" b="1">
                <a:latin typeface="Arial"/>
                <a:cs typeface="Arial"/>
              </a:rPr>
              <a:t> </a:t>
            </a:r>
            <a:r>
              <a:rPr dirty="0" sz="400" spc="210" b="1">
                <a:latin typeface="Arial"/>
                <a:cs typeface="Arial"/>
              </a:rPr>
              <a:t>1000</a:t>
            </a:r>
            <a:r>
              <a:rPr dirty="0" sz="400" spc="125" b="1">
                <a:latin typeface="Arial"/>
                <a:cs typeface="Arial"/>
              </a:rPr>
              <a:t> </a:t>
            </a:r>
            <a:r>
              <a:rPr dirty="0" sz="400" spc="229" b="1">
                <a:latin typeface="Arial"/>
                <a:cs typeface="Arial"/>
              </a:rPr>
              <a:t>ha</a:t>
            </a:r>
            <a:r>
              <a:rPr dirty="0" sz="400" spc="-65" b="1">
                <a:latin typeface="Arial"/>
                <a:cs typeface="Arial"/>
              </a:rPr>
              <a:t> </a:t>
            </a:r>
            <a:r>
              <a:rPr dirty="0" sz="400" spc="150" b="1">
                <a:latin typeface="Arial"/>
                <a:cs typeface="Arial"/>
              </a:rPr>
              <a:t>b.</a:t>
            </a:r>
            <a:endParaRPr sz="4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2672163" y="4384462"/>
            <a:ext cx="719455" cy="3689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93675">
              <a:lnSpc>
                <a:spcPct val="140700"/>
              </a:lnSpc>
              <a:spcBef>
                <a:spcPts val="90"/>
              </a:spcBef>
            </a:pPr>
            <a:r>
              <a:rPr dirty="0" sz="400" spc="140">
                <a:latin typeface="Calibri"/>
                <a:cs typeface="Calibri"/>
              </a:rPr>
              <a:t>Si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210">
                <a:latin typeface="Calibri"/>
                <a:cs typeface="Calibri"/>
              </a:rPr>
              <a:t>n</a:t>
            </a:r>
            <a:r>
              <a:rPr dirty="0" sz="400" spc="10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170">
                <a:latin typeface="Calibri"/>
                <a:cs typeface="Calibri"/>
              </a:rPr>
              <a:t>esgo </a:t>
            </a:r>
            <a:r>
              <a:rPr dirty="0" sz="400" spc="204">
                <a:latin typeface="Calibri"/>
                <a:cs typeface="Calibri"/>
              </a:rPr>
              <a:t>Bajo</a:t>
            </a:r>
            <a:r>
              <a:rPr dirty="0" sz="400" spc="9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 spc="170">
                <a:latin typeface="Calibri"/>
                <a:cs typeface="Calibri"/>
              </a:rPr>
              <a:t>esgo</a:t>
            </a:r>
            <a:endParaRPr sz="400">
              <a:latin typeface="Calibri"/>
              <a:cs typeface="Calibri"/>
            </a:endParaRPr>
          </a:p>
          <a:p>
            <a:pPr marL="12700" marR="5080">
              <a:lnSpc>
                <a:spcPct val="140700"/>
              </a:lnSpc>
            </a:pPr>
            <a:r>
              <a:rPr dirty="0" sz="400" spc="204">
                <a:latin typeface="Calibri"/>
                <a:cs typeface="Calibri"/>
              </a:rPr>
              <a:t>Medi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225">
                <a:latin typeface="Calibri"/>
                <a:cs typeface="Calibri"/>
              </a:rPr>
              <a:t>ano</a:t>
            </a:r>
            <a:r>
              <a:rPr dirty="0" sz="400" spc="95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170">
                <a:latin typeface="Calibri"/>
                <a:cs typeface="Calibri"/>
              </a:rPr>
              <a:t>esgo </a:t>
            </a:r>
            <a:r>
              <a:rPr dirty="0" sz="400" spc="145">
                <a:latin typeface="Calibri"/>
                <a:cs typeface="Calibri"/>
              </a:rPr>
              <a:t>Al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to</a:t>
            </a:r>
            <a:r>
              <a:rPr dirty="0" sz="400" spc="95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</a:t>
            </a:r>
            <a:r>
              <a:rPr dirty="0" sz="400" spc="-25">
                <a:latin typeface="Calibri"/>
                <a:cs typeface="Calibri"/>
              </a:rPr>
              <a:t> </a:t>
            </a:r>
            <a:r>
              <a:rPr dirty="0" sz="400" spc="170">
                <a:latin typeface="Calibri"/>
                <a:cs typeface="Calibri"/>
              </a:rPr>
              <a:t>esgo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3564224" y="4384462"/>
            <a:ext cx="212090" cy="3689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400" spc="150"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400" spc="165">
                <a:latin typeface="Calibri"/>
                <a:cs typeface="Calibri"/>
              </a:rPr>
              <a:t>0.01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400" spc="150">
                <a:latin typeface="Calibri"/>
                <a:cs typeface="Calibri"/>
              </a:rPr>
              <a:t>1.8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dirty="0" sz="400" spc="150">
                <a:latin typeface="Calibri"/>
                <a:cs typeface="Calibri"/>
              </a:rPr>
              <a:t>3.2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911564" y="4384462"/>
            <a:ext cx="170180" cy="3689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285"/>
              </a:spcBef>
            </a:pPr>
            <a:r>
              <a:rPr dirty="0" sz="400" spc="175">
                <a:latin typeface="Arial MT"/>
                <a:cs typeface="Arial MT"/>
              </a:rPr>
              <a:t>0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00" spc="160">
                <a:latin typeface="Arial MT"/>
                <a:cs typeface="Arial MT"/>
              </a:rPr>
              <a:t>1.7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00" spc="160">
                <a:latin typeface="Arial MT"/>
                <a:cs typeface="Arial MT"/>
              </a:rPr>
              <a:t>3.1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400" spc="160">
                <a:latin typeface="Arial MT"/>
                <a:cs typeface="Arial MT"/>
              </a:rPr>
              <a:t>4.5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563616" y="6273911"/>
            <a:ext cx="634365" cy="184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95"/>
              </a:spcBef>
            </a:pPr>
            <a:r>
              <a:rPr dirty="0" sz="450" spc="130">
                <a:latin typeface="Calibri"/>
                <a:cs typeface="Calibri"/>
              </a:rPr>
              <a:t>Bajo</a:t>
            </a:r>
            <a:r>
              <a:rPr dirty="0" sz="450" spc="70">
                <a:latin typeface="Calibri"/>
                <a:cs typeface="Calibri"/>
              </a:rPr>
              <a:t> </a:t>
            </a:r>
            <a:r>
              <a:rPr dirty="0" sz="450" spc="110">
                <a:latin typeface="Calibri"/>
                <a:cs typeface="Calibri"/>
              </a:rPr>
              <a:t>Riesgo </a:t>
            </a:r>
            <a:r>
              <a:rPr dirty="0" sz="450" spc="140">
                <a:latin typeface="Calibri"/>
                <a:cs typeface="Calibri"/>
              </a:rPr>
              <a:t>Mediano</a:t>
            </a:r>
            <a:r>
              <a:rPr dirty="0" sz="450" spc="85">
                <a:latin typeface="Calibri"/>
                <a:cs typeface="Calibri"/>
              </a:rPr>
              <a:t> </a:t>
            </a:r>
            <a:r>
              <a:rPr dirty="0" sz="450" spc="110">
                <a:latin typeface="Calibri"/>
                <a:cs typeface="Calibri"/>
              </a:rPr>
              <a:t>Riesgo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6360883" y="6273911"/>
            <a:ext cx="457200" cy="1841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450" spc="120">
                <a:latin typeface="Calibri"/>
                <a:cs typeface="Calibri"/>
              </a:rPr>
              <a:t>0.01</a:t>
            </a:r>
            <a:r>
              <a:rPr dirty="0" sz="450" spc="260">
                <a:latin typeface="Calibri"/>
                <a:cs typeface="Calibri"/>
              </a:rPr>
              <a:t>  </a:t>
            </a:r>
            <a:r>
              <a:rPr dirty="0" sz="450" spc="100">
                <a:latin typeface="Arial MT"/>
                <a:cs typeface="Arial MT"/>
              </a:rPr>
              <a:t>1.76</a:t>
            </a:r>
            <a:endParaRPr sz="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450" spc="120">
                <a:latin typeface="Calibri"/>
                <a:cs typeface="Calibri"/>
              </a:rPr>
              <a:t>1.86</a:t>
            </a:r>
            <a:r>
              <a:rPr dirty="0" sz="450" spc="260">
                <a:latin typeface="Calibri"/>
                <a:cs typeface="Calibri"/>
              </a:rPr>
              <a:t>  </a:t>
            </a:r>
            <a:r>
              <a:rPr dirty="0" sz="450" spc="100">
                <a:latin typeface="Arial MT"/>
                <a:cs typeface="Arial MT"/>
              </a:rPr>
              <a:t>3.21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563616" y="6438724"/>
            <a:ext cx="447675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0" spc="105">
                <a:latin typeface="Calibri"/>
                <a:cs typeface="Calibri"/>
              </a:rPr>
              <a:t>Alto</a:t>
            </a:r>
            <a:r>
              <a:rPr dirty="0" sz="450" spc="65">
                <a:latin typeface="Calibri"/>
                <a:cs typeface="Calibri"/>
              </a:rPr>
              <a:t> </a:t>
            </a:r>
            <a:r>
              <a:rPr dirty="0" sz="450" spc="110">
                <a:latin typeface="Calibri"/>
                <a:cs typeface="Calibri"/>
              </a:rPr>
              <a:t>Riesgo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360883" y="6438725"/>
            <a:ext cx="457200" cy="98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50" spc="120">
                <a:latin typeface="Calibri"/>
                <a:cs typeface="Calibri"/>
              </a:rPr>
              <a:t>3.31</a:t>
            </a:r>
            <a:r>
              <a:rPr dirty="0" sz="450" spc="260">
                <a:latin typeface="Calibri"/>
                <a:cs typeface="Calibri"/>
              </a:rPr>
              <a:t>  </a:t>
            </a:r>
            <a:r>
              <a:rPr dirty="0" sz="450" spc="100">
                <a:latin typeface="Arial MT"/>
                <a:cs typeface="Arial MT"/>
              </a:rPr>
              <a:t>4.66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832827" y="6207785"/>
            <a:ext cx="6282690" cy="3557270"/>
            <a:chOff x="832827" y="6207785"/>
            <a:chExt cx="6282690" cy="3557270"/>
          </a:xfrm>
        </p:grpSpPr>
        <p:sp>
          <p:nvSpPr>
            <p:cNvPr id="68" name="object 68" descr=""/>
            <p:cNvSpPr/>
            <p:nvPr/>
          </p:nvSpPr>
          <p:spPr>
            <a:xfrm>
              <a:off x="6834368" y="6211277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w="0" h="317500">
                  <a:moveTo>
                    <a:pt x="0" y="0"/>
                  </a:moveTo>
                  <a:lnTo>
                    <a:pt x="0" y="317171"/>
                  </a:lnTo>
                </a:path>
              </a:pathLst>
            </a:custGeom>
            <a:ln w="69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830872" y="6208973"/>
              <a:ext cx="7620" cy="321945"/>
            </a:xfrm>
            <a:custGeom>
              <a:avLst/>
              <a:gdLst/>
              <a:ahLst/>
              <a:cxnLst/>
              <a:rect l="l" t="t" r="r" b="b"/>
              <a:pathLst>
                <a:path w="7620" h="321945">
                  <a:moveTo>
                    <a:pt x="7130" y="0"/>
                  </a:moveTo>
                  <a:lnTo>
                    <a:pt x="0" y="0"/>
                  </a:lnTo>
                  <a:lnTo>
                    <a:pt x="0" y="321936"/>
                  </a:lnTo>
                  <a:lnTo>
                    <a:pt x="7130" y="321936"/>
                  </a:lnTo>
                  <a:lnTo>
                    <a:pt x="713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111778" y="6215890"/>
              <a:ext cx="0" cy="313055"/>
            </a:xfrm>
            <a:custGeom>
              <a:avLst/>
              <a:gdLst/>
              <a:ahLst/>
              <a:cxnLst/>
              <a:rect l="l" t="t" r="r" b="b"/>
              <a:pathLst>
                <a:path w="0" h="313054">
                  <a:moveTo>
                    <a:pt x="0" y="0"/>
                  </a:moveTo>
                  <a:lnTo>
                    <a:pt x="0" y="312559"/>
                  </a:lnTo>
                </a:path>
              </a:pathLst>
            </a:custGeom>
            <a:ln w="69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108282" y="6213585"/>
              <a:ext cx="6985" cy="317500"/>
            </a:xfrm>
            <a:custGeom>
              <a:avLst/>
              <a:gdLst/>
              <a:ahLst/>
              <a:cxnLst/>
              <a:rect l="l" t="t" r="r" b="b"/>
              <a:pathLst>
                <a:path w="6984" h="317500">
                  <a:moveTo>
                    <a:pt x="6900" y="0"/>
                  </a:moveTo>
                  <a:lnTo>
                    <a:pt x="0" y="0"/>
                  </a:lnTo>
                  <a:lnTo>
                    <a:pt x="0" y="317323"/>
                  </a:lnTo>
                  <a:lnTo>
                    <a:pt x="6901" y="317323"/>
                  </a:lnTo>
                  <a:lnTo>
                    <a:pt x="690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841453" y="6211277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 h="0">
                  <a:moveTo>
                    <a:pt x="0" y="0"/>
                  </a:moveTo>
                  <a:lnTo>
                    <a:pt x="270325" y="0"/>
                  </a:lnTo>
                </a:path>
              </a:pathLst>
            </a:custGeom>
            <a:ln w="46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838049" y="6208971"/>
              <a:ext cx="277495" cy="5080"/>
            </a:xfrm>
            <a:custGeom>
              <a:avLst/>
              <a:gdLst/>
              <a:ahLst/>
              <a:cxnLst/>
              <a:rect l="l" t="t" r="r" b="b"/>
              <a:pathLst>
                <a:path w="277495" h="5079">
                  <a:moveTo>
                    <a:pt x="277179" y="0"/>
                  </a:moveTo>
                  <a:lnTo>
                    <a:pt x="0" y="0"/>
                  </a:lnTo>
                  <a:lnTo>
                    <a:pt x="0" y="4612"/>
                  </a:lnTo>
                  <a:lnTo>
                    <a:pt x="277179" y="4612"/>
                  </a:lnTo>
                  <a:lnTo>
                    <a:pt x="2771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841453" y="6290608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 h="0">
                  <a:moveTo>
                    <a:pt x="0" y="0"/>
                  </a:moveTo>
                  <a:lnTo>
                    <a:pt x="270325" y="0"/>
                  </a:lnTo>
                </a:path>
              </a:pathLst>
            </a:custGeom>
            <a:ln w="46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838049" y="6288302"/>
              <a:ext cx="277495" cy="5080"/>
            </a:xfrm>
            <a:custGeom>
              <a:avLst/>
              <a:gdLst/>
              <a:ahLst/>
              <a:cxnLst/>
              <a:rect l="l" t="t" r="r" b="b"/>
              <a:pathLst>
                <a:path w="277495" h="5079">
                  <a:moveTo>
                    <a:pt x="277179" y="0"/>
                  </a:moveTo>
                  <a:lnTo>
                    <a:pt x="0" y="0"/>
                  </a:lnTo>
                  <a:lnTo>
                    <a:pt x="0" y="4612"/>
                  </a:lnTo>
                  <a:lnTo>
                    <a:pt x="277179" y="4612"/>
                  </a:lnTo>
                  <a:lnTo>
                    <a:pt x="2771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841453" y="636993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 h="0">
                  <a:moveTo>
                    <a:pt x="0" y="0"/>
                  </a:moveTo>
                  <a:lnTo>
                    <a:pt x="270325" y="0"/>
                  </a:lnTo>
                </a:path>
              </a:pathLst>
            </a:custGeom>
            <a:ln w="46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838049" y="6367633"/>
              <a:ext cx="277495" cy="5080"/>
            </a:xfrm>
            <a:custGeom>
              <a:avLst/>
              <a:gdLst/>
              <a:ahLst/>
              <a:cxnLst/>
              <a:rect l="l" t="t" r="r" b="b"/>
              <a:pathLst>
                <a:path w="277495" h="5079">
                  <a:moveTo>
                    <a:pt x="277179" y="0"/>
                  </a:moveTo>
                  <a:lnTo>
                    <a:pt x="0" y="0"/>
                  </a:lnTo>
                  <a:lnTo>
                    <a:pt x="0" y="4612"/>
                  </a:lnTo>
                  <a:lnTo>
                    <a:pt x="277179" y="4612"/>
                  </a:lnTo>
                  <a:lnTo>
                    <a:pt x="2771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841453" y="6449117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 h="0">
                  <a:moveTo>
                    <a:pt x="0" y="0"/>
                  </a:moveTo>
                  <a:lnTo>
                    <a:pt x="270325" y="0"/>
                  </a:lnTo>
                </a:path>
              </a:pathLst>
            </a:custGeom>
            <a:ln w="46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838049" y="6446810"/>
              <a:ext cx="277495" cy="5080"/>
            </a:xfrm>
            <a:custGeom>
              <a:avLst/>
              <a:gdLst/>
              <a:ahLst/>
              <a:cxnLst/>
              <a:rect l="l" t="t" r="r" b="b"/>
              <a:pathLst>
                <a:path w="277495" h="5079">
                  <a:moveTo>
                    <a:pt x="277179" y="0"/>
                  </a:moveTo>
                  <a:lnTo>
                    <a:pt x="0" y="0"/>
                  </a:lnTo>
                  <a:lnTo>
                    <a:pt x="0" y="4766"/>
                  </a:lnTo>
                  <a:lnTo>
                    <a:pt x="277179" y="4766"/>
                  </a:lnTo>
                  <a:lnTo>
                    <a:pt x="2771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841453" y="6528449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09" h="0">
                  <a:moveTo>
                    <a:pt x="0" y="0"/>
                  </a:moveTo>
                  <a:lnTo>
                    <a:pt x="270325" y="0"/>
                  </a:lnTo>
                </a:path>
              </a:pathLst>
            </a:custGeom>
            <a:ln w="461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838049" y="6526143"/>
              <a:ext cx="277495" cy="5080"/>
            </a:xfrm>
            <a:custGeom>
              <a:avLst/>
              <a:gdLst/>
              <a:ahLst/>
              <a:cxnLst/>
              <a:rect l="l" t="t" r="r" b="b"/>
              <a:pathLst>
                <a:path w="277495" h="5079">
                  <a:moveTo>
                    <a:pt x="277179" y="0"/>
                  </a:moveTo>
                  <a:lnTo>
                    <a:pt x="0" y="0"/>
                  </a:lnTo>
                  <a:lnTo>
                    <a:pt x="0" y="4766"/>
                  </a:lnTo>
                  <a:lnTo>
                    <a:pt x="277179" y="4766"/>
                  </a:lnTo>
                  <a:lnTo>
                    <a:pt x="2771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853987" y="8186109"/>
              <a:ext cx="3435985" cy="1557655"/>
            </a:xfrm>
            <a:custGeom>
              <a:avLst/>
              <a:gdLst/>
              <a:ahLst/>
              <a:cxnLst/>
              <a:rect l="l" t="t" r="r" b="b"/>
              <a:pathLst>
                <a:path w="3435985" h="1557654">
                  <a:moveTo>
                    <a:pt x="3435599" y="0"/>
                  </a:moveTo>
                  <a:lnTo>
                    <a:pt x="0" y="0"/>
                  </a:lnTo>
                  <a:lnTo>
                    <a:pt x="0" y="1557555"/>
                  </a:lnTo>
                  <a:lnTo>
                    <a:pt x="3435599" y="1557555"/>
                  </a:lnTo>
                  <a:lnTo>
                    <a:pt x="34355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87977" y="8420261"/>
              <a:ext cx="3373120" cy="1326515"/>
            </a:xfrm>
            <a:custGeom>
              <a:avLst/>
              <a:gdLst/>
              <a:ahLst/>
              <a:cxnLst/>
              <a:rect l="l" t="t" r="r" b="b"/>
              <a:pathLst>
                <a:path w="3373120" h="1326515">
                  <a:moveTo>
                    <a:pt x="324211" y="0"/>
                  </a:moveTo>
                  <a:lnTo>
                    <a:pt x="261461" y="715633"/>
                  </a:lnTo>
                  <a:lnTo>
                    <a:pt x="193481" y="720895"/>
                  </a:lnTo>
                  <a:lnTo>
                    <a:pt x="130730" y="831397"/>
                  </a:lnTo>
                  <a:lnTo>
                    <a:pt x="62750" y="794563"/>
                  </a:lnTo>
                  <a:lnTo>
                    <a:pt x="0" y="973479"/>
                  </a:lnTo>
                  <a:lnTo>
                    <a:pt x="0" y="1326034"/>
                  </a:lnTo>
                  <a:lnTo>
                    <a:pt x="3372848" y="1326034"/>
                  </a:lnTo>
                  <a:lnTo>
                    <a:pt x="3372848" y="1120815"/>
                  </a:lnTo>
                  <a:lnTo>
                    <a:pt x="3304868" y="878756"/>
                  </a:lnTo>
                  <a:lnTo>
                    <a:pt x="3242117" y="920852"/>
                  </a:lnTo>
                  <a:lnTo>
                    <a:pt x="3174137" y="862970"/>
                  </a:lnTo>
                  <a:lnTo>
                    <a:pt x="3111387" y="899804"/>
                  </a:lnTo>
                  <a:lnTo>
                    <a:pt x="3048636" y="826135"/>
                  </a:lnTo>
                  <a:lnTo>
                    <a:pt x="2980656" y="784039"/>
                  </a:lnTo>
                  <a:lnTo>
                    <a:pt x="2917906" y="720895"/>
                  </a:lnTo>
                  <a:lnTo>
                    <a:pt x="2849926" y="694585"/>
                  </a:lnTo>
                  <a:lnTo>
                    <a:pt x="2787175" y="820873"/>
                  </a:lnTo>
                  <a:lnTo>
                    <a:pt x="2724424" y="641965"/>
                  </a:lnTo>
                  <a:lnTo>
                    <a:pt x="2656444" y="605131"/>
                  </a:lnTo>
                  <a:lnTo>
                    <a:pt x="2593694" y="862970"/>
                  </a:lnTo>
                  <a:lnTo>
                    <a:pt x="2525714" y="778777"/>
                  </a:lnTo>
                  <a:lnTo>
                    <a:pt x="2462963" y="762991"/>
                  </a:lnTo>
                  <a:lnTo>
                    <a:pt x="2400213" y="820873"/>
                  </a:lnTo>
                  <a:lnTo>
                    <a:pt x="2332233" y="810349"/>
                  </a:lnTo>
                  <a:lnTo>
                    <a:pt x="2269482" y="841921"/>
                  </a:lnTo>
                  <a:lnTo>
                    <a:pt x="2201502" y="841921"/>
                  </a:lnTo>
                  <a:lnTo>
                    <a:pt x="2138751" y="605131"/>
                  </a:lnTo>
                  <a:lnTo>
                    <a:pt x="2076001" y="699847"/>
                  </a:lnTo>
                  <a:lnTo>
                    <a:pt x="2008021" y="810349"/>
                  </a:lnTo>
                  <a:lnTo>
                    <a:pt x="1945270" y="889280"/>
                  </a:lnTo>
                  <a:lnTo>
                    <a:pt x="1882520" y="868232"/>
                  </a:lnTo>
                  <a:lnTo>
                    <a:pt x="1814540" y="878756"/>
                  </a:lnTo>
                  <a:lnTo>
                    <a:pt x="1751789" y="784039"/>
                  </a:lnTo>
                  <a:lnTo>
                    <a:pt x="1683809" y="836659"/>
                  </a:lnTo>
                  <a:lnTo>
                    <a:pt x="1621058" y="831397"/>
                  </a:lnTo>
                  <a:lnTo>
                    <a:pt x="1558308" y="941907"/>
                  </a:lnTo>
                  <a:lnTo>
                    <a:pt x="1490328" y="789301"/>
                  </a:lnTo>
                  <a:lnTo>
                    <a:pt x="1427577" y="841921"/>
                  </a:lnTo>
                  <a:lnTo>
                    <a:pt x="1359597" y="852446"/>
                  </a:lnTo>
                  <a:lnTo>
                    <a:pt x="1296847" y="789301"/>
                  </a:lnTo>
                  <a:lnTo>
                    <a:pt x="1234096" y="752467"/>
                  </a:lnTo>
                  <a:lnTo>
                    <a:pt x="1166116" y="778777"/>
                  </a:lnTo>
                  <a:lnTo>
                    <a:pt x="1103365" y="694585"/>
                  </a:lnTo>
                  <a:lnTo>
                    <a:pt x="1035386" y="720895"/>
                  </a:lnTo>
                  <a:lnTo>
                    <a:pt x="972635" y="784039"/>
                  </a:lnTo>
                  <a:lnTo>
                    <a:pt x="909884" y="689323"/>
                  </a:lnTo>
                  <a:lnTo>
                    <a:pt x="841904" y="541987"/>
                  </a:lnTo>
                  <a:lnTo>
                    <a:pt x="779154" y="747205"/>
                  </a:lnTo>
                  <a:lnTo>
                    <a:pt x="711174" y="705109"/>
                  </a:lnTo>
                  <a:lnTo>
                    <a:pt x="648423" y="736681"/>
                  </a:lnTo>
                  <a:lnTo>
                    <a:pt x="585672" y="615655"/>
                  </a:lnTo>
                  <a:lnTo>
                    <a:pt x="517693" y="547249"/>
                  </a:lnTo>
                  <a:lnTo>
                    <a:pt x="454942" y="563035"/>
                  </a:lnTo>
                  <a:lnTo>
                    <a:pt x="386962" y="526201"/>
                  </a:lnTo>
                  <a:lnTo>
                    <a:pt x="324211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87977" y="8420261"/>
              <a:ext cx="3373120" cy="1326515"/>
            </a:xfrm>
            <a:custGeom>
              <a:avLst/>
              <a:gdLst/>
              <a:ahLst/>
              <a:cxnLst/>
              <a:rect l="l" t="t" r="r" b="b"/>
              <a:pathLst>
                <a:path w="3373120" h="1326515">
                  <a:moveTo>
                    <a:pt x="0" y="973479"/>
                  </a:moveTo>
                  <a:lnTo>
                    <a:pt x="62750" y="794563"/>
                  </a:lnTo>
                  <a:lnTo>
                    <a:pt x="130730" y="831397"/>
                  </a:lnTo>
                  <a:lnTo>
                    <a:pt x="193481" y="720895"/>
                  </a:lnTo>
                  <a:lnTo>
                    <a:pt x="261461" y="715633"/>
                  </a:lnTo>
                  <a:lnTo>
                    <a:pt x="324211" y="0"/>
                  </a:lnTo>
                  <a:lnTo>
                    <a:pt x="386962" y="526201"/>
                  </a:lnTo>
                  <a:lnTo>
                    <a:pt x="454942" y="563035"/>
                  </a:lnTo>
                  <a:lnTo>
                    <a:pt x="517693" y="547249"/>
                  </a:lnTo>
                  <a:lnTo>
                    <a:pt x="585672" y="615655"/>
                  </a:lnTo>
                  <a:lnTo>
                    <a:pt x="648423" y="736681"/>
                  </a:lnTo>
                  <a:lnTo>
                    <a:pt x="711174" y="705109"/>
                  </a:lnTo>
                  <a:lnTo>
                    <a:pt x="779154" y="747205"/>
                  </a:lnTo>
                  <a:lnTo>
                    <a:pt x="841904" y="541987"/>
                  </a:lnTo>
                  <a:lnTo>
                    <a:pt x="909884" y="689323"/>
                  </a:lnTo>
                  <a:lnTo>
                    <a:pt x="972635" y="784039"/>
                  </a:lnTo>
                  <a:lnTo>
                    <a:pt x="1035386" y="720895"/>
                  </a:lnTo>
                  <a:lnTo>
                    <a:pt x="1103365" y="694585"/>
                  </a:lnTo>
                  <a:lnTo>
                    <a:pt x="1166116" y="778777"/>
                  </a:lnTo>
                  <a:lnTo>
                    <a:pt x="1234096" y="752467"/>
                  </a:lnTo>
                  <a:lnTo>
                    <a:pt x="1296847" y="789301"/>
                  </a:lnTo>
                  <a:lnTo>
                    <a:pt x="1359597" y="852446"/>
                  </a:lnTo>
                  <a:lnTo>
                    <a:pt x="1427577" y="841921"/>
                  </a:lnTo>
                  <a:lnTo>
                    <a:pt x="1490328" y="789301"/>
                  </a:lnTo>
                  <a:lnTo>
                    <a:pt x="1558308" y="941907"/>
                  </a:lnTo>
                  <a:lnTo>
                    <a:pt x="1621058" y="831397"/>
                  </a:lnTo>
                  <a:lnTo>
                    <a:pt x="1683809" y="836659"/>
                  </a:lnTo>
                  <a:lnTo>
                    <a:pt x="1751789" y="784039"/>
                  </a:lnTo>
                  <a:lnTo>
                    <a:pt x="1814540" y="878756"/>
                  </a:lnTo>
                  <a:lnTo>
                    <a:pt x="1882520" y="868232"/>
                  </a:lnTo>
                  <a:lnTo>
                    <a:pt x="1945270" y="889280"/>
                  </a:lnTo>
                  <a:lnTo>
                    <a:pt x="2008021" y="810349"/>
                  </a:lnTo>
                  <a:lnTo>
                    <a:pt x="2076001" y="699847"/>
                  </a:lnTo>
                  <a:lnTo>
                    <a:pt x="2138751" y="605131"/>
                  </a:lnTo>
                  <a:lnTo>
                    <a:pt x="2201502" y="841921"/>
                  </a:lnTo>
                  <a:lnTo>
                    <a:pt x="2269482" y="841921"/>
                  </a:lnTo>
                  <a:lnTo>
                    <a:pt x="2332233" y="810349"/>
                  </a:lnTo>
                  <a:lnTo>
                    <a:pt x="2400213" y="820873"/>
                  </a:lnTo>
                  <a:lnTo>
                    <a:pt x="2462963" y="762991"/>
                  </a:lnTo>
                  <a:lnTo>
                    <a:pt x="2525714" y="778777"/>
                  </a:lnTo>
                  <a:lnTo>
                    <a:pt x="2593694" y="862970"/>
                  </a:lnTo>
                  <a:lnTo>
                    <a:pt x="2656444" y="605131"/>
                  </a:lnTo>
                  <a:lnTo>
                    <a:pt x="2724424" y="641965"/>
                  </a:lnTo>
                  <a:lnTo>
                    <a:pt x="2787175" y="820873"/>
                  </a:lnTo>
                  <a:lnTo>
                    <a:pt x="2849926" y="694585"/>
                  </a:lnTo>
                  <a:lnTo>
                    <a:pt x="2917906" y="720895"/>
                  </a:lnTo>
                  <a:lnTo>
                    <a:pt x="2980656" y="784039"/>
                  </a:lnTo>
                  <a:lnTo>
                    <a:pt x="3048636" y="826135"/>
                  </a:lnTo>
                  <a:lnTo>
                    <a:pt x="3111387" y="899804"/>
                  </a:lnTo>
                  <a:lnTo>
                    <a:pt x="3174137" y="862970"/>
                  </a:lnTo>
                  <a:lnTo>
                    <a:pt x="3242117" y="920852"/>
                  </a:lnTo>
                  <a:lnTo>
                    <a:pt x="3304868" y="878756"/>
                  </a:lnTo>
                  <a:lnTo>
                    <a:pt x="3372848" y="1120815"/>
                  </a:lnTo>
                  <a:lnTo>
                    <a:pt x="3372848" y="1326034"/>
                  </a:lnTo>
                  <a:lnTo>
                    <a:pt x="3304868" y="1326034"/>
                  </a:lnTo>
                  <a:lnTo>
                    <a:pt x="3242117" y="1326034"/>
                  </a:lnTo>
                  <a:lnTo>
                    <a:pt x="0" y="1326034"/>
                  </a:lnTo>
                  <a:lnTo>
                    <a:pt x="0" y="973479"/>
                  </a:lnTo>
                  <a:close/>
                </a:path>
              </a:pathLst>
            </a:custGeom>
            <a:ln w="52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887977" y="9093799"/>
              <a:ext cx="3373120" cy="652780"/>
            </a:xfrm>
            <a:custGeom>
              <a:avLst/>
              <a:gdLst/>
              <a:ahLst/>
              <a:cxnLst/>
              <a:rect l="l" t="t" r="r" b="b"/>
              <a:pathLst>
                <a:path w="3373120" h="652779">
                  <a:moveTo>
                    <a:pt x="324211" y="0"/>
                  </a:moveTo>
                  <a:lnTo>
                    <a:pt x="261461" y="136812"/>
                  </a:lnTo>
                  <a:lnTo>
                    <a:pt x="193481" y="178908"/>
                  </a:lnTo>
                  <a:lnTo>
                    <a:pt x="130730" y="294679"/>
                  </a:lnTo>
                  <a:lnTo>
                    <a:pt x="62750" y="273631"/>
                  </a:lnTo>
                  <a:lnTo>
                    <a:pt x="0" y="373609"/>
                  </a:lnTo>
                  <a:lnTo>
                    <a:pt x="0" y="652496"/>
                  </a:lnTo>
                  <a:lnTo>
                    <a:pt x="3372848" y="652496"/>
                  </a:lnTo>
                  <a:lnTo>
                    <a:pt x="3372848" y="610400"/>
                  </a:lnTo>
                  <a:lnTo>
                    <a:pt x="3304868" y="389395"/>
                  </a:lnTo>
                  <a:lnTo>
                    <a:pt x="3242117" y="315727"/>
                  </a:lnTo>
                  <a:lnTo>
                    <a:pt x="3174137" y="347299"/>
                  </a:lnTo>
                  <a:lnTo>
                    <a:pt x="3111387" y="294679"/>
                  </a:lnTo>
                  <a:lnTo>
                    <a:pt x="3048636" y="252576"/>
                  </a:lnTo>
                  <a:lnTo>
                    <a:pt x="2980656" y="231528"/>
                  </a:lnTo>
                  <a:lnTo>
                    <a:pt x="2917906" y="257845"/>
                  </a:lnTo>
                  <a:lnTo>
                    <a:pt x="2849926" y="215742"/>
                  </a:lnTo>
                  <a:lnTo>
                    <a:pt x="2787175" y="257845"/>
                  </a:lnTo>
                  <a:lnTo>
                    <a:pt x="2724424" y="236790"/>
                  </a:lnTo>
                  <a:lnTo>
                    <a:pt x="2656444" y="215742"/>
                  </a:lnTo>
                  <a:lnTo>
                    <a:pt x="2593694" y="315727"/>
                  </a:lnTo>
                  <a:lnTo>
                    <a:pt x="2525714" y="226266"/>
                  </a:lnTo>
                  <a:lnTo>
                    <a:pt x="2462963" y="242052"/>
                  </a:lnTo>
                  <a:lnTo>
                    <a:pt x="2400213" y="210480"/>
                  </a:lnTo>
                  <a:lnTo>
                    <a:pt x="2332233" y="284155"/>
                  </a:lnTo>
                  <a:lnTo>
                    <a:pt x="2269482" y="263107"/>
                  </a:lnTo>
                  <a:lnTo>
                    <a:pt x="2201502" y="320989"/>
                  </a:lnTo>
                  <a:lnTo>
                    <a:pt x="2138751" y="205218"/>
                  </a:lnTo>
                  <a:lnTo>
                    <a:pt x="2076001" y="257845"/>
                  </a:lnTo>
                  <a:lnTo>
                    <a:pt x="2008021" y="284155"/>
                  </a:lnTo>
                  <a:lnTo>
                    <a:pt x="1945270" y="336775"/>
                  </a:lnTo>
                  <a:lnTo>
                    <a:pt x="1882520" y="363085"/>
                  </a:lnTo>
                  <a:lnTo>
                    <a:pt x="1814540" y="342037"/>
                  </a:lnTo>
                  <a:lnTo>
                    <a:pt x="1751789" y="278893"/>
                  </a:lnTo>
                  <a:lnTo>
                    <a:pt x="1683809" y="278893"/>
                  </a:lnTo>
                  <a:lnTo>
                    <a:pt x="1621058" y="273631"/>
                  </a:lnTo>
                  <a:lnTo>
                    <a:pt x="1558308" y="347299"/>
                  </a:lnTo>
                  <a:lnTo>
                    <a:pt x="1490328" y="310465"/>
                  </a:lnTo>
                  <a:lnTo>
                    <a:pt x="1427577" y="278893"/>
                  </a:lnTo>
                  <a:lnTo>
                    <a:pt x="1359597" y="278893"/>
                  </a:lnTo>
                  <a:lnTo>
                    <a:pt x="1296847" y="289417"/>
                  </a:lnTo>
                  <a:lnTo>
                    <a:pt x="1234096" y="278893"/>
                  </a:lnTo>
                  <a:lnTo>
                    <a:pt x="1166116" y="305203"/>
                  </a:lnTo>
                  <a:lnTo>
                    <a:pt x="1103365" y="294679"/>
                  </a:lnTo>
                  <a:lnTo>
                    <a:pt x="1035386" y="231528"/>
                  </a:lnTo>
                  <a:lnTo>
                    <a:pt x="972635" y="263107"/>
                  </a:lnTo>
                  <a:lnTo>
                    <a:pt x="909884" y="189432"/>
                  </a:lnTo>
                  <a:lnTo>
                    <a:pt x="841904" y="173646"/>
                  </a:lnTo>
                  <a:lnTo>
                    <a:pt x="779154" y="194694"/>
                  </a:lnTo>
                  <a:lnTo>
                    <a:pt x="711174" y="168384"/>
                  </a:lnTo>
                  <a:lnTo>
                    <a:pt x="648423" y="184170"/>
                  </a:lnTo>
                  <a:lnTo>
                    <a:pt x="585672" y="99978"/>
                  </a:lnTo>
                  <a:lnTo>
                    <a:pt x="517693" y="78930"/>
                  </a:lnTo>
                  <a:lnTo>
                    <a:pt x="454942" y="47358"/>
                  </a:lnTo>
                  <a:lnTo>
                    <a:pt x="386962" y="110502"/>
                  </a:lnTo>
                  <a:lnTo>
                    <a:pt x="32421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887977" y="9093799"/>
              <a:ext cx="3373120" cy="652780"/>
            </a:xfrm>
            <a:custGeom>
              <a:avLst/>
              <a:gdLst/>
              <a:ahLst/>
              <a:cxnLst/>
              <a:rect l="l" t="t" r="r" b="b"/>
              <a:pathLst>
                <a:path w="3373120" h="652779">
                  <a:moveTo>
                    <a:pt x="0" y="373609"/>
                  </a:moveTo>
                  <a:lnTo>
                    <a:pt x="62750" y="273631"/>
                  </a:lnTo>
                  <a:lnTo>
                    <a:pt x="130730" y="294679"/>
                  </a:lnTo>
                  <a:lnTo>
                    <a:pt x="193481" y="178908"/>
                  </a:lnTo>
                  <a:lnTo>
                    <a:pt x="261461" y="136812"/>
                  </a:lnTo>
                  <a:lnTo>
                    <a:pt x="324211" y="0"/>
                  </a:lnTo>
                  <a:lnTo>
                    <a:pt x="386962" y="110502"/>
                  </a:lnTo>
                  <a:lnTo>
                    <a:pt x="454942" y="47358"/>
                  </a:lnTo>
                  <a:lnTo>
                    <a:pt x="517693" y="78930"/>
                  </a:lnTo>
                  <a:lnTo>
                    <a:pt x="585672" y="99978"/>
                  </a:lnTo>
                  <a:lnTo>
                    <a:pt x="648423" y="184170"/>
                  </a:lnTo>
                  <a:lnTo>
                    <a:pt x="711174" y="168384"/>
                  </a:lnTo>
                  <a:lnTo>
                    <a:pt x="779154" y="194694"/>
                  </a:lnTo>
                  <a:lnTo>
                    <a:pt x="841904" y="173646"/>
                  </a:lnTo>
                  <a:lnTo>
                    <a:pt x="909884" y="189432"/>
                  </a:lnTo>
                  <a:lnTo>
                    <a:pt x="972635" y="263107"/>
                  </a:lnTo>
                  <a:lnTo>
                    <a:pt x="1035386" y="231528"/>
                  </a:lnTo>
                  <a:lnTo>
                    <a:pt x="1103365" y="294679"/>
                  </a:lnTo>
                  <a:lnTo>
                    <a:pt x="1166116" y="305203"/>
                  </a:lnTo>
                  <a:lnTo>
                    <a:pt x="1234096" y="278893"/>
                  </a:lnTo>
                  <a:lnTo>
                    <a:pt x="1296847" y="289417"/>
                  </a:lnTo>
                  <a:lnTo>
                    <a:pt x="1359597" y="278893"/>
                  </a:lnTo>
                  <a:lnTo>
                    <a:pt x="1427577" y="278893"/>
                  </a:lnTo>
                  <a:lnTo>
                    <a:pt x="1490328" y="310465"/>
                  </a:lnTo>
                  <a:lnTo>
                    <a:pt x="1558308" y="347299"/>
                  </a:lnTo>
                  <a:lnTo>
                    <a:pt x="1621058" y="273631"/>
                  </a:lnTo>
                  <a:lnTo>
                    <a:pt x="1683809" y="278893"/>
                  </a:lnTo>
                  <a:lnTo>
                    <a:pt x="1751789" y="278893"/>
                  </a:lnTo>
                  <a:lnTo>
                    <a:pt x="1814540" y="342037"/>
                  </a:lnTo>
                  <a:lnTo>
                    <a:pt x="1882520" y="363085"/>
                  </a:lnTo>
                  <a:lnTo>
                    <a:pt x="1945270" y="336775"/>
                  </a:lnTo>
                  <a:lnTo>
                    <a:pt x="2008021" y="284155"/>
                  </a:lnTo>
                  <a:lnTo>
                    <a:pt x="2076001" y="257845"/>
                  </a:lnTo>
                  <a:lnTo>
                    <a:pt x="2138751" y="205218"/>
                  </a:lnTo>
                  <a:lnTo>
                    <a:pt x="2201502" y="320989"/>
                  </a:lnTo>
                  <a:lnTo>
                    <a:pt x="2269482" y="263107"/>
                  </a:lnTo>
                  <a:lnTo>
                    <a:pt x="2332233" y="284155"/>
                  </a:lnTo>
                  <a:lnTo>
                    <a:pt x="2400213" y="210480"/>
                  </a:lnTo>
                  <a:lnTo>
                    <a:pt x="2462963" y="242052"/>
                  </a:lnTo>
                  <a:lnTo>
                    <a:pt x="2525714" y="226266"/>
                  </a:lnTo>
                  <a:lnTo>
                    <a:pt x="2593694" y="315727"/>
                  </a:lnTo>
                  <a:lnTo>
                    <a:pt x="2656444" y="215742"/>
                  </a:lnTo>
                  <a:lnTo>
                    <a:pt x="2724424" y="236790"/>
                  </a:lnTo>
                  <a:lnTo>
                    <a:pt x="2787175" y="257845"/>
                  </a:lnTo>
                  <a:lnTo>
                    <a:pt x="2849926" y="215742"/>
                  </a:lnTo>
                  <a:lnTo>
                    <a:pt x="2917906" y="257845"/>
                  </a:lnTo>
                  <a:lnTo>
                    <a:pt x="2980656" y="231528"/>
                  </a:lnTo>
                  <a:lnTo>
                    <a:pt x="3048636" y="252576"/>
                  </a:lnTo>
                  <a:lnTo>
                    <a:pt x="3111387" y="294679"/>
                  </a:lnTo>
                  <a:lnTo>
                    <a:pt x="3174137" y="347299"/>
                  </a:lnTo>
                  <a:lnTo>
                    <a:pt x="3242117" y="315727"/>
                  </a:lnTo>
                  <a:lnTo>
                    <a:pt x="3304868" y="389395"/>
                  </a:lnTo>
                  <a:lnTo>
                    <a:pt x="3372848" y="610400"/>
                  </a:lnTo>
                  <a:lnTo>
                    <a:pt x="3372848" y="652496"/>
                  </a:lnTo>
                  <a:lnTo>
                    <a:pt x="3304868" y="652496"/>
                  </a:lnTo>
                  <a:lnTo>
                    <a:pt x="3242117" y="652496"/>
                  </a:lnTo>
                  <a:lnTo>
                    <a:pt x="0" y="652496"/>
                  </a:lnTo>
                  <a:lnTo>
                    <a:pt x="0" y="373609"/>
                  </a:lnTo>
                  <a:close/>
                </a:path>
              </a:pathLst>
            </a:custGeom>
            <a:ln w="52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887977" y="9230611"/>
              <a:ext cx="3373120" cy="516255"/>
            </a:xfrm>
            <a:custGeom>
              <a:avLst/>
              <a:gdLst/>
              <a:ahLst/>
              <a:cxnLst/>
              <a:rect l="l" t="t" r="r" b="b"/>
              <a:pathLst>
                <a:path w="3373120" h="516254">
                  <a:moveTo>
                    <a:pt x="261461" y="157867"/>
                  </a:moveTo>
                  <a:lnTo>
                    <a:pt x="193481" y="184177"/>
                  </a:lnTo>
                  <a:lnTo>
                    <a:pt x="130730" y="268369"/>
                  </a:lnTo>
                  <a:lnTo>
                    <a:pt x="62750" y="278893"/>
                  </a:lnTo>
                  <a:lnTo>
                    <a:pt x="0" y="336775"/>
                  </a:lnTo>
                  <a:lnTo>
                    <a:pt x="0" y="515684"/>
                  </a:lnTo>
                  <a:lnTo>
                    <a:pt x="3372848" y="515684"/>
                  </a:lnTo>
                  <a:lnTo>
                    <a:pt x="3304868" y="399919"/>
                  </a:lnTo>
                  <a:lnTo>
                    <a:pt x="3299639" y="384133"/>
                  </a:lnTo>
                  <a:lnTo>
                    <a:pt x="1490328" y="384133"/>
                  </a:lnTo>
                  <a:lnTo>
                    <a:pt x="1464835" y="315727"/>
                  </a:lnTo>
                  <a:lnTo>
                    <a:pt x="1103365" y="315727"/>
                  </a:lnTo>
                  <a:lnTo>
                    <a:pt x="1046716" y="263107"/>
                  </a:lnTo>
                  <a:lnTo>
                    <a:pt x="324211" y="263107"/>
                  </a:lnTo>
                  <a:lnTo>
                    <a:pt x="261461" y="157867"/>
                  </a:lnTo>
                  <a:close/>
                </a:path>
                <a:path w="3373120" h="516254">
                  <a:moveTo>
                    <a:pt x="1558308" y="326251"/>
                  </a:moveTo>
                  <a:lnTo>
                    <a:pt x="1490328" y="384133"/>
                  </a:lnTo>
                  <a:lnTo>
                    <a:pt x="2201502" y="384133"/>
                  </a:lnTo>
                  <a:lnTo>
                    <a:pt x="2187861" y="357823"/>
                  </a:lnTo>
                  <a:lnTo>
                    <a:pt x="1945270" y="357823"/>
                  </a:lnTo>
                  <a:lnTo>
                    <a:pt x="1937426" y="352561"/>
                  </a:lnTo>
                  <a:lnTo>
                    <a:pt x="1621058" y="352561"/>
                  </a:lnTo>
                  <a:lnTo>
                    <a:pt x="1558308" y="326251"/>
                  </a:lnTo>
                  <a:close/>
                </a:path>
                <a:path w="3373120" h="516254">
                  <a:moveTo>
                    <a:pt x="2269482" y="273631"/>
                  </a:moveTo>
                  <a:lnTo>
                    <a:pt x="2201502" y="384133"/>
                  </a:lnTo>
                  <a:lnTo>
                    <a:pt x="3299639" y="384133"/>
                  </a:lnTo>
                  <a:lnTo>
                    <a:pt x="3285694" y="342037"/>
                  </a:lnTo>
                  <a:lnTo>
                    <a:pt x="3174138" y="342037"/>
                  </a:lnTo>
                  <a:lnTo>
                    <a:pt x="3153221" y="315727"/>
                  </a:lnTo>
                  <a:lnTo>
                    <a:pt x="2332233" y="315727"/>
                  </a:lnTo>
                  <a:lnTo>
                    <a:pt x="2269482" y="273631"/>
                  </a:lnTo>
                  <a:close/>
                </a:path>
                <a:path w="3373120" h="516254">
                  <a:moveTo>
                    <a:pt x="2008021" y="205225"/>
                  </a:moveTo>
                  <a:lnTo>
                    <a:pt x="1945270" y="357823"/>
                  </a:lnTo>
                  <a:lnTo>
                    <a:pt x="2187861" y="357823"/>
                  </a:lnTo>
                  <a:lnTo>
                    <a:pt x="2138752" y="263107"/>
                  </a:lnTo>
                  <a:lnTo>
                    <a:pt x="2076001" y="263107"/>
                  </a:lnTo>
                  <a:lnTo>
                    <a:pt x="2008021" y="205225"/>
                  </a:lnTo>
                  <a:close/>
                </a:path>
                <a:path w="3373120" h="516254">
                  <a:moveTo>
                    <a:pt x="1751789" y="257845"/>
                  </a:moveTo>
                  <a:lnTo>
                    <a:pt x="1683809" y="315727"/>
                  </a:lnTo>
                  <a:lnTo>
                    <a:pt x="1621058" y="352561"/>
                  </a:lnTo>
                  <a:lnTo>
                    <a:pt x="1937426" y="352561"/>
                  </a:lnTo>
                  <a:lnTo>
                    <a:pt x="1882520" y="315727"/>
                  </a:lnTo>
                  <a:lnTo>
                    <a:pt x="1814540" y="278893"/>
                  </a:lnTo>
                  <a:lnTo>
                    <a:pt x="1751789" y="257845"/>
                  </a:lnTo>
                  <a:close/>
                </a:path>
                <a:path w="3373120" h="516254">
                  <a:moveTo>
                    <a:pt x="3242117" y="210487"/>
                  </a:moveTo>
                  <a:lnTo>
                    <a:pt x="3174138" y="342037"/>
                  </a:lnTo>
                  <a:lnTo>
                    <a:pt x="3285694" y="342037"/>
                  </a:lnTo>
                  <a:lnTo>
                    <a:pt x="3242117" y="210487"/>
                  </a:lnTo>
                  <a:close/>
                </a:path>
                <a:path w="3373120" h="516254">
                  <a:moveTo>
                    <a:pt x="1234096" y="252583"/>
                  </a:moveTo>
                  <a:lnTo>
                    <a:pt x="1166116" y="284155"/>
                  </a:lnTo>
                  <a:lnTo>
                    <a:pt x="1103365" y="315727"/>
                  </a:lnTo>
                  <a:lnTo>
                    <a:pt x="1464835" y="315727"/>
                  </a:lnTo>
                  <a:lnTo>
                    <a:pt x="1460914" y="305203"/>
                  </a:lnTo>
                  <a:lnTo>
                    <a:pt x="1296847" y="305203"/>
                  </a:lnTo>
                  <a:lnTo>
                    <a:pt x="1234096" y="252583"/>
                  </a:lnTo>
                  <a:close/>
                </a:path>
                <a:path w="3373120" h="516254">
                  <a:moveTo>
                    <a:pt x="2400213" y="152605"/>
                  </a:moveTo>
                  <a:lnTo>
                    <a:pt x="2332233" y="315727"/>
                  </a:lnTo>
                  <a:lnTo>
                    <a:pt x="2593694" y="315727"/>
                  </a:lnTo>
                  <a:lnTo>
                    <a:pt x="2531894" y="210487"/>
                  </a:lnTo>
                  <a:lnTo>
                    <a:pt x="2462963" y="210487"/>
                  </a:lnTo>
                  <a:lnTo>
                    <a:pt x="2400213" y="152605"/>
                  </a:lnTo>
                  <a:close/>
                </a:path>
                <a:path w="3373120" h="516254">
                  <a:moveTo>
                    <a:pt x="2787175" y="210487"/>
                  </a:moveTo>
                  <a:lnTo>
                    <a:pt x="2724424" y="252583"/>
                  </a:lnTo>
                  <a:lnTo>
                    <a:pt x="2656445" y="273631"/>
                  </a:lnTo>
                  <a:lnTo>
                    <a:pt x="2593694" y="315727"/>
                  </a:lnTo>
                  <a:lnTo>
                    <a:pt x="2917906" y="315727"/>
                  </a:lnTo>
                  <a:lnTo>
                    <a:pt x="2849926" y="273631"/>
                  </a:lnTo>
                  <a:lnTo>
                    <a:pt x="2787175" y="210487"/>
                  </a:lnTo>
                  <a:close/>
                </a:path>
                <a:path w="3373120" h="516254">
                  <a:moveTo>
                    <a:pt x="3048636" y="168391"/>
                  </a:moveTo>
                  <a:lnTo>
                    <a:pt x="2980656" y="221011"/>
                  </a:lnTo>
                  <a:lnTo>
                    <a:pt x="2917906" y="315727"/>
                  </a:lnTo>
                  <a:lnTo>
                    <a:pt x="3153221" y="315727"/>
                  </a:lnTo>
                  <a:lnTo>
                    <a:pt x="3111387" y="263107"/>
                  </a:lnTo>
                  <a:lnTo>
                    <a:pt x="3048636" y="168391"/>
                  </a:lnTo>
                  <a:close/>
                </a:path>
                <a:path w="3373120" h="516254">
                  <a:moveTo>
                    <a:pt x="1427577" y="215749"/>
                  </a:moveTo>
                  <a:lnTo>
                    <a:pt x="1359597" y="284155"/>
                  </a:lnTo>
                  <a:lnTo>
                    <a:pt x="1296847" y="305203"/>
                  </a:lnTo>
                  <a:lnTo>
                    <a:pt x="1460914" y="305203"/>
                  </a:lnTo>
                  <a:lnTo>
                    <a:pt x="1427577" y="215749"/>
                  </a:lnTo>
                  <a:close/>
                </a:path>
                <a:path w="3373120" h="516254">
                  <a:moveTo>
                    <a:pt x="454942" y="0"/>
                  </a:moveTo>
                  <a:lnTo>
                    <a:pt x="386962" y="142081"/>
                  </a:lnTo>
                  <a:lnTo>
                    <a:pt x="324211" y="263107"/>
                  </a:lnTo>
                  <a:lnTo>
                    <a:pt x="1046716" y="263107"/>
                  </a:lnTo>
                  <a:lnTo>
                    <a:pt x="1035386" y="252583"/>
                  </a:lnTo>
                  <a:lnTo>
                    <a:pt x="972635" y="215749"/>
                  </a:lnTo>
                  <a:lnTo>
                    <a:pt x="711174" y="215749"/>
                  </a:lnTo>
                  <a:lnTo>
                    <a:pt x="648423" y="205225"/>
                  </a:lnTo>
                  <a:lnTo>
                    <a:pt x="585672" y="152605"/>
                  </a:lnTo>
                  <a:lnTo>
                    <a:pt x="517693" y="63144"/>
                  </a:lnTo>
                  <a:lnTo>
                    <a:pt x="454942" y="0"/>
                  </a:lnTo>
                  <a:close/>
                </a:path>
                <a:path w="3373120" h="516254">
                  <a:moveTo>
                    <a:pt x="779154" y="126295"/>
                  </a:moveTo>
                  <a:lnTo>
                    <a:pt x="711174" y="215749"/>
                  </a:lnTo>
                  <a:lnTo>
                    <a:pt x="972635" y="215749"/>
                  </a:lnTo>
                  <a:lnTo>
                    <a:pt x="934984" y="199963"/>
                  </a:lnTo>
                  <a:lnTo>
                    <a:pt x="841904" y="199963"/>
                  </a:lnTo>
                  <a:lnTo>
                    <a:pt x="779154" y="126295"/>
                  </a:lnTo>
                  <a:close/>
                </a:path>
                <a:path w="3373120" h="516254">
                  <a:moveTo>
                    <a:pt x="2525714" y="199963"/>
                  </a:moveTo>
                  <a:lnTo>
                    <a:pt x="2462963" y="210487"/>
                  </a:lnTo>
                  <a:lnTo>
                    <a:pt x="2531894" y="210487"/>
                  </a:lnTo>
                  <a:lnTo>
                    <a:pt x="2525714" y="199963"/>
                  </a:lnTo>
                  <a:close/>
                </a:path>
                <a:path w="3373120" h="516254">
                  <a:moveTo>
                    <a:pt x="909884" y="189439"/>
                  </a:moveTo>
                  <a:lnTo>
                    <a:pt x="841904" y="199963"/>
                  </a:lnTo>
                  <a:lnTo>
                    <a:pt x="934984" y="199963"/>
                  </a:lnTo>
                  <a:lnTo>
                    <a:pt x="909884" y="189439"/>
                  </a:lnTo>
                  <a:close/>
                </a:path>
              </a:pathLst>
            </a:custGeom>
            <a:solidFill>
              <a:srgbClr val="2CD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887977" y="9230611"/>
              <a:ext cx="3373120" cy="516255"/>
            </a:xfrm>
            <a:custGeom>
              <a:avLst/>
              <a:gdLst/>
              <a:ahLst/>
              <a:cxnLst/>
              <a:rect l="l" t="t" r="r" b="b"/>
              <a:pathLst>
                <a:path w="3373120" h="516254">
                  <a:moveTo>
                    <a:pt x="0" y="336775"/>
                  </a:moveTo>
                  <a:lnTo>
                    <a:pt x="62750" y="278893"/>
                  </a:lnTo>
                  <a:lnTo>
                    <a:pt x="130730" y="268369"/>
                  </a:lnTo>
                  <a:lnTo>
                    <a:pt x="193481" y="184177"/>
                  </a:lnTo>
                  <a:lnTo>
                    <a:pt x="261461" y="157867"/>
                  </a:lnTo>
                  <a:lnTo>
                    <a:pt x="324211" y="263107"/>
                  </a:lnTo>
                  <a:lnTo>
                    <a:pt x="386962" y="142081"/>
                  </a:lnTo>
                  <a:lnTo>
                    <a:pt x="454942" y="0"/>
                  </a:lnTo>
                  <a:lnTo>
                    <a:pt x="517693" y="63144"/>
                  </a:lnTo>
                  <a:lnTo>
                    <a:pt x="585672" y="152605"/>
                  </a:lnTo>
                  <a:lnTo>
                    <a:pt x="648423" y="205225"/>
                  </a:lnTo>
                  <a:lnTo>
                    <a:pt x="711174" y="215749"/>
                  </a:lnTo>
                  <a:lnTo>
                    <a:pt x="779154" y="126295"/>
                  </a:lnTo>
                  <a:lnTo>
                    <a:pt x="841904" y="199963"/>
                  </a:lnTo>
                  <a:lnTo>
                    <a:pt x="909884" y="189439"/>
                  </a:lnTo>
                  <a:lnTo>
                    <a:pt x="972635" y="215749"/>
                  </a:lnTo>
                  <a:lnTo>
                    <a:pt x="1035386" y="252583"/>
                  </a:lnTo>
                  <a:lnTo>
                    <a:pt x="1103365" y="315727"/>
                  </a:lnTo>
                  <a:lnTo>
                    <a:pt x="1166116" y="284155"/>
                  </a:lnTo>
                  <a:lnTo>
                    <a:pt x="1234096" y="252583"/>
                  </a:lnTo>
                  <a:lnTo>
                    <a:pt x="1296847" y="305203"/>
                  </a:lnTo>
                  <a:lnTo>
                    <a:pt x="1359597" y="284155"/>
                  </a:lnTo>
                  <a:lnTo>
                    <a:pt x="1427577" y="215749"/>
                  </a:lnTo>
                  <a:lnTo>
                    <a:pt x="1490328" y="384133"/>
                  </a:lnTo>
                  <a:lnTo>
                    <a:pt x="1558308" y="326251"/>
                  </a:lnTo>
                  <a:lnTo>
                    <a:pt x="1621058" y="352561"/>
                  </a:lnTo>
                  <a:lnTo>
                    <a:pt x="1683809" y="315727"/>
                  </a:lnTo>
                  <a:lnTo>
                    <a:pt x="1751789" y="257845"/>
                  </a:lnTo>
                  <a:lnTo>
                    <a:pt x="1814540" y="278893"/>
                  </a:lnTo>
                  <a:lnTo>
                    <a:pt x="1882520" y="315727"/>
                  </a:lnTo>
                  <a:lnTo>
                    <a:pt x="1945270" y="357823"/>
                  </a:lnTo>
                  <a:lnTo>
                    <a:pt x="2008021" y="205225"/>
                  </a:lnTo>
                  <a:lnTo>
                    <a:pt x="2076001" y="263107"/>
                  </a:lnTo>
                  <a:lnTo>
                    <a:pt x="2138751" y="263107"/>
                  </a:lnTo>
                  <a:lnTo>
                    <a:pt x="2201502" y="384133"/>
                  </a:lnTo>
                  <a:lnTo>
                    <a:pt x="2269482" y="273631"/>
                  </a:lnTo>
                  <a:lnTo>
                    <a:pt x="2332233" y="315727"/>
                  </a:lnTo>
                  <a:lnTo>
                    <a:pt x="2400213" y="152605"/>
                  </a:lnTo>
                  <a:lnTo>
                    <a:pt x="2462963" y="210487"/>
                  </a:lnTo>
                  <a:lnTo>
                    <a:pt x="2525714" y="199963"/>
                  </a:lnTo>
                  <a:lnTo>
                    <a:pt x="2593694" y="315727"/>
                  </a:lnTo>
                  <a:lnTo>
                    <a:pt x="2656444" y="273631"/>
                  </a:lnTo>
                  <a:lnTo>
                    <a:pt x="2724424" y="252583"/>
                  </a:lnTo>
                  <a:lnTo>
                    <a:pt x="2787175" y="210487"/>
                  </a:lnTo>
                  <a:lnTo>
                    <a:pt x="2849926" y="273631"/>
                  </a:lnTo>
                  <a:lnTo>
                    <a:pt x="2917906" y="315727"/>
                  </a:lnTo>
                  <a:lnTo>
                    <a:pt x="2980656" y="221011"/>
                  </a:lnTo>
                  <a:lnTo>
                    <a:pt x="3048636" y="168391"/>
                  </a:lnTo>
                  <a:lnTo>
                    <a:pt x="3111387" y="263107"/>
                  </a:lnTo>
                  <a:lnTo>
                    <a:pt x="3174137" y="342037"/>
                  </a:lnTo>
                  <a:lnTo>
                    <a:pt x="3242117" y="210487"/>
                  </a:lnTo>
                  <a:lnTo>
                    <a:pt x="3304868" y="399919"/>
                  </a:lnTo>
                  <a:lnTo>
                    <a:pt x="3372848" y="515684"/>
                  </a:lnTo>
                  <a:lnTo>
                    <a:pt x="3304868" y="515684"/>
                  </a:lnTo>
                  <a:lnTo>
                    <a:pt x="3242117" y="515684"/>
                  </a:lnTo>
                  <a:lnTo>
                    <a:pt x="3174137" y="515684"/>
                  </a:lnTo>
                  <a:lnTo>
                    <a:pt x="3111387" y="515684"/>
                  </a:lnTo>
                  <a:lnTo>
                    <a:pt x="3048636" y="515684"/>
                  </a:lnTo>
                  <a:lnTo>
                    <a:pt x="2980656" y="515684"/>
                  </a:lnTo>
                  <a:lnTo>
                    <a:pt x="2917906" y="515684"/>
                  </a:lnTo>
                  <a:lnTo>
                    <a:pt x="2849926" y="515684"/>
                  </a:lnTo>
                  <a:lnTo>
                    <a:pt x="2787175" y="515684"/>
                  </a:lnTo>
                  <a:lnTo>
                    <a:pt x="2724424" y="515684"/>
                  </a:lnTo>
                  <a:lnTo>
                    <a:pt x="2656444" y="515684"/>
                  </a:lnTo>
                  <a:lnTo>
                    <a:pt x="2593694" y="515684"/>
                  </a:lnTo>
                  <a:lnTo>
                    <a:pt x="2525714" y="515684"/>
                  </a:lnTo>
                  <a:lnTo>
                    <a:pt x="2462963" y="515684"/>
                  </a:lnTo>
                  <a:lnTo>
                    <a:pt x="2400213" y="515684"/>
                  </a:lnTo>
                  <a:lnTo>
                    <a:pt x="2332233" y="515684"/>
                  </a:lnTo>
                  <a:lnTo>
                    <a:pt x="2269482" y="515684"/>
                  </a:lnTo>
                  <a:lnTo>
                    <a:pt x="2201502" y="515684"/>
                  </a:lnTo>
                  <a:lnTo>
                    <a:pt x="2138751" y="515684"/>
                  </a:lnTo>
                  <a:lnTo>
                    <a:pt x="2076001" y="515684"/>
                  </a:lnTo>
                  <a:lnTo>
                    <a:pt x="2008021" y="515684"/>
                  </a:lnTo>
                  <a:lnTo>
                    <a:pt x="1945270" y="515684"/>
                  </a:lnTo>
                  <a:lnTo>
                    <a:pt x="1882520" y="515684"/>
                  </a:lnTo>
                  <a:lnTo>
                    <a:pt x="1814540" y="515684"/>
                  </a:lnTo>
                  <a:lnTo>
                    <a:pt x="1751789" y="515684"/>
                  </a:lnTo>
                  <a:lnTo>
                    <a:pt x="1683809" y="515684"/>
                  </a:lnTo>
                  <a:lnTo>
                    <a:pt x="1621058" y="515684"/>
                  </a:lnTo>
                  <a:lnTo>
                    <a:pt x="1558308" y="515684"/>
                  </a:lnTo>
                  <a:lnTo>
                    <a:pt x="1490328" y="515684"/>
                  </a:lnTo>
                  <a:lnTo>
                    <a:pt x="1427577" y="515684"/>
                  </a:lnTo>
                  <a:lnTo>
                    <a:pt x="1359597" y="515684"/>
                  </a:lnTo>
                  <a:lnTo>
                    <a:pt x="1296847" y="515684"/>
                  </a:lnTo>
                  <a:lnTo>
                    <a:pt x="1234096" y="515684"/>
                  </a:lnTo>
                  <a:lnTo>
                    <a:pt x="1166116" y="515684"/>
                  </a:lnTo>
                  <a:lnTo>
                    <a:pt x="1103365" y="515684"/>
                  </a:lnTo>
                  <a:lnTo>
                    <a:pt x="1035386" y="515684"/>
                  </a:lnTo>
                  <a:lnTo>
                    <a:pt x="972635" y="515684"/>
                  </a:lnTo>
                  <a:lnTo>
                    <a:pt x="909884" y="515684"/>
                  </a:lnTo>
                  <a:lnTo>
                    <a:pt x="841904" y="515684"/>
                  </a:lnTo>
                  <a:lnTo>
                    <a:pt x="779154" y="515684"/>
                  </a:lnTo>
                  <a:lnTo>
                    <a:pt x="711174" y="515684"/>
                  </a:lnTo>
                  <a:lnTo>
                    <a:pt x="648423" y="515684"/>
                  </a:lnTo>
                  <a:lnTo>
                    <a:pt x="585672" y="515684"/>
                  </a:lnTo>
                  <a:lnTo>
                    <a:pt x="517693" y="515684"/>
                  </a:lnTo>
                  <a:lnTo>
                    <a:pt x="454942" y="515684"/>
                  </a:lnTo>
                  <a:lnTo>
                    <a:pt x="386962" y="515684"/>
                  </a:lnTo>
                  <a:lnTo>
                    <a:pt x="324211" y="515684"/>
                  </a:lnTo>
                  <a:lnTo>
                    <a:pt x="261461" y="515684"/>
                  </a:lnTo>
                  <a:lnTo>
                    <a:pt x="193481" y="515684"/>
                  </a:lnTo>
                  <a:lnTo>
                    <a:pt x="130730" y="515684"/>
                  </a:lnTo>
                  <a:lnTo>
                    <a:pt x="62750" y="515684"/>
                  </a:lnTo>
                  <a:lnTo>
                    <a:pt x="0" y="515684"/>
                  </a:lnTo>
                  <a:lnTo>
                    <a:pt x="0" y="336775"/>
                  </a:lnTo>
                  <a:close/>
                </a:path>
              </a:pathLst>
            </a:custGeom>
            <a:ln w="52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867054" y="9067495"/>
              <a:ext cx="172720" cy="678815"/>
            </a:xfrm>
            <a:custGeom>
              <a:avLst/>
              <a:gdLst/>
              <a:ahLst/>
              <a:cxnLst/>
              <a:rect l="l" t="t" r="r" b="b"/>
              <a:pathLst>
                <a:path w="172719" h="678815">
                  <a:moveTo>
                    <a:pt x="47066" y="294678"/>
                  </a:moveTo>
                  <a:lnTo>
                    <a:pt x="0" y="294678"/>
                  </a:lnTo>
                  <a:lnTo>
                    <a:pt x="0" y="678802"/>
                  </a:lnTo>
                  <a:lnTo>
                    <a:pt x="47066" y="678802"/>
                  </a:lnTo>
                  <a:lnTo>
                    <a:pt x="47066" y="294678"/>
                  </a:lnTo>
                  <a:close/>
                </a:path>
                <a:path w="172719" h="678815">
                  <a:moveTo>
                    <a:pt x="109816" y="68402"/>
                  </a:moveTo>
                  <a:lnTo>
                    <a:pt x="62750" y="68402"/>
                  </a:lnTo>
                  <a:lnTo>
                    <a:pt x="62750" y="678802"/>
                  </a:lnTo>
                  <a:lnTo>
                    <a:pt x="109816" y="678802"/>
                  </a:lnTo>
                  <a:lnTo>
                    <a:pt x="109816" y="68402"/>
                  </a:lnTo>
                  <a:close/>
                </a:path>
                <a:path w="172719" h="678815">
                  <a:moveTo>
                    <a:pt x="172567" y="0"/>
                  </a:moveTo>
                  <a:lnTo>
                    <a:pt x="125501" y="0"/>
                  </a:lnTo>
                  <a:lnTo>
                    <a:pt x="125501" y="678802"/>
                  </a:lnTo>
                  <a:lnTo>
                    <a:pt x="172567" y="678802"/>
                  </a:lnTo>
                  <a:lnTo>
                    <a:pt x="172567" y="0"/>
                  </a:lnTo>
                  <a:close/>
                </a:path>
              </a:pathLst>
            </a:custGeom>
            <a:solidFill>
              <a:srgbClr val="17375E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867060" y="9067489"/>
              <a:ext cx="172720" cy="678815"/>
            </a:xfrm>
            <a:custGeom>
              <a:avLst/>
              <a:gdLst/>
              <a:ahLst/>
              <a:cxnLst/>
              <a:rect l="l" t="t" r="r" b="b"/>
              <a:pathLst>
                <a:path w="172719" h="678815">
                  <a:moveTo>
                    <a:pt x="0" y="294679"/>
                  </a:moveTo>
                  <a:lnTo>
                    <a:pt x="47063" y="294679"/>
                  </a:lnTo>
                  <a:lnTo>
                    <a:pt x="47063" y="678806"/>
                  </a:lnTo>
                  <a:lnTo>
                    <a:pt x="0" y="678806"/>
                  </a:lnTo>
                  <a:lnTo>
                    <a:pt x="0" y="294679"/>
                  </a:lnTo>
                  <a:close/>
                </a:path>
                <a:path w="172719" h="678815">
                  <a:moveTo>
                    <a:pt x="62750" y="68406"/>
                  </a:moveTo>
                  <a:lnTo>
                    <a:pt x="109813" y="68406"/>
                  </a:lnTo>
                  <a:lnTo>
                    <a:pt x="109813" y="678806"/>
                  </a:lnTo>
                  <a:lnTo>
                    <a:pt x="62750" y="678806"/>
                  </a:lnTo>
                  <a:lnTo>
                    <a:pt x="62750" y="68406"/>
                  </a:lnTo>
                  <a:close/>
                </a:path>
                <a:path w="172719" h="678815">
                  <a:moveTo>
                    <a:pt x="125501" y="0"/>
                  </a:moveTo>
                  <a:lnTo>
                    <a:pt x="172564" y="0"/>
                  </a:lnTo>
                  <a:lnTo>
                    <a:pt x="172564" y="678806"/>
                  </a:lnTo>
                  <a:lnTo>
                    <a:pt x="125501" y="678806"/>
                  </a:lnTo>
                  <a:lnTo>
                    <a:pt x="125501" y="0"/>
                  </a:lnTo>
                  <a:close/>
                </a:path>
              </a:pathLst>
            </a:custGeom>
            <a:ln w="524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35685" y="8188733"/>
              <a:ext cx="3456940" cy="1573530"/>
            </a:xfrm>
            <a:custGeom>
              <a:avLst/>
              <a:gdLst/>
              <a:ahLst/>
              <a:cxnLst/>
              <a:rect l="l" t="t" r="r" b="b"/>
              <a:pathLst>
                <a:path w="3456940" h="1573529">
                  <a:moveTo>
                    <a:pt x="20916" y="1557562"/>
                  </a:moveTo>
                  <a:lnTo>
                    <a:pt x="20916" y="0"/>
                  </a:lnTo>
                </a:path>
                <a:path w="3456940" h="1573529">
                  <a:moveTo>
                    <a:pt x="0" y="1557562"/>
                  </a:moveTo>
                  <a:lnTo>
                    <a:pt x="20916" y="1557562"/>
                  </a:lnTo>
                </a:path>
                <a:path w="3456940" h="1573529">
                  <a:moveTo>
                    <a:pt x="0" y="1383916"/>
                  </a:moveTo>
                  <a:lnTo>
                    <a:pt x="20916" y="1383916"/>
                  </a:lnTo>
                </a:path>
                <a:path w="3456940" h="1573529">
                  <a:moveTo>
                    <a:pt x="0" y="1210269"/>
                  </a:moveTo>
                  <a:lnTo>
                    <a:pt x="20916" y="1210269"/>
                  </a:lnTo>
                </a:path>
                <a:path w="3456940" h="1573529">
                  <a:moveTo>
                    <a:pt x="0" y="1036616"/>
                  </a:moveTo>
                  <a:lnTo>
                    <a:pt x="20916" y="1036616"/>
                  </a:lnTo>
                </a:path>
                <a:path w="3456940" h="1573529">
                  <a:moveTo>
                    <a:pt x="0" y="862970"/>
                  </a:moveTo>
                  <a:lnTo>
                    <a:pt x="20916" y="862970"/>
                  </a:lnTo>
                </a:path>
                <a:path w="3456940" h="1573529">
                  <a:moveTo>
                    <a:pt x="0" y="689323"/>
                  </a:moveTo>
                  <a:lnTo>
                    <a:pt x="20916" y="689323"/>
                  </a:lnTo>
                </a:path>
                <a:path w="3456940" h="1573529">
                  <a:moveTo>
                    <a:pt x="0" y="515677"/>
                  </a:moveTo>
                  <a:lnTo>
                    <a:pt x="20916" y="515677"/>
                  </a:lnTo>
                </a:path>
                <a:path w="3456940" h="1573529">
                  <a:moveTo>
                    <a:pt x="0" y="342030"/>
                  </a:moveTo>
                  <a:lnTo>
                    <a:pt x="20916" y="342030"/>
                  </a:lnTo>
                </a:path>
                <a:path w="3456940" h="1573529">
                  <a:moveTo>
                    <a:pt x="0" y="168384"/>
                  </a:moveTo>
                  <a:lnTo>
                    <a:pt x="20916" y="168384"/>
                  </a:lnTo>
                </a:path>
                <a:path w="3456940" h="1573529">
                  <a:moveTo>
                    <a:pt x="0" y="0"/>
                  </a:moveTo>
                  <a:lnTo>
                    <a:pt x="20916" y="0"/>
                  </a:lnTo>
                </a:path>
                <a:path w="3456940" h="1573529">
                  <a:moveTo>
                    <a:pt x="20916" y="1557562"/>
                  </a:moveTo>
                  <a:lnTo>
                    <a:pt x="3456516" y="1557562"/>
                  </a:lnTo>
                </a:path>
                <a:path w="3456940" h="1573529">
                  <a:moveTo>
                    <a:pt x="20916" y="1557562"/>
                  </a:moveTo>
                  <a:lnTo>
                    <a:pt x="20916" y="1573348"/>
                  </a:lnTo>
                </a:path>
                <a:path w="3456940" h="1573529">
                  <a:moveTo>
                    <a:pt x="83667" y="1557562"/>
                  </a:moveTo>
                  <a:lnTo>
                    <a:pt x="83667" y="1573348"/>
                  </a:lnTo>
                </a:path>
                <a:path w="3456940" h="1573529">
                  <a:moveTo>
                    <a:pt x="151647" y="1557562"/>
                  </a:moveTo>
                  <a:lnTo>
                    <a:pt x="151647" y="1573348"/>
                  </a:lnTo>
                </a:path>
                <a:path w="3456940" h="1573529">
                  <a:moveTo>
                    <a:pt x="214398" y="1557562"/>
                  </a:moveTo>
                  <a:lnTo>
                    <a:pt x="214398" y="1573348"/>
                  </a:lnTo>
                </a:path>
                <a:path w="3456940" h="1573529">
                  <a:moveTo>
                    <a:pt x="277148" y="1557562"/>
                  </a:moveTo>
                  <a:lnTo>
                    <a:pt x="277148" y="1573348"/>
                  </a:lnTo>
                </a:path>
                <a:path w="3456940" h="1573529">
                  <a:moveTo>
                    <a:pt x="345128" y="1557562"/>
                  </a:moveTo>
                  <a:lnTo>
                    <a:pt x="345128" y="1573348"/>
                  </a:lnTo>
                </a:path>
                <a:path w="3456940" h="1573529">
                  <a:moveTo>
                    <a:pt x="407879" y="1557562"/>
                  </a:moveTo>
                  <a:lnTo>
                    <a:pt x="407879" y="1573348"/>
                  </a:lnTo>
                </a:path>
                <a:path w="3456940" h="1573529">
                  <a:moveTo>
                    <a:pt x="475859" y="1557562"/>
                  </a:moveTo>
                  <a:lnTo>
                    <a:pt x="475859" y="1573348"/>
                  </a:lnTo>
                </a:path>
                <a:path w="3456940" h="1573529">
                  <a:moveTo>
                    <a:pt x="538609" y="1557562"/>
                  </a:moveTo>
                  <a:lnTo>
                    <a:pt x="538609" y="1573348"/>
                  </a:lnTo>
                </a:path>
                <a:path w="3456940" h="1573529">
                  <a:moveTo>
                    <a:pt x="601360" y="1557562"/>
                  </a:moveTo>
                  <a:lnTo>
                    <a:pt x="601360" y="1573348"/>
                  </a:lnTo>
                </a:path>
                <a:path w="3456940" h="1573529">
                  <a:moveTo>
                    <a:pt x="669340" y="1557562"/>
                  </a:moveTo>
                  <a:lnTo>
                    <a:pt x="669340" y="1573348"/>
                  </a:lnTo>
                </a:path>
                <a:path w="3456940" h="1573529">
                  <a:moveTo>
                    <a:pt x="732091" y="1557562"/>
                  </a:moveTo>
                  <a:lnTo>
                    <a:pt x="732091" y="1573348"/>
                  </a:lnTo>
                </a:path>
                <a:path w="3456940" h="1573529">
                  <a:moveTo>
                    <a:pt x="800071" y="1557562"/>
                  </a:moveTo>
                  <a:lnTo>
                    <a:pt x="800071" y="1573348"/>
                  </a:lnTo>
                </a:path>
                <a:path w="3456940" h="1573529">
                  <a:moveTo>
                    <a:pt x="862821" y="1557562"/>
                  </a:moveTo>
                  <a:lnTo>
                    <a:pt x="862821" y="1573348"/>
                  </a:lnTo>
                </a:path>
                <a:path w="3456940" h="1573529">
                  <a:moveTo>
                    <a:pt x="925572" y="1557562"/>
                  </a:moveTo>
                  <a:lnTo>
                    <a:pt x="925572" y="1573348"/>
                  </a:lnTo>
                </a:path>
                <a:path w="3456940" h="1573529">
                  <a:moveTo>
                    <a:pt x="993552" y="1557562"/>
                  </a:moveTo>
                  <a:lnTo>
                    <a:pt x="993552" y="1573348"/>
                  </a:lnTo>
                </a:path>
                <a:path w="3456940" h="1573529">
                  <a:moveTo>
                    <a:pt x="1056302" y="1557562"/>
                  </a:moveTo>
                  <a:lnTo>
                    <a:pt x="1056302" y="1573348"/>
                  </a:lnTo>
                </a:path>
                <a:path w="3456940" h="1573529">
                  <a:moveTo>
                    <a:pt x="1124282" y="1557562"/>
                  </a:moveTo>
                  <a:lnTo>
                    <a:pt x="1124282" y="1573348"/>
                  </a:lnTo>
                </a:path>
                <a:path w="3456940" h="1573529">
                  <a:moveTo>
                    <a:pt x="1187033" y="1557562"/>
                  </a:moveTo>
                  <a:lnTo>
                    <a:pt x="1187033" y="1573348"/>
                  </a:lnTo>
                </a:path>
                <a:path w="3456940" h="1573529">
                  <a:moveTo>
                    <a:pt x="1249784" y="1557562"/>
                  </a:moveTo>
                  <a:lnTo>
                    <a:pt x="1249784" y="1573348"/>
                  </a:lnTo>
                </a:path>
                <a:path w="3456940" h="1573529">
                  <a:moveTo>
                    <a:pt x="1317764" y="1557562"/>
                  </a:moveTo>
                  <a:lnTo>
                    <a:pt x="1317764" y="1573348"/>
                  </a:lnTo>
                </a:path>
                <a:path w="3456940" h="1573529">
                  <a:moveTo>
                    <a:pt x="1380514" y="1557562"/>
                  </a:moveTo>
                  <a:lnTo>
                    <a:pt x="1380514" y="1573348"/>
                  </a:lnTo>
                </a:path>
                <a:path w="3456940" h="1573529">
                  <a:moveTo>
                    <a:pt x="1448494" y="1557562"/>
                  </a:moveTo>
                  <a:lnTo>
                    <a:pt x="1448494" y="1573348"/>
                  </a:lnTo>
                </a:path>
                <a:path w="3456940" h="1573529">
                  <a:moveTo>
                    <a:pt x="1511245" y="1557562"/>
                  </a:moveTo>
                  <a:lnTo>
                    <a:pt x="1511245" y="1573348"/>
                  </a:lnTo>
                </a:path>
                <a:path w="3456940" h="1573529">
                  <a:moveTo>
                    <a:pt x="1573995" y="1557562"/>
                  </a:moveTo>
                  <a:lnTo>
                    <a:pt x="1573995" y="1573348"/>
                  </a:lnTo>
                </a:path>
                <a:path w="3456940" h="1573529">
                  <a:moveTo>
                    <a:pt x="1641975" y="1557562"/>
                  </a:moveTo>
                  <a:lnTo>
                    <a:pt x="1641975" y="1573348"/>
                  </a:lnTo>
                </a:path>
                <a:path w="3456940" h="1573529">
                  <a:moveTo>
                    <a:pt x="1704726" y="1557562"/>
                  </a:moveTo>
                  <a:lnTo>
                    <a:pt x="1704726" y="1573348"/>
                  </a:lnTo>
                </a:path>
                <a:path w="3456940" h="1573529">
                  <a:moveTo>
                    <a:pt x="1772706" y="1557562"/>
                  </a:moveTo>
                  <a:lnTo>
                    <a:pt x="1772706" y="1573348"/>
                  </a:lnTo>
                </a:path>
                <a:path w="3456940" h="1573529">
                  <a:moveTo>
                    <a:pt x="1835457" y="1557562"/>
                  </a:moveTo>
                  <a:lnTo>
                    <a:pt x="1835457" y="1573348"/>
                  </a:lnTo>
                </a:path>
                <a:path w="3456940" h="1573529">
                  <a:moveTo>
                    <a:pt x="1898207" y="1557562"/>
                  </a:moveTo>
                  <a:lnTo>
                    <a:pt x="1898207" y="1573348"/>
                  </a:lnTo>
                </a:path>
                <a:path w="3456940" h="1573529">
                  <a:moveTo>
                    <a:pt x="1966187" y="1557562"/>
                  </a:moveTo>
                  <a:lnTo>
                    <a:pt x="1966187" y="1573348"/>
                  </a:lnTo>
                </a:path>
                <a:path w="3456940" h="1573529">
                  <a:moveTo>
                    <a:pt x="2028938" y="1557562"/>
                  </a:moveTo>
                  <a:lnTo>
                    <a:pt x="2028938" y="1573348"/>
                  </a:lnTo>
                </a:path>
                <a:path w="3456940" h="1573529">
                  <a:moveTo>
                    <a:pt x="2096918" y="1557562"/>
                  </a:moveTo>
                  <a:lnTo>
                    <a:pt x="2096918" y="1573348"/>
                  </a:lnTo>
                </a:path>
                <a:path w="3456940" h="1573529">
                  <a:moveTo>
                    <a:pt x="2159668" y="1557562"/>
                  </a:moveTo>
                  <a:lnTo>
                    <a:pt x="2159668" y="1573348"/>
                  </a:lnTo>
                </a:path>
                <a:path w="3456940" h="1573529">
                  <a:moveTo>
                    <a:pt x="2222419" y="1557562"/>
                  </a:moveTo>
                  <a:lnTo>
                    <a:pt x="2222419" y="1573348"/>
                  </a:lnTo>
                </a:path>
                <a:path w="3456940" h="1573529">
                  <a:moveTo>
                    <a:pt x="2290399" y="1557562"/>
                  </a:moveTo>
                  <a:lnTo>
                    <a:pt x="2290399" y="1573348"/>
                  </a:lnTo>
                </a:path>
                <a:path w="3456940" h="1573529">
                  <a:moveTo>
                    <a:pt x="2353150" y="1557562"/>
                  </a:moveTo>
                  <a:lnTo>
                    <a:pt x="2353150" y="1573348"/>
                  </a:lnTo>
                </a:path>
                <a:path w="3456940" h="1573529">
                  <a:moveTo>
                    <a:pt x="2415900" y="1557562"/>
                  </a:moveTo>
                  <a:lnTo>
                    <a:pt x="2415900" y="1573348"/>
                  </a:lnTo>
                </a:path>
                <a:path w="3456940" h="1573529">
                  <a:moveTo>
                    <a:pt x="2483880" y="1557562"/>
                  </a:moveTo>
                  <a:lnTo>
                    <a:pt x="2483880" y="1573348"/>
                  </a:lnTo>
                </a:path>
                <a:path w="3456940" h="1573529">
                  <a:moveTo>
                    <a:pt x="2546631" y="1557562"/>
                  </a:moveTo>
                  <a:lnTo>
                    <a:pt x="2546631" y="1573348"/>
                  </a:lnTo>
                </a:path>
                <a:path w="3456940" h="1573529">
                  <a:moveTo>
                    <a:pt x="2614611" y="1557562"/>
                  </a:moveTo>
                  <a:lnTo>
                    <a:pt x="2614611" y="1573348"/>
                  </a:lnTo>
                </a:path>
                <a:path w="3456940" h="1573529">
                  <a:moveTo>
                    <a:pt x="2677361" y="1557562"/>
                  </a:moveTo>
                  <a:lnTo>
                    <a:pt x="2677361" y="1573348"/>
                  </a:lnTo>
                </a:path>
                <a:path w="3456940" h="1573529">
                  <a:moveTo>
                    <a:pt x="2740112" y="1557562"/>
                  </a:moveTo>
                  <a:lnTo>
                    <a:pt x="2740112" y="1573348"/>
                  </a:lnTo>
                </a:path>
                <a:path w="3456940" h="1573529">
                  <a:moveTo>
                    <a:pt x="2808092" y="1557562"/>
                  </a:moveTo>
                  <a:lnTo>
                    <a:pt x="2808092" y="1573348"/>
                  </a:lnTo>
                </a:path>
                <a:path w="3456940" h="1573529">
                  <a:moveTo>
                    <a:pt x="2870843" y="1557562"/>
                  </a:moveTo>
                  <a:lnTo>
                    <a:pt x="2870843" y="1573348"/>
                  </a:lnTo>
                </a:path>
                <a:path w="3456940" h="1573529">
                  <a:moveTo>
                    <a:pt x="2938822" y="1557562"/>
                  </a:moveTo>
                  <a:lnTo>
                    <a:pt x="2938822" y="1573348"/>
                  </a:lnTo>
                </a:path>
                <a:path w="3456940" h="1573529">
                  <a:moveTo>
                    <a:pt x="3001573" y="1557562"/>
                  </a:moveTo>
                  <a:lnTo>
                    <a:pt x="3001573" y="1573348"/>
                  </a:lnTo>
                </a:path>
                <a:path w="3456940" h="1573529">
                  <a:moveTo>
                    <a:pt x="3064324" y="1557562"/>
                  </a:moveTo>
                  <a:lnTo>
                    <a:pt x="3064324" y="1573348"/>
                  </a:lnTo>
                </a:path>
                <a:path w="3456940" h="1573529">
                  <a:moveTo>
                    <a:pt x="3132304" y="1557562"/>
                  </a:moveTo>
                  <a:lnTo>
                    <a:pt x="3132304" y="1573348"/>
                  </a:lnTo>
                </a:path>
                <a:path w="3456940" h="1573529">
                  <a:moveTo>
                    <a:pt x="3195054" y="1557562"/>
                  </a:moveTo>
                  <a:lnTo>
                    <a:pt x="3195054" y="1573348"/>
                  </a:lnTo>
                </a:path>
                <a:path w="3456940" h="1573529">
                  <a:moveTo>
                    <a:pt x="3263034" y="1557562"/>
                  </a:moveTo>
                  <a:lnTo>
                    <a:pt x="3263034" y="1573348"/>
                  </a:lnTo>
                </a:path>
                <a:path w="3456940" h="1573529">
                  <a:moveTo>
                    <a:pt x="3325785" y="1557562"/>
                  </a:moveTo>
                  <a:lnTo>
                    <a:pt x="3325785" y="1573348"/>
                  </a:lnTo>
                </a:path>
                <a:path w="3456940" h="1573529">
                  <a:moveTo>
                    <a:pt x="3388536" y="1557562"/>
                  </a:moveTo>
                  <a:lnTo>
                    <a:pt x="3388536" y="1573348"/>
                  </a:lnTo>
                </a:path>
                <a:path w="3456940" h="1573529">
                  <a:moveTo>
                    <a:pt x="3456516" y="1557562"/>
                  </a:moveTo>
                  <a:lnTo>
                    <a:pt x="3456516" y="1573348"/>
                  </a:lnTo>
                </a:path>
              </a:pathLst>
            </a:custGeom>
            <a:ln w="524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 txBox="1"/>
          <p:nvPr/>
        </p:nvSpPr>
        <p:spPr>
          <a:xfrm>
            <a:off x="298213" y="6322063"/>
            <a:ext cx="67056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75">
                <a:latin typeface="Calibri"/>
                <a:cs typeface="Calibri"/>
              </a:rPr>
              <a:t>Canoas</a:t>
            </a:r>
            <a:r>
              <a:rPr dirty="0" sz="450" spc="40">
                <a:latin typeface="Calibri"/>
                <a:cs typeface="Calibri"/>
              </a:rPr>
              <a:t> </a:t>
            </a:r>
            <a:r>
              <a:rPr dirty="0" sz="450" spc="85">
                <a:latin typeface="Calibri"/>
                <a:cs typeface="Calibri"/>
              </a:rPr>
              <a:t>De</a:t>
            </a:r>
            <a:r>
              <a:rPr dirty="0" sz="450" spc="60">
                <a:latin typeface="Calibri"/>
                <a:cs typeface="Calibri"/>
              </a:rPr>
              <a:t> </a:t>
            </a:r>
            <a:r>
              <a:rPr dirty="0" sz="450" spc="75">
                <a:latin typeface="Calibri"/>
                <a:cs typeface="Calibri"/>
              </a:rPr>
              <a:t>Punta</a:t>
            </a:r>
            <a:r>
              <a:rPr dirty="0" sz="450" spc="25">
                <a:latin typeface="Calibri"/>
                <a:cs typeface="Calibri"/>
              </a:rPr>
              <a:t> </a:t>
            </a:r>
            <a:r>
              <a:rPr dirty="0" sz="450" spc="35">
                <a:latin typeface="Calibri"/>
                <a:cs typeface="Calibri"/>
              </a:rPr>
              <a:t>Sal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301496" y="6322064"/>
            <a:ext cx="19621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50">
                <a:latin typeface="Calibri"/>
                <a:cs typeface="Calibri"/>
              </a:rPr>
              <a:t>15,85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672506" y="6322064"/>
            <a:ext cx="9906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11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2132411" y="6322064"/>
            <a:ext cx="1358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694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298213" y="6424314"/>
            <a:ext cx="2501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65">
                <a:latin typeface="Calibri"/>
                <a:cs typeface="Calibri"/>
              </a:rPr>
              <a:t>La</a:t>
            </a:r>
            <a:r>
              <a:rPr dirty="0" sz="450" spc="15">
                <a:latin typeface="Calibri"/>
                <a:cs typeface="Calibri"/>
              </a:rPr>
              <a:t> </a:t>
            </a:r>
            <a:r>
              <a:rPr dirty="0" sz="450" spc="50">
                <a:latin typeface="Calibri"/>
                <a:cs typeface="Calibri"/>
              </a:rPr>
              <a:t>Cruz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301496" y="6424314"/>
            <a:ext cx="19621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50">
                <a:latin typeface="Calibri"/>
                <a:cs typeface="Calibri"/>
              </a:rPr>
              <a:t>10,32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693357" y="6424315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8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2132411" y="6424315"/>
            <a:ext cx="1358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775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298213" y="6492464"/>
            <a:ext cx="659765" cy="639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100"/>
              </a:lnSpc>
              <a:spcBef>
                <a:spcPts val="100"/>
              </a:spcBef>
            </a:pPr>
            <a:r>
              <a:rPr dirty="0" sz="450" spc="85">
                <a:latin typeface="Calibri"/>
                <a:cs typeface="Calibri"/>
              </a:rPr>
              <a:t>Pampas</a:t>
            </a:r>
            <a:r>
              <a:rPr dirty="0" sz="450" spc="30">
                <a:latin typeface="Calibri"/>
                <a:cs typeface="Calibri"/>
              </a:rPr>
              <a:t> </a:t>
            </a:r>
            <a:r>
              <a:rPr dirty="0" sz="450" spc="85">
                <a:latin typeface="Calibri"/>
                <a:cs typeface="Calibri"/>
              </a:rPr>
              <a:t>De</a:t>
            </a:r>
            <a:r>
              <a:rPr dirty="0" sz="450" spc="45">
                <a:latin typeface="Calibri"/>
                <a:cs typeface="Calibri"/>
              </a:rPr>
              <a:t> </a:t>
            </a:r>
            <a:r>
              <a:rPr dirty="0" sz="450" spc="60">
                <a:latin typeface="Calibri"/>
                <a:cs typeface="Calibri"/>
              </a:rPr>
              <a:t>Hospital</a:t>
            </a:r>
            <a:r>
              <a:rPr dirty="0" sz="450" spc="500">
                <a:latin typeface="Calibri"/>
                <a:cs typeface="Calibri"/>
              </a:rPr>
              <a:t> </a:t>
            </a:r>
            <a:r>
              <a:rPr dirty="0" sz="450" spc="55">
                <a:latin typeface="Calibri"/>
                <a:cs typeface="Calibri"/>
              </a:rPr>
              <a:t>Corrales</a:t>
            </a:r>
            <a:endParaRPr sz="450">
              <a:latin typeface="Calibri"/>
              <a:cs typeface="Calibri"/>
            </a:endParaRPr>
          </a:p>
          <a:p>
            <a:pPr marL="12700" marR="201930">
              <a:lnSpc>
                <a:spcPct val="149100"/>
              </a:lnSpc>
            </a:pPr>
            <a:r>
              <a:rPr dirty="0" sz="450" spc="60">
                <a:latin typeface="Calibri"/>
                <a:cs typeface="Calibri"/>
              </a:rPr>
              <a:t>Zarumilla</a:t>
            </a:r>
            <a:r>
              <a:rPr dirty="0" sz="450" spc="500">
                <a:latin typeface="Calibri"/>
                <a:cs typeface="Calibri"/>
              </a:rPr>
              <a:t> </a:t>
            </a:r>
            <a:r>
              <a:rPr dirty="0" sz="450" spc="75">
                <a:latin typeface="Calibri"/>
                <a:cs typeface="Calibri"/>
              </a:rPr>
              <a:t>Tumbes</a:t>
            </a:r>
            <a:r>
              <a:rPr dirty="0" sz="450" spc="500">
                <a:latin typeface="Calibri"/>
                <a:cs typeface="Calibri"/>
              </a:rPr>
              <a:t> </a:t>
            </a:r>
            <a:r>
              <a:rPr dirty="0" sz="450" spc="75">
                <a:latin typeface="Calibri"/>
                <a:cs typeface="Calibri"/>
              </a:rPr>
              <a:t>Aguas</a:t>
            </a:r>
            <a:r>
              <a:rPr dirty="0" sz="450" spc="45">
                <a:latin typeface="Calibri"/>
                <a:cs typeface="Calibri"/>
              </a:rPr>
              <a:t> </a:t>
            </a:r>
            <a:r>
              <a:rPr dirty="0" sz="450" spc="75">
                <a:latin typeface="Calibri"/>
                <a:cs typeface="Calibri"/>
              </a:rPr>
              <a:t>Verdes</a:t>
            </a:r>
            <a:r>
              <a:rPr dirty="0" sz="450" spc="500">
                <a:latin typeface="Calibri"/>
                <a:cs typeface="Calibri"/>
              </a:rPr>
              <a:t> </a:t>
            </a:r>
            <a:r>
              <a:rPr dirty="0" sz="450" spc="50">
                <a:latin typeface="Calibri"/>
                <a:cs typeface="Calibri"/>
              </a:rPr>
              <a:t>Zorritos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1322347" y="6492465"/>
            <a:ext cx="159385" cy="63944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450" spc="40">
                <a:latin typeface="Calibri"/>
                <a:cs typeface="Calibri"/>
              </a:rPr>
              <a:t>9,55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9,54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9,24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7,64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6,62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4,62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1672506" y="6492465"/>
            <a:ext cx="99060" cy="63944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33020">
              <a:lnSpc>
                <a:spcPct val="100000"/>
              </a:lnSpc>
              <a:spcBef>
                <a:spcPts val="365"/>
              </a:spcBef>
            </a:pPr>
            <a:r>
              <a:rPr dirty="0" sz="450" spc="35">
                <a:latin typeface="Calibri"/>
                <a:cs typeface="Calibri"/>
              </a:rPr>
              <a:t>6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35">
                <a:latin typeface="Calibri"/>
                <a:cs typeface="Calibri"/>
              </a:rPr>
              <a:t>20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35">
                <a:latin typeface="Calibri"/>
                <a:cs typeface="Calibri"/>
              </a:rPr>
              <a:t>21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35">
                <a:latin typeface="Calibri"/>
                <a:cs typeface="Calibri"/>
              </a:rPr>
              <a:t>71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35">
                <a:latin typeface="Calibri"/>
                <a:cs typeface="Calibri"/>
              </a:rPr>
              <a:t>12</a:t>
            </a:r>
            <a:endParaRPr sz="450">
              <a:latin typeface="Calibri"/>
              <a:cs typeface="Calibri"/>
            </a:endParaRPr>
          </a:p>
          <a:p>
            <a:pPr marL="33020">
              <a:lnSpc>
                <a:spcPct val="100000"/>
              </a:lnSpc>
              <a:spcBef>
                <a:spcPts val="265"/>
              </a:spcBef>
            </a:pPr>
            <a:r>
              <a:rPr dirty="0" sz="450" spc="35">
                <a:latin typeface="Calibri"/>
                <a:cs typeface="Calibri"/>
              </a:rPr>
              <a:t>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2116634" y="6492464"/>
            <a:ext cx="172085" cy="63944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365"/>
              </a:spcBef>
            </a:pPr>
            <a:r>
              <a:rPr dirty="0" sz="450" spc="35">
                <a:latin typeface="Calibri"/>
                <a:cs typeface="Calibri"/>
              </a:rPr>
              <a:t>628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2097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2273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9297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1812</a:t>
            </a:r>
            <a:endParaRPr sz="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450" spc="40">
                <a:latin typeface="Calibri"/>
                <a:cs typeface="Calibri"/>
              </a:rPr>
              <a:t>1083</a:t>
            </a:r>
            <a:endParaRPr sz="450">
              <a:latin typeface="Calibri"/>
              <a:cs typeface="Calibri"/>
            </a:endParaRPr>
          </a:p>
        </p:txBody>
      </p:sp>
      <p:graphicFrame>
        <p:nvGraphicFramePr>
          <p:cNvPr id="104" name="object 104" descr=""/>
          <p:cNvGraphicFramePr>
            <a:graphicFrameLocks noGrp="1"/>
          </p:cNvGraphicFramePr>
          <p:nvPr/>
        </p:nvGraphicFramePr>
        <p:xfrm>
          <a:off x="279163" y="7135228"/>
          <a:ext cx="2084070" cy="222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905"/>
                <a:gridCol w="417194"/>
                <a:gridCol w="357505"/>
                <a:gridCol w="340994"/>
              </a:tblGrid>
              <a:tr h="111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450" spc="65">
                          <a:latin typeface="Calibri"/>
                          <a:cs typeface="Calibri"/>
                        </a:rPr>
                        <a:t>Matapalo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450" spc="40">
                          <a:latin typeface="Calibri"/>
                          <a:cs typeface="Calibri"/>
                        </a:rPr>
                        <a:t>4,25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R="730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471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</a:tr>
              <a:tr h="1111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75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75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4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70">
                          <a:latin typeface="Calibri"/>
                          <a:cs typeface="Calibri"/>
                        </a:rPr>
                        <a:t>Virgen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40">
                          <a:latin typeface="Calibri"/>
                          <a:cs typeface="Calibri"/>
                        </a:rPr>
                        <a:t>0,00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ctr" marR="7302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397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8255"/>
                </a:tc>
              </a:tr>
            </a:tbl>
          </a:graphicData>
        </a:graphic>
      </p:graphicFrame>
      <p:sp>
        <p:nvSpPr>
          <p:cNvPr id="105" name="object 105" descr=""/>
          <p:cNvSpPr txBox="1"/>
          <p:nvPr/>
        </p:nvSpPr>
        <p:spPr>
          <a:xfrm>
            <a:off x="298213" y="7333250"/>
            <a:ext cx="29146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65">
                <a:latin typeface="Calibri"/>
                <a:cs typeface="Calibri"/>
              </a:rPr>
              <a:t>CASITAS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1322347" y="7333250"/>
            <a:ext cx="15938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40">
                <a:latin typeface="Calibri"/>
                <a:cs typeface="Calibri"/>
              </a:rPr>
              <a:t>0,00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1693357" y="7333250"/>
            <a:ext cx="65405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0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108" name="object 108" descr=""/>
          <p:cNvSpPr txBox="1"/>
          <p:nvPr/>
        </p:nvSpPr>
        <p:spPr>
          <a:xfrm>
            <a:off x="2132411" y="7333250"/>
            <a:ext cx="135890" cy="93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50" spc="35">
                <a:latin typeface="Calibri"/>
                <a:cs typeface="Calibri"/>
              </a:rPr>
              <a:t>148</a:t>
            </a:r>
            <a:endParaRPr sz="450">
              <a:latin typeface="Calibri"/>
              <a:cs typeface="Calibri"/>
            </a:endParaRPr>
          </a:p>
        </p:txBody>
      </p:sp>
      <p:graphicFrame>
        <p:nvGraphicFramePr>
          <p:cNvPr id="109" name="object 109" descr=""/>
          <p:cNvGraphicFramePr>
            <a:graphicFrameLocks noGrp="1"/>
          </p:cNvGraphicFramePr>
          <p:nvPr/>
        </p:nvGraphicFramePr>
        <p:xfrm>
          <a:off x="295128" y="6010884"/>
          <a:ext cx="4104004" cy="100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1380"/>
                <a:gridCol w="806450"/>
                <a:gridCol w="230505"/>
                <a:gridCol w="372745"/>
                <a:gridCol w="460375"/>
              </a:tblGrid>
              <a:tr h="10033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1062990" algn="l"/>
                          <a:tab pos="1318895" algn="l"/>
                          <a:tab pos="1710689" algn="l"/>
                        </a:tabLst>
                      </a:pPr>
                      <a:r>
                        <a:rPr dirty="0" sz="45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DISTRITO</a:t>
                      </a:r>
                      <a:r>
                        <a:rPr dirty="0" sz="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T.I</a:t>
                      </a:r>
                      <a:r>
                        <a:rPr dirty="0" sz="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CASOS</a:t>
                      </a:r>
                      <a:r>
                        <a:rPr dirty="0" sz="4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POBLACION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50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500" spc="4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T.I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5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50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POBLACION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9525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" name="object 110" descr=""/>
          <p:cNvGraphicFramePr>
            <a:graphicFrameLocks noGrp="1"/>
          </p:cNvGraphicFramePr>
          <p:nvPr/>
        </p:nvGraphicFramePr>
        <p:xfrm>
          <a:off x="279163" y="6108255"/>
          <a:ext cx="6572250" cy="238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0565"/>
                <a:gridCol w="594995"/>
                <a:gridCol w="367030"/>
                <a:gridCol w="407669"/>
                <a:gridCol w="884555"/>
                <a:gridCol w="297815"/>
                <a:gridCol w="350520"/>
                <a:gridCol w="1049655"/>
                <a:gridCol w="1483360"/>
                <a:gridCol w="158114"/>
                <a:gridCol w="190500"/>
              </a:tblGrid>
              <a:tr h="11048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450" spc="75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Jacinto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920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18,35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850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r" marR="958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654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595"/>
                        </a:lnSpc>
                        <a:spcBef>
                          <a:spcPts val="170"/>
                        </a:spcBef>
                      </a:pPr>
                      <a:r>
                        <a:rPr dirty="0" sz="500" spc="9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Jacinto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ts val="595"/>
                        </a:lnSpc>
                        <a:spcBef>
                          <a:spcPts val="170"/>
                        </a:spcBef>
                      </a:pPr>
                      <a:r>
                        <a:rPr dirty="0" sz="500" spc="60">
                          <a:latin typeface="Calibri"/>
                          <a:cs typeface="Calibri"/>
                        </a:rPr>
                        <a:t>4,47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595"/>
                        </a:lnSpc>
                        <a:spcBef>
                          <a:spcPts val="170"/>
                        </a:spcBef>
                      </a:pPr>
                      <a:r>
                        <a:rPr dirty="0" sz="500" spc="65">
                          <a:latin typeface="Calibri"/>
                          <a:cs typeface="Calibri"/>
                        </a:rPr>
                        <a:t>45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535"/>
                        </a:lnSpc>
                        <a:spcBef>
                          <a:spcPts val="235"/>
                        </a:spcBef>
                      </a:pPr>
                      <a:r>
                        <a:rPr dirty="0" sz="500" spc="75">
                          <a:latin typeface="Calibri"/>
                          <a:cs typeface="Calibri"/>
                        </a:rPr>
                        <a:t>10.057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marL="634365">
                        <a:lnSpc>
                          <a:spcPts val="535"/>
                        </a:lnSpc>
                        <a:spcBef>
                          <a:spcPts val="229"/>
                        </a:spcBef>
                      </a:pPr>
                      <a:r>
                        <a:rPr dirty="0" u="sng" sz="450" spc="16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RIESGO</a:t>
                      </a:r>
                      <a:r>
                        <a:rPr dirty="0" u="sng" sz="450" spc="8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50" spc="14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dirty="0" u="sng" sz="450" spc="13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50" spc="13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1000</a:t>
                      </a:r>
                      <a:r>
                        <a:rPr dirty="0" u="sng" sz="450" spc="8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50" spc="14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háb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9209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82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Papayal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r" marR="920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17,32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R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12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r" marR="958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450" spc="35">
                          <a:latin typeface="Calibri"/>
                          <a:cs typeface="Calibri"/>
                        </a:rPr>
                        <a:t>693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00" spc="9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85">
                          <a:latin typeface="Calibri"/>
                          <a:cs typeface="Calibri"/>
                        </a:rPr>
                        <a:t> de</a:t>
                      </a:r>
                      <a:r>
                        <a:rPr dirty="0" sz="500" spc="2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00" spc="60">
                          <a:latin typeface="Calibri"/>
                          <a:cs typeface="Calibri"/>
                        </a:rPr>
                        <a:t>2,65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00" spc="6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500" spc="70">
                          <a:latin typeface="Calibri"/>
                          <a:cs typeface="Calibri"/>
                        </a:rPr>
                        <a:t>8.678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marL="634365">
                        <a:lnSpc>
                          <a:spcPts val="530"/>
                        </a:lnSpc>
                      </a:pPr>
                      <a:r>
                        <a:rPr dirty="0" sz="450" spc="12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1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530"/>
                        </a:lnSpc>
                      </a:pPr>
                      <a:r>
                        <a:rPr dirty="0" sz="450" spc="85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530"/>
                        </a:lnSpc>
                      </a:pPr>
                      <a:r>
                        <a:rPr dirty="0" sz="450" spc="95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1" name="object 111" descr=""/>
          <p:cNvSpPr txBox="1"/>
          <p:nvPr/>
        </p:nvSpPr>
        <p:spPr>
          <a:xfrm>
            <a:off x="4051972" y="6319389"/>
            <a:ext cx="267970" cy="103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0" spc="75">
                <a:latin typeface="Calibri"/>
                <a:cs typeface="Calibri"/>
              </a:rPr>
              <a:t>91.093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2450361" y="6291702"/>
            <a:ext cx="638175" cy="220979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500" spc="75">
                <a:latin typeface="Calibri"/>
                <a:cs typeface="Calibri"/>
              </a:rPr>
              <a:t>Tumbes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90">
                <a:latin typeface="Calibri"/>
                <a:cs typeface="Calibri"/>
              </a:rPr>
              <a:t>Canoas</a:t>
            </a:r>
            <a:r>
              <a:rPr dirty="0" sz="500" spc="90">
                <a:latin typeface="Calibri"/>
                <a:cs typeface="Calibri"/>
              </a:rPr>
              <a:t> </a:t>
            </a:r>
            <a:r>
              <a:rPr dirty="0" sz="500" spc="75">
                <a:latin typeface="Calibri"/>
                <a:cs typeface="Calibri"/>
              </a:rPr>
              <a:t>Punta</a:t>
            </a:r>
            <a:r>
              <a:rPr dirty="0" sz="500" spc="75">
                <a:latin typeface="Calibri"/>
                <a:cs typeface="Calibri"/>
              </a:rPr>
              <a:t> </a:t>
            </a:r>
            <a:r>
              <a:rPr dirty="0" sz="500" spc="45">
                <a:latin typeface="Calibri"/>
                <a:cs typeface="Calibri"/>
              </a:rPr>
              <a:t>Sal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3284161" y="6291703"/>
            <a:ext cx="179705" cy="220979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500" spc="60">
                <a:latin typeface="Calibri"/>
                <a:cs typeface="Calibri"/>
              </a:rPr>
              <a:t>2,18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60">
                <a:latin typeface="Calibri"/>
                <a:cs typeface="Calibri"/>
              </a:rPr>
              <a:t>2,08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3596827" y="6291703"/>
            <a:ext cx="157480" cy="220979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500" spc="65">
                <a:latin typeface="Calibri"/>
                <a:cs typeface="Calibri"/>
              </a:rPr>
              <a:t>199</a:t>
            </a:r>
            <a:endParaRPr sz="5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170"/>
              </a:spcBef>
            </a:pPr>
            <a:r>
              <a:rPr dirty="0" sz="500" spc="65">
                <a:latin typeface="Calibri"/>
                <a:cs typeface="Calibri"/>
              </a:rPr>
              <a:t>21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4051972" y="6416993"/>
            <a:ext cx="267970" cy="103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0" spc="75">
                <a:latin typeface="Calibri"/>
                <a:cs typeface="Calibri"/>
              </a:rPr>
              <a:t>10.114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2450361" y="6486911"/>
            <a:ext cx="509270" cy="611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6210">
              <a:lnSpc>
                <a:spcPct val="128000"/>
              </a:lnSpc>
              <a:spcBef>
                <a:spcPts val="95"/>
              </a:spcBef>
            </a:pPr>
            <a:r>
              <a:rPr dirty="0" sz="500" spc="70">
                <a:latin typeface="Calibri"/>
                <a:cs typeface="Calibri"/>
              </a:rPr>
              <a:t>Papayal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60">
                <a:latin typeface="Calibri"/>
                <a:cs typeface="Calibri"/>
              </a:rPr>
              <a:t>Corrales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65">
                <a:latin typeface="Calibri"/>
                <a:cs typeface="Calibri"/>
              </a:rPr>
              <a:t>Zarumilla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85">
                <a:latin typeface="Calibri"/>
                <a:cs typeface="Calibri"/>
              </a:rPr>
              <a:t>La</a:t>
            </a:r>
            <a:r>
              <a:rPr dirty="0" sz="500" spc="70">
                <a:latin typeface="Calibri"/>
                <a:cs typeface="Calibri"/>
              </a:rPr>
              <a:t> </a:t>
            </a:r>
            <a:r>
              <a:rPr dirty="0" sz="500" spc="55">
                <a:latin typeface="Calibri"/>
                <a:cs typeface="Calibri"/>
              </a:rPr>
              <a:t>Cruz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50">
                <a:latin typeface="Calibri"/>
                <a:cs typeface="Calibri"/>
              </a:rPr>
              <a:t>Zorritos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90">
                <a:latin typeface="Calibri"/>
                <a:cs typeface="Calibri"/>
              </a:rPr>
              <a:t>Aguas</a:t>
            </a:r>
            <a:r>
              <a:rPr dirty="0" sz="500" spc="85">
                <a:latin typeface="Calibri"/>
                <a:cs typeface="Calibri"/>
              </a:rPr>
              <a:t> </a:t>
            </a:r>
            <a:r>
              <a:rPr dirty="0" sz="500" spc="65">
                <a:latin typeface="Calibri"/>
                <a:cs typeface="Calibri"/>
              </a:rPr>
              <a:t>Verdes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3284161" y="6486912"/>
            <a:ext cx="179705" cy="61150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500" spc="60">
                <a:latin typeface="Calibri"/>
                <a:cs typeface="Calibri"/>
              </a:rPr>
              <a:t>2,05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60">
                <a:latin typeface="Calibri"/>
                <a:cs typeface="Calibri"/>
              </a:rPr>
              <a:t>1,83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500" spc="60">
                <a:latin typeface="Calibri"/>
                <a:cs typeface="Calibri"/>
              </a:rPr>
              <a:t>1,71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60">
                <a:latin typeface="Calibri"/>
                <a:cs typeface="Calibri"/>
              </a:rPr>
              <a:t>1,61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60">
                <a:latin typeface="Calibri"/>
                <a:cs typeface="Calibri"/>
              </a:rPr>
              <a:t>1,20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500" spc="60">
                <a:latin typeface="Calibri"/>
                <a:cs typeface="Calibri"/>
              </a:rPr>
              <a:t>0,71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2450361" y="7091989"/>
            <a:ext cx="1013460" cy="103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0" spc="90">
                <a:latin typeface="Calibri"/>
                <a:cs typeface="Calibri"/>
              </a:rPr>
              <a:t>San</a:t>
            </a:r>
            <a:r>
              <a:rPr dirty="0" sz="500" spc="40">
                <a:latin typeface="Calibri"/>
                <a:cs typeface="Calibri"/>
              </a:rPr>
              <a:t> </a:t>
            </a:r>
            <a:r>
              <a:rPr dirty="0" sz="500" spc="80">
                <a:latin typeface="Calibri"/>
                <a:cs typeface="Calibri"/>
              </a:rPr>
              <a:t>Juan</a:t>
            </a:r>
            <a:r>
              <a:rPr dirty="0" sz="500" spc="45">
                <a:latin typeface="Calibri"/>
                <a:cs typeface="Calibri"/>
              </a:rPr>
              <a:t> </a:t>
            </a:r>
            <a:r>
              <a:rPr dirty="0" sz="500" spc="85">
                <a:latin typeface="Calibri"/>
                <a:cs typeface="Calibri"/>
              </a:rPr>
              <a:t>de</a:t>
            </a:r>
            <a:r>
              <a:rPr dirty="0" sz="500" spc="60">
                <a:latin typeface="Calibri"/>
                <a:cs typeface="Calibri"/>
              </a:rPr>
              <a:t> </a:t>
            </a:r>
            <a:r>
              <a:rPr dirty="0" sz="500" spc="70">
                <a:latin typeface="Calibri"/>
                <a:cs typeface="Calibri"/>
              </a:rPr>
              <a:t>la</a:t>
            </a:r>
            <a:r>
              <a:rPr dirty="0" sz="500" spc="70">
                <a:latin typeface="Calibri"/>
                <a:cs typeface="Calibri"/>
              </a:rPr>
              <a:t> </a:t>
            </a:r>
            <a:r>
              <a:rPr dirty="0" sz="500" spc="80">
                <a:latin typeface="Calibri"/>
                <a:cs typeface="Calibri"/>
              </a:rPr>
              <a:t>Virgen</a:t>
            </a:r>
            <a:r>
              <a:rPr dirty="0" sz="500" spc="190">
                <a:latin typeface="Calibri"/>
                <a:cs typeface="Calibri"/>
              </a:rPr>
              <a:t>  </a:t>
            </a:r>
            <a:r>
              <a:rPr dirty="0" sz="500" spc="60">
                <a:latin typeface="Calibri"/>
                <a:cs typeface="Calibri"/>
              </a:rPr>
              <a:t>0,31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2450361" y="7189594"/>
            <a:ext cx="284480" cy="103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0" spc="75">
                <a:latin typeface="Calibri"/>
                <a:cs typeface="Calibri"/>
              </a:rPr>
              <a:t>Casitas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2450361" y="7287198"/>
            <a:ext cx="367665" cy="103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0" spc="80">
                <a:latin typeface="Calibri"/>
                <a:cs typeface="Calibri"/>
              </a:rPr>
              <a:t>Matapalo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3284161" y="7170018"/>
            <a:ext cx="179705" cy="220979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500" spc="60">
                <a:latin typeface="Calibri"/>
                <a:cs typeface="Calibri"/>
              </a:rPr>
              <a:t>0,31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60">
                <a:latin typeface="Calibri"/>
                <a:cs typeface="Calibri"/>
              </a:rPr>
              <a:t>0,27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3618702" y="6486912"/>
            <a:ext cx="113664" cy="90424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500" spc="65">
                <a:latin typeface="Calibri"/>
                <a:cs typeface="Calibri"/>
              </a:rPr>
              <a:t>24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65">
                <a:latin typeface="Calibri"/>
                <a:cs typeface="Calibri"/>
              </a:rPr>
              <a:t>44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500" spc="65">
                <a:latin typeface="Calibri"/>
                <a:cs typeface="Calibri"/>
              </a:rPr>
              <a:t>58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65">
                <a:latin typeface="Calibri"/>
                <a:cs typeface="Calibri"/>
              </a:rPr>
              <a:t>20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65">
                <a:latin typeface="Calibri"/>
                <a:cs typeface="Calibri"/>
              </a:rPr>
              <a:t>24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500" spc="6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170"/>
              </a:spcBef>
            </a:pPr>
            <a:r>
              <a:rPr dirty="0" sz="500" spc="45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170"/>
              </a:spcBef>
            </a:pPr>
            <a:r>
              <a:rPr dirty="0" sz="500" spc="45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  <a:p>
            <a:pPr marL="34290">
              <a:lnSpc>
                <a:spcPct val="100000"/>
              </a:lnSpc>
              <a:spcBef>
                <a:spcPts val="165"/>
              </a:spcBef>
            </a:pPr>
            <a:r>
              <a:rPr dirty="0" sz="500" spc="45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4051972" y="6495023"/>
            <a:ext cx="267970" cy="90424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500" spc="75">
                <a:latin typeface="Calibri"/>
                <a:cs typeface="Calibri"/>
              </a:rPr>
              <a:t>11.706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75">
                <a:latin typeface="Calibri"/>
                <a:cs typeface="Calibri"/>
              </a:rPr>
              <a:t>24.015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500" spc="75">
                <a:latin typeface="Calibri"/>
                <a:cs typeface="Calibri"/>
              </a:rPr>
              <a:t>33.826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75">
                <a:latin typeface="Calibri"/>
                <a:cs typeface="Calibri"/>
              </a:rPr>
              <a:t>12.447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500" spc="75">
                <a:latin typeface="Calibri"/>
                <a:cs typeface="Calibri"/>
              </a:rPr>
              <a:t>19.956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500" spc="75">
                <a:latin typeface="Calibri"/>
                <a:cs typeface="Calibri"/>
              </a:rPr>
              <a:t>26.871</a:t>
            </a:r>
            <a:endParaRPr sz="5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70"/>
              </a:spcBef>
            </a:pPr>
            <a:r>
              <a:rPr dirty="0" sz="500" spc="70">
                <a:latin typeface="Calibri"/>
                <a:cs typeface="Calibri"/>
              </a:rPr>
              <a:t>6.395</a:t>
            </a:r>
            <a:endParaRPr sz="5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70"/>
              </a:spcBef>
            </a:pPr>
            <a:r>
              <a:rPr dirty="0" sz="500" spc="70">
                <a:latin typeface="Calibri"/>
                <a:cs typeface="Calibri"/>
              </a:rPr>
              <a:t>6.408</a:t>
            </a:r>
            <a:endParaRPr sz="500">
              <a:latin typeface="Calibri"/>
              <a:cs typeface="Calibri"/>
            </a:endParaRPr>
          </a:p>
          <a:p>
            <a:pPr marL="56515">
              <a:lnSpc>
                <a:spcPct val="100000"/>
              </a:lnSpc>
              <a:spcBef>
                <a:spcPts val="165"/>
              </a:spcBef>
            </a:pPr>
            <a:r>
              <a:rPr dirty="0" sz="500" spc="70">
                <a:latin typeface="Calibri"/>
                <a:cs typeface="Calibri"/>
              </a:rPr>
              <a:t>7.473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2450361" y="7384803"/>
            <a:ext cx="73025" cy="103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0" spc="4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500">
              <a:latin typeface="Calibri"/>
              <a:cs typeface="Calibri"/>
            </a:endParaRPr>
          </a:p>
        </p:txBody>
      </p:sp>
      <p:graphicFrame>
        <p:nvGraphicFramePr>
          <p:cNvPr id="125" name="object 125" descr=""/>
          <p:cNvGraphicFramePr>
            <a:graphicFrameLocks noGrp="1"/>
          </p:cNvGraphicFramePr>
          <p:nvPr/>
        </p:nvGraphicFramePr>
        <p:xfrm>
          <a:off x="295128" y="7405372"/>
          <a:ext cx="4104004" cy="8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6469"/>
                <a:gridCol w="266065"/>
                <a:gridCol w="381000"/>
                <a:gridCol w="536575"/>
                <a:gridCol w="40005"/>
                <a:gridCol w="765175"/>
                <a:gridCol w="229869"/>
                <a:gridCol w="372110"/>
                <a:gridCol w="459739"/>
              </a:tblGrid>
              <a:tr h="86360">
                <a:tc>
                  <a:txBody>
                    <a:bodyPr/>
                    <a:lstStyle/>
                    <a:p>
                      <a:pPr marL="12700">
                        <a:lnSpc>
                          <a:spcPts val="445"/>
                        </a:lnSpc>
                        <a:spcBef>
                          <a:spcPts val="135"/>
                        </a:spcBef>
                      </a:pPr>
                      <a:r>
                        <a:rPr dirty="0" sz="45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REGIONAL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445"/>
                        </a:lnSpc>
                        <a:spcBef>
                          <a:spcPts val="135"/>
                        </a:spcBef>
                      </a:pPr>
                      <a:r>
                        <a:rPr dirty="0" sz="45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8,56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445"/>
                        </a:lnSpc>
                        <a:spcBef>
                          <a:spcPts val="135"/>
                        </a:spcBef>
                      </a:pPr>
                      <a:r>
                        <a:rPr dirty="0" sz="45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ts val="445"/>
                        </a:lnSpc>
                        <a:spcBef>
                          <a:spcPts val="135"/>
                        </a:spcBef>
                      </a:pPr>
                      <a:r>
                        <a:rPr dirty="0" sz="45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21022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A6A6A6"/>
                      </a:solidFill>
                      <a:prstDash val="solid"/>
                    </a:lnL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ts val="535"/>
                        </a:lnSpc>
                      </a:pPr>
                      <a:r>
                        <a:rPr dirty="0" sz="500" spc="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EGIONAL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535"/>
                        </a:lnSpc>
                      </a:pPr>
                      <a:r>
                        <a:rPr dirty="0" sz="50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1,80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ts val="535"/>
                        </a:lnSpc>
                      </a:pPr>
                      <a:r>
                        <a:rPr dirty="0" sz="500" spc="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ts val="535"/>
                        </a:lnSpc>
                      </a:pPr>
                      <a:r>
                        <a:rPr dirty="0" sz="500" spc="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269039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sp>
        <p:nvSpPr>
          <p:cNvPr id="126" name="object 126" descr=""/>
          <p:cNvSpPr txBox="1"/>
          <p:nvPr/>
        </p:nvSpPr>
        <p:spPr>
          <a:xfrm>
            <a:off x="669873" y="8471863"/>
            <a:ext cx="135255" cy="13233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550" spc="-25" b="1">
                <a:latin typeface="Calibri"/>
                <a:cs typeface="Calibri"/>
              </a:rPr>
              <a:t>350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-25" b="1">
                <a:latin typeface="Calibri"/>
                <a:cs typeface="Calibri"/>
              </a:rPr>
              <a:t>300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-25" b="1">
                <a:latin typeface="Calibri"/>
                <a:cs typeface="Calibri"/>
              </a:rPr>
              <a:t>250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-25" b="1">
                <a:latin typeface="Calibri"/>
                <a:cs typeface="Calibri"/>
              </a:rPr>
              <a:t>200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50" spc="-25" b="1">
                <a:latin typeface="Calibri"/>
                <a:cs typeface="Calibri"/>
              </a:rPr>
              <a:t>150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550" spc="-25" b="1">
                <a:latin typeface="Calibri"/>
                <a:cs typeface="Calibri"/>
              </a:rPr>
              <a:t>100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5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550" spc="-25" b="1">
                <a:latin typeface="Calibri"/>
                <a:cs typeface="Calibri"/>
              </a:rPr>
              <a:t>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Calibri"/>
              <a:cs typeface="Calibri"/>
            </a:endParaRPr>
          </a:p>
          <a:p>
            <a:pPr algn="r" marR="9525">
              <a:lnSpc>
                <a:spcPct val="100000"/>
              </a:lnSpc>
            </a:pPr>
            <a:r>
              <a:rPr dirty="0" sz="550" spc="-50" b="1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669873" y="8298216"/>
            <a:ext cx="135255" cy="107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50" spc="-25" b="1">
                <a:latin typeface="Calibri"/>
                <a:cs typeface="Calibri"/>
              </a:rPr>
              <a:t>400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669873" y="8124570"/>
            <a:ext cx="135255" cy="107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50" spc="-25" b="1">
                <a:latin typeface="Calibri"/>
                <a:cs typeface="Calibri"/>
              </a:rPr>
              <a:t>450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855249" y="9762631"/>
            <a:ext cx="3448685" cy="78105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37465">
              <a:lnSpc>
                <a:spcPct val="100000"/>
              </a:lnSpc>
              <a:spcBef>
                <a:spcPts val="25"/>
              </a:spcBef>
            </a:pPr>
            <a:r>
              <a:rPr dirty="0" sz="350" spc="-50">
                <a:latin typeface="Calibri"/>
                <a:cs typeface="Calibri"/>
              </a:rPr>
              <a:t>1</a:t>
            </a:r>
            <a:endParaRPr sz="3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90"/>
              </a:spcBef>
            </a:pPr>
            <a:r>
              <a:rPr dirty="0" sz="350" spc="-5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dirty="0" sz="350" spc="-50">
                <a:latin typeface="Calibri"/>
                <a:cs typeface="Calibri"/>
              </a:rPr>
              <a:t>3</a:t>
            </a:r>
            <a:endParaRPr sz="3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90"/>
              </a:spcBef>
            </a:pPr>
            <a:r>
              <a:rPr dirty="0" sz="350" spc="-50">
                <a:latin typeface="Calibri"/>
                <a:cs typeface="Calibri"/>
              </a:rPr>
              <a:t>4</a:t>
            </a:r>
            <a:endParaRPr sz="3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90"/>
              </a:spcBef>
            </a:pPr>
            <a:r>
              <a:rPr dirty="0" sz="350" spc="-50">
                <a:latin typeface="Calibri"/>
                <a:cs typeface="Calibri"/>
              </a:rPr>
              <a:t>5</a:t>
            </a:r>
            <a:endParaRPr sz="3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90"/>
              </a:spcBef>
            </a:pPr>
            <a:r>
              <a:rPr dirty="0" sz="350" spc="-50">
                <a:latin typeface="Calibri"/>
                <a:cs typeface="Calibri"/>
              </a:rPr>
              <a:t>6</a:t>
            </a:r>
            <a:endParaRPr sz="3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95"/>
              </a:spcBef>
            </a:pPr>
            <a:r>
              <a:rPr dirty="0" sz="350" spc="-50">
                <a:latin typeface="Calibri"/>
                <a:cs typeface="Calibri"/>
              </a:rPr>
              <a:t>7</a:t>
            </a:r>
            <a:endParaRPr sz="3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90"/>
              </a:spcBef>
            </a:pPr>
            <a:r>
              <a:rPr dirty="0" sz="350" spc="-50">
                <a:latin typeface="Calibri"/>
                <a:cs typeface="Calibri"/>
              </a:rPr>
              <a:t>8</a:t>
            </a:r>
            <a:endParaRPr sz="35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90"/>
              </a:spcBef>
            </a:pPr>
            <a:r>
              <a:rPr dirty="0" sz="350" spc="-50">
                <a:latin typeface="Calibri"/>
                <a:cs typeface="Calibri"/>
              </a:rPr>
              <a:t>9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10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11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12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13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14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15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16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17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18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19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20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21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22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23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24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25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26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27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28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29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30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31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32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33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34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35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36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37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38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39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40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41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42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43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44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45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46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47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48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49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50" spc="-25">
                <a:latin typeface="Calibri"/>
                <a:cs typeface="Calibri"/>
              </a:rPr>
              <a:t>50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51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52</a:t>
            </a:r>
            <a:endParaRPr sz="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50" spc="-25">
                <a:latin typeface="Calibri"/>
                <a:cs typeface="Calibri"/>
              </a:rPr>
              <a:t>53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30" name="object 130" descr=""/>
          <p:cNvSpPr/>
          <p:nvPr/>
        </p:nvSpPr>
        <p:spPr>
          <a:xfrm>
            <a:off x="1311544" y="9919942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09" h="42545">
                <a:moveTo>
                  <a:pt x="41833" y="0"/>
                </a:moveTo>
                <a:lnTo>
                  <a:pt x="0" y="0"/>
                </a:lnTo>
                <a:lnTo>
                  <a:pt x="0" y="42096"/>
                </a:lnTo>
                <a:lnTo>
                  <a:pt x="41833" y="42096"/>
                </a:lnTo>
                <a:lnTo>
                  <a:pt x="41833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 descr=""/>
          <p:cNvSpPr txBox="1"/>
          <p:nvPr/>
        </p:nvSpPr>
        <p:spPr>
          <a:xfrm>
            <a:off x="1357830" y="9871909"/>
            <a:ext cx="515620" cy="120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b="1">
                <a:latin typeface="Calibri"/>
                <a:cs typeface="Calibri"/>
              </a:rPr>
              <a:t>ALARMA</a:t>
            </a:r>
            <a:r>
              <a:rPr dirty="0" sz="600" spc="-25" b="1">
                <a:latin typeface="Calibri"/>
                <a:cs typeface="Calibri"/>
              </a:rPr>
              <a:t> </a:t>
            </a:r>
            <a:r>
              <a:rPr dirty="0" sz="600" spc="-10" b="1">
                <a:latin typeface="Calibri"/>
                <a:cs typeface="Calibri"/>
              </a:rPr>
              <a:t>(Max)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2" name="object 132" descr=""/>
          <p:cNvSpPr/>
          <p:nvPr/>
        </p:nvSpPr>
        <p:spPr>
          <a:xfrm>
            <a:off x="1970426" y="9919942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5">
                <a:moveTo>
                  <a:pt x="41833" y="0"/>
                </a:moveTo>
                <a:lnTo>
                  <a:pt x="0" y="0"/>
                </a:lnTo>
                <a:lnTo>
                  <a:pt x="0" y="42096"/>
                </a:lnTo>
                <a:lnTo>
                  <a:pt x="41833" y="42096"/>
                </a:lnTo>
                <a:lnTo>
                  <a:pt x="4183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 descr=""/>
          <p:cNvSpPr txBox="1"/>
          <p:nvPr/>
        </p:nvSpPr>
        <p:spPr>
          <a:xfrm>
            <a:off x="2017269" y="9871909"/>
            <a:ext cx="643890" cy="120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b="1">
                <a:latin typeface="Calibri"/>
                <a:cs typeface="Calibri"/>
              </a:rPr>
              <a:t>SEGURIDAD</a:t>
            </a:r>
            <a:r>
              <a:rPr dirty="0" sz="600" spc="10" b="1">
                <a:latin typeface="Calibri"/>
                <a:cs typeface="Calibri"/>
              </a:rPr>
              <a:t> </a:t>
            </a:r>
            <a:r>
              <a:rPr dirty="0" sz="600" spc="-10" b="1">
                <a:latin typeface="Calibri"/>
                <a:cs typeface="Calibri"/>
              </a:rPr>
              <a:t>(Prom)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4" name="object 134" descr=""/>
          <p:cNvSpPr/>
          <p:nvPr/>
        </p:nvSpPr>
        <p:spPr>
          <a:xfrm>
            <a:off x="2760039" y="9919942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10" h="42545">
                <a:moveTo>
                  <a:pt x="41833" y="0"/>
                </a:moveTo>
                <a:lnTo>
                  <a:pt x="0" y="0"/>
                </a:lnTo>
                <a:lnTo>
                  <a:pt x="0" y="42096"/>
                </a:lnTo>
                <a:lnTo>
                  <a:pt x="41833" y="42096"/>
                </a:lnTo>
                <a:lnTo>
                  <a:pt x="41833" y="0"/>
                </a:lnTo>
                <a:close/>
              </a:path>
            </a:pathLst>
          </a:custGeom>
          <a:solidFill>
            <a:srgbClr val="2CD2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 descr=""/>
          <p:cNvSpPr txBox="1"/>
          <p:nvPr/>
        </p:nvSpPr>
        <p:spPr>
          <a:xfrm>
            <a:off x="2805976" y="9871909"/>
            <a:ext cx="410845" cy="120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b="1">
                <a:latin typeface="Calibri"/>
                <a:cs typeface="Calibri"/>
              </a:rPr>
              <a:t>ÉXITO</a:t>
            </a:r>
            <a:r>
              <a:rPr dirty="0" sz="600" spc="20" b="1">
                <a:latin typeface="Calibri"/>
                <a:cs typeface="Calibri"/>
              </a:rPr>
              <a:t> </a:t>
            </a:r>
            <a:r>
              <a:rPr dirty="0" sz="600" spc="-10" b="1">
                <a:latin typeface="Calibri"/>
                <a:cs typeface="Calibri"/>
              </a:rPr>
              <a:t>(Mín)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136" name="object 136" descr=""/>
          <p:cNvGrpSpPr/>
          <p:nvPr/>
        </p:nvGrpSpPr>
        <p:grpSpPr>
          <a:xfrm>
            <a:off x="3306249" y="9917084"/>
            <a:ext cx="47625" cy="48260"/>
            <a:chOff x="3306249" y="9917084"/>
            <a:chExt cx="47625" cy="48260"/>
          </a:xfrm>
        </p:grpSpPr>
        <p:sp>
          <p:nvSpPr>
            <p:cNvPr id="137" name="object 137" descr=""/>
            <p:cNvSpPr/>
            <p:nvPr/>
          </p:nvSpPr>
          <p:spPr>
            <a:xfrm>
              <a:off x="3309107" y="9919942"/>
              <a:ext cx="41910" cy="42545"/>
            </a:xfrm>
            <a:custGeom>
              <a:avLst/>
              <a:gdLst/>
              <a:ahLst/>
              <a:cxnLst/>
              <a:rect l="l" t="t" r="r" b="b"/>
              <a:pathLst>
                <a:path w="41910" h="42545">
                  <a:moveTo>
                    <a:pt x="41833" y="0"/>
                  </a:moveTo>
                  <a:lnTo>
                    <a:pt x="0" y="0"/>
                  </a:lnTo>
                  <a:lnTo>
                    <a:pt x="0" y="42096"/>
                  </a:lnTo>
                  <a:lnTo>
                    <a:pt x="41833" y="42096"/>
                  </a:lnTo>
                  <a:lnTo>
                    <a:pt x="41833" y="0"/>
                  </a:lnTo>
                  <a:close/>
                </a:path>
              </a:pathLst>
            </a:custGeom>
            <a:solidFill>
              <a:srgbClr val="17375E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309107" y="9919942"/>
              <a:ext cx="41910" cy="42545"/>
            </a:xfrm>
            <a:custGeom>
              <a:avLst/>
              <a:gdLst/>
              <a:ahLst/>
              <a:cxnLst/>
              <a:rect l="l" t="t" r="r" b="b"/>
              <a:pathLst>
                <a:path w="41910" h="42545">
                  <a:moveTo>
                    <a:pt x="0" y="42096"/>
                  </a:moveTo>
                  <a:lnTo>
                    <a:pt x="41833" y="42096"/>
                  </a:lnTo>
                  <a:lnTo>
                    <a:pt x="41833" y="0"/>
                  </a:lnTo>
                  <a:lnTo>
                    <a:pt x="0" y="0"/>
                  </a:lnTo>
                  <a:lnTo>
                    <a:pt x="0" y="42096"/>
                  </a:lnTo>
                  <a:close/>
                </a:path>
              </a:pathLst>
            </a:custGeom>
            <a:ln w="524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 descr=""/>
          <p:cNvSpPr txBox="1"/>
          <p:nvPr/>
        </p:nvSpPr>
        <p:spPr>
          <a:xfrm>
            <a:off x="3360134" y="9871909"/>
            <a:ext cx="381000" cy="120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b="1">
                <a:latin typeface="Calibri"/>
                <a:cs typeface="Calibri"/>
              </a:rPr>
              <a:t>Casos</a:t>
            </a:r>
            <a:r>
              <a:rPr dirty="0" sz="600" spc="10" b="1">
                <a:latin typeface="Calibri"/>
                <a:cs typeface="Calibri"/>
              </a:rPr>
              <a:t> </a:t>
            </a:r>
            <a:r>
              <a:rPr dirty="0" sz="600" spc="-20" b="1">
                <a:latin typeface="Calibri"/>
                <a:cs typeface="Calibri"/>
              </a:rPr>
              <a:t>2025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0" name="object 140" descr=""/>
          <p:cNvSpPr/>
          <p:nvPr/>
        </p:nvSpPr>
        <p:spPr>
          <a:xfrm>
            <a:off x="3474699" y="8250123"/>
            <a:ext cx="709930" cy="172085"/>
          </a:xfrm>
          <a:custGeom>
            <a:avLst/>
            <a:gdLst/>
            <a:ahLst/>
            <a:cxnLst/>
            <a:rect l="l" t="t" r="r" b="b"/>
            <a:pathLst>
              <a:path w="709929" h="172084">
                <a:moveTo>
                  <a:pt x="709431" y="0"/>
                </a:moveTo>
                <a:lnTo>
                  <a:pt x="0" y="0"/>
                </a:lnTo>
                <a:lnTo>
                  <a:pt x="0" y="171892"/>
                </a:lnTo>
                <a:lnTo>
                  <a:pt x="709431" y="171892"/>
                </a:lnTo>
                <a:lnTo>
                  <a:pt x="709431" y="164876"/>
                </a:lnTo>
                <a:lnTo>
                  <a:pt x="13944" y="164876"/>
                </a:lnTo>
                <a:lnTo>
                  <a:pt x="6972" y="157860"/>
                </a:lnTo>
                <a:lnTo>
                  <a:pt x="13944" y="157860"/>
                </a:lnTo>
                <a:lnTo>
                  <a:pt x="13944" y="14032"/>
                </a:lnTo>
                <a:lnTo>
                  <a:pt x="6972" y="14032"/>
                </a:lnTo>
                <a:lnTo>
                  <a:pt x="13944" y="7016"/>
                </a:lnTo>
                <a:lnTo>
                  <a:pt x="709431" y="7016"/>
                </a:lnTo>
                <a:lnTo>
                  <a:pt x="709431" y="0"/>
                </a:lnTo>
                <a:close/>
              </a:path>
              <a:path w="709929" h="172084">
                <a:moveTo>
                  <a:pt x="13944" y="157860"/>
                </a:moveTo>
                <a:lnTo>
                  <a:pt x="6972" y="157860"/>
                </a:lnTo>
                <a:lnTo>
                  <a:pt x="13944" y="164876"/>
                </a:lnTo>
                <a:lnTo>
                  <a:pt x="13944" y="157860"/>
                </a:lnTo>
                <a:close/>
              </a:path>
              <a:path w="709929" h="172084">
                <a:moveTo>
                  <a:pt x="695486" y="157860"/>
                </a:moveTo>
                <a:lnTo>
                  <a:pt x="13944" y="157860"/>
                </a:lnTo>
                <a:lnTo>
                  <a:pt x="13944" y="164876"/>
                </a:lnTo>
                <a:lnTo>
                  <a:pt x="695486" y="164876"/>
                </a:lnTo>
                <a:lnTo>
                  <a:pt x="695486" y="157860"/>
                </a:lnTo>
                <a:close/>
              </a:path>
              <a:path w="709929" h="172084">
                <a:moveTo>
                  <a:pt x="695486" y="7016"/>
                </a:moveTo>
                <a:lnTo>
                  <a:pt x="695486" y="164876"/>
                </a:lnTo>
                <a:lnTo>
                  <a:pt x="702458" y="157860"/>
                </a:lnTo>
                <a:lnTo>
                  <a:pt x="709431" y="157860"/>
                </a:lnTo>
                <a:lnTo>
                  <a:pt x="709431" y="14032"/>
                </a:lnTo>
                <a:lnTo>
                  <a:pt x="702458" y="14032"/>
                </a:lnTo>
                <a:lnTo>
                  <a:pt x="695486" y="7016"/>
                </a:lnTo>
                <a:close/>
              </a:path>
              <a:path w="709929" h="172084">
                <a:moveTo>
                  <a:pt x="709431" y="157860"/>
                </a:moveTo>
                <a:lnTo>
                  <a:pt x="702458" y="157860"/>
                </a:lnTo>
                <a:lnTo>
                  <a:pt x="695486" y="164876"/>
                </a:lnTo>
                <a:lnTo>
                  <a:pt x="709431" y="164876"/>
                </a:lnTo>
                <a:lnTo>
                  <a:pt x="709431" y="157860"/>
                </a:lnTo>
                <a:close/>
              </a:path>
              <a:path w="709929" h="172084">
                <a:moveTo>
                  <a:pt x="13944" y="7016"/>
                </a:moveTo>
                <a:lnTo>
                  <a:pt x="6972" y="14032"/>
                </a:lnTo>
                <a:lnTo>
                  <a:pt x="13944" y="14032"/>
                </a:lnTo>
                <a:lnTo>
                  <a:pt x="13944" y="7016"/>
                </a:lnTo>
                <a:close/>
              </a:path>
              <a:path w="709929" h="172084">
                <a:moveTo>
                  <a:pt x="695486" y="7016"/>
                </a:moveTo>
                <a:lnTo>
                  <a:pt x="13944" y="7016"/>
                </a:lnTo>
                <a:lnTo>
                  <a:pt x="13944" y="14032"/>
                </a:lnTo>
                <a:lnTo>
                  <a:pt x="695486" y="14032"/>
                </a:lnTo>
                <a:lnTo>
                  <a:pt x="695486" y="7016"/>
                </a:lnTo>
                <a:close/>
              </a:path>
              <a:path w="709929" h="172084">
                <a:moveTo>
                  <a:pt x="709431" y="7016"/>
                </a:moveTo>
                <a:lnTo>
                  <a:pt x="695486" y="7016"/>
                </a:lnTo>
                <a:lnTo>
                  <a:pt x="702458" y="14032"/>
                </a:lnTo>
                <a:lnTo>
                  <a:pt x="709431" y="14032"/>
                </a:lnTo>
                <a:lnTo>
                  <a:pt x="709431" y="70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 descr=""/>
          <p:cNvSpPr txBox="1"/>
          <p:nvPr/>
        </p:nvSpPr>
        <p:spPr>
          <a:xfrm>
            <a:off x="3593008" y="8275274"/>
            <a:ext cx="464184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b="1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dirty="0" sz="500" spc="-10" b="1">
                <a:solidFill>
                  <a:srgbClr val="FFFFFF"/>
                </a:solidFill>
                <a:latin typeface="Arial"/>
                <a:cs typeface="Arial"/>
              </a:rPr>
              <a:t> Epidemia</a:t>
            </a:r>
            <a:endParaRPr sz="500">
              <a:latin typeface="Arial"/>
              <a:cs typeface="Arial"/>
            </a:endParaRPr>
          </a:p>
        </p:txBody>
      </p:sp>
      <p:pic>
        <p:nvPicPr>
          <p:cNvPr id="142" name="object 14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500" y="4673219"/>
            <a:ext cx="2267584" cy="1803145"/>
          </a:xfrm>
          <a:prstGeom prst="rect">
            <a:avLst/>
          </a:prstGeom>
        </p:spPr>
      </p:pic>
      <p:pic>
        <p:nvPicPr>
          <p:cNvPr id="143" name="object 14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375" y="2701036"/>
            <a:ext cx="2337816" cy="1803400"/>
          </a:xfrm>
          <a:prstGeom prst="rect">
            <a:avLst/>
          </a:prstGeom>
        </p:spPr>
      </p:pic>
      <p:graphicFrame>
        <p:nvGraphicFramePr>
          <p:cNvPr id="144" name="object 144" descr=""/>
          <p:cNvGraphicFramePr>
            <a:graphicFrameLocks noGrp="1"/>
          </p:cNvGraphicFramePr>
          <p:nvPr/>
        </p:nvGraphicFramePr>
        <p:xfrm>
          <a:off x="2577660" y="1511352"/>
          <a:ext cx="2297430" cy="574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920"/>
                <a:gridCol w="346074"/>
                <a:gridCol w="346075"/>
                <a:gridCol w="346075"/>
                <a:gridCol w="428625"/>
              </a:tblGrid>
              <a:tr h="109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09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E75B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</a:pPr>
                      <a:r>
                        <a:rPr dirty="0" sz="6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6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6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20">
                          <a:latin typeface="Calibri"/>
                          <a:cs typeface="Calibri"/>
                        </a:rPr>
                        <a:t>años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20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28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30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78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7145"/>
                </a:tc>
              </a:tr>
              <a:tr h="127635">
                <a:tc>
                  <a:txBody>
                    <a:bodyPr/>
                    <a:lstStyle/>
                    <a:p>
                      <a:pPr marL="13335">
                        <a:lnSpc>
                          <a:spcPts val="725"/>
                        </a:lnSpc>
                      </a:pPr>
                      <a:r>
                        <a:rPr dirty="0" sz="650" spc="-10">
                          <a:latin typeface="Calibri"/>
                          <a:cs typeface="Calibri"/>
                        </a:rPr>
                        <a:t>Mayores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6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20">
                          <a:latin typeface="Calibri"/>
                          <a:cs typeface="Calibri"/>
                        </a:rPr>
                        <a:t>años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66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725"/>
                        </a:lnSpc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108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725"/>
                        </a:lnSpc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129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25"/>
                        </a:lnSpc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303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8" name="object 14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graphicFrame>
        <p:nvGraphicFramePr>
          <p:cNvPr id="145" name="object 145" descr=""/>
          <p:cNvGraphicFramePr>
            <a:graphicFrameLocks noGrp="1"/>
          </p:cNvGraphicFramePr>
          <p:nvPr/>
        </p:nvGraphicFramePr>
        <p:xfrm>
          <a:off x="2574906" y="2057488"/>
          <a:ext cx="2303145" cy="13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920"/>
                <a:gridCol w="346074"/>
                <a:gridCol w="346075"/>
                <a:gridCol w="346075"/>
                <a:gridCol w="428625"/>
              </a:tblGrid>
              <a:tr h="137160"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6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6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176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6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196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41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935"/>
                        </a:lnSpc>
                        <a:spcBef>
                          <a:spcPts val="40"/>
                        </a:spcBef>
                      </a:pPr>
                      <a:r>
                        <a:rPr dirty="0" sz="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146" name="object 146" descr=""/>
          <p:cNvSpPr txBox="1"/>
          <p:nvPr/>
        </p:nvSpPr>
        <p:spPr>
          <a:xfrm>
            <a:off x="2480691" y="1233170"/>
            <a:ext cx="2414905" cy="441959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50495" marR="5080" indent="-13843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15.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EDAs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semanas epidemiológicas,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2025(01-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  <a:p>
            <a:pPr algn="r" marR="193040">
              <a:lnSpc>
                <a:spcPct val="100000"/>
              </a:lnSpc>
              <a:spcBef>
                <a:spcPts val="600"/>
              </a:spcBef>
            </a:pPr>
            <a:r>
              <a:rPr dirty="0" sz="650" spc="-1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650">
              <a:latin typeface="Calibri"/>
              <a:cs typeface="Calibri"/>
            </a:endParaRPr>
          </a:p>
        </p:txBody>
      </p:sp>
      <p:graphicFrame>
        <p:nvGraphicFramePr>
          <p:cNvPr id="147" name="object 147" descr=""/>
          <p:cNvGraphicFramePr>
            <a:graphicFrameLocks noGrp="1"/>
          </p:cNvGraphicFramePr>
          <p:nvPr/>
        </p:nvGraphicFramePr>
        <p:xfrm>
          <a:off x="2574906" y="1508629"/>
          <a:ext cx="2303145" cy="330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920"/>
                <a:gridCol w="346074"/>
                <a:gridCol w="346075"/>
                <a:gridCol w="346075"/>
                <a:gridCol w="428625"/>
              </a:tblGrid>
              <a:tr h="109220">
                <a:tc>
                  <a:txBody>
                    <a:bodyPr/>
                    <a:lstStyle/>
                    <a:p>
                      <a:pPr marL="73660">
                        <a:lnSpc>
                          <a:spcPts val="745"/>
                        </a:lnSpc>
                        <a:spcBef>
                          <a:spcPts val="20"/>
                        </a:spcBef>
                      </a:pPr>
                      <a:r>
                        <a:rPr dirty="0" sz="6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EDAS</a:t>
                      </a: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POR</a:t>
                      </a:r>
                      <a:r>
                        <a:rPr dirty="0" sz="6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GRUPO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2E75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0025">
                        <a:lnSpc>
                          <a:spcPts val="755"/>
                        </a:lnSpc>
                      </a:pP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N°CASOS/SEMANA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2E75B5"/>
                    </a:solidFill>
                  </a:tcPr>
                </a:tc>
              </a:tr>
              <a:tr h="109220">
                <a:tc>
                  <a:txBody>
                    <a:bodyPr/>
                    <a:lstStyle/>
                    <a:p>
                      <a:pPr marL="243840">
                        <a:lnSpc>
                          <a:spcPts val="745"/>
                        </a:lnSpc>
                        <a:spcBef>
                          <a:spcPts val="20"/>
                        </a:spcBef>
                      </a:pPr>
                      <a:r>
                        <a:rPr dirty="0" sz="6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ETAREO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5"/>
                        </a:lnSpc>
                        <a:spcBef>
                          <a:spcPts val="20"/>
                        </a:spcBef>
                      </a:pPr>
                      <a:r>
                        <a:rPr dirty="0" sz="6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5"/>
                        </a:lnSpc>
                        <a:spcBef>
                          <a:spcPts val="20"/>
                        </a:spcBef>
                      </a:pPr>
                      <a:r>
                        <a:rPr dirty="0" sz="6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5"/>
                        </a:lnSpc>
                        <a:spcBef>
                          <a:spcPts val="20"/>
                        </a:spcBef>
                      </a:pPr>
                      <a:r>
                        <a:rPr dirty="0" sz="6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12395">
                <a:tc>
                  <a:txBody>
                    <a:bodyPr/>
                    <a:lstStyle/>
                    <a:p>
                      <a:pPr marL="13335">
                        <a:lnSpc>
                          <a:spcPts val="765"/>
                        </a:lnSpc>
                        <a:spcBef>
                          <a:spcPts val="15"/>
                        </a:spcBef>
                      </a:pPr>
                      <a:r>
                        <a:rPr dirty="0" sz="650" spc="-10">
                          <a:latin typeface="Calibri"/>
                          <a:cs typeface="Calibri"/>
                        </a:rPr>
                        <a:t>Menor</a:t>
                      </a:r>
                      <a:r>
                        <a:rPr dirty="0" sz="6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5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6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25">
                          <a:latin typeface="Calibri"/>
                          <a:cs typeface="Calibri"/>
                        </a:rPr>
                        <a:t>año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  <a:spcBef>
                          <a:spcPts val="15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25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  <a:spcBef>
                          <a:spcPts val="15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40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  <a:spcBef>
                          <a:spcPts val="15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37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5"/>
                        </a:lnSpc>
                        <a:spcBef>
                          <a:spcPts val="15"/>
                        </a:spcBef>
                      </a:pPr>
                      <a:r>
                        <a:rPr dirty="0" sz="650" spc="-25">
                          <a:latin typeface="Calibri"/>
                          <a:cs typeface="Calibri"/>
                        </a:rPr>
                        <a:t>102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6020" y="2127250"/>
            <a:ext cx="3023235" cy="16755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7369" y="6471285"/>
            <a:ext cx="25838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5" b="1">
                <a:latin typeface="Arial"/>
                <a:cs typeface="Arial"/>
              </a:rPr>
              <a:t>SIFILIS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EN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GESTANTES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Y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5" b="1">
                <a:latin typeface="Arial"/>
                <a:cs typeface="Arial"/>
              </a:rPr>
              <a:t>SÍFILIS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14" b="1">
                <a:latin typeface="Arial"/>
                <a:cs typeface="Arial"/>
              </a:rPr>
              <a:t>CONGÉNITA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7369" y="6773545"/>
            <a:ext cx="3282950" cy="42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40"/>
              </a:lnSpc>
              <a:spcBef>
                <a:spcPts val="4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17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materna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caso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congénita.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76065" y="8357489"/>
            <a:ext cx="2920365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SE03/2025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confirmó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02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ofidismo </a:t>
            </a:r>
            <a:r>
              <a:rPr dirty="0" sz="900">
                <a:latin typeface="Arial MT"/>
                <a:cs typeface="Arial MT"/>
              </a:rPr>
              <a:t>precedentes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Progreso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–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Matapalo.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076065" y="8751189"/>
            <a:ext cx="2921000" cy="557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confirmaron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08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ofidismo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Sal-</a:t>
            </a:r>
            <a:r>
              <a:rPr dirty="0" sz="900">
                <a:latin typeface="Arial MT"/>
                <a:cs typeface="Arial MT"/>
              </a:rPr>
              <a:t>Cancas,</a:t>
            </a:r>
            <a:r>
              <a:rPr dirty="0" sz="900" spc="3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Quebrada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Seca</a:t>
            </a:r>
            <a:r>
              <a:rPr dirty="0" sz="900" spc="33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y</a:t>
            </a:r>
            <a:r>
              <a:rPr dirty="0" sz="900">
                <a:latin typeface="Arial MT"/>
                <a:cs typeface="Arial MT"/>
              </a:rPr>
              <a:t> nuevo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progreso-</a:t>
            </a:r>
            <a:r>
              <a:rPr dirty="0" sz="900">
                <a:latin typeface="Arial MT"/>
                <a:cs typeface="Arial MT"/>
              </a:rPr>
              <a:t>Matapalo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Aguas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Verdes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02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loxocelismo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Papayal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79545" y="6509667"/>
            <a:ext cx="3042285" cy="61214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745"/>
              </a:spcBef>
            </a:pPr>
            <a:r>
              <a:rPr dirty="0" sz="1100" spc="-65" b="1">
                <a:latin typeface="Arial"/>
                <a:cs typeface="Arial"/>
              </a:rPr>
              <a:t>TUBERCULOSIS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040"/>
              </a:lnSpc>
              <a:spcBef>
                <a:spcPts val="600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03-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04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tuberculosis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pulmonar.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979545" y="7221855"/>
            <a:ext cx="3044825" cy="68897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13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52-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14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120</a:t>
            </a:r>
            <a:r>
              <a:rPr dirty="0" sz="900" spc="14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tuberculosis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Región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(107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nuevos,</a:t>
            </a:r>
            <a:r>
              <a:rPr dirty="0" sz="900" spc="-25">
                <a:latin typeface="Arial MT"/>
                <a:cs typeface="Arial MT"/>
              </a:rPr>
              <a:t> 97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27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localización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pulmonar</a:t>
            </a:r>
            <a:r>
              <a:rPr dirty="0" sz="900" spc="28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23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localización </a:t>
            </a:r>
            <a:r>
              <a:rPr dirty="0" sz="900">
                <a:latin typeface="Arial MT"/>
                <a:cs typeface="Arial MT"/>
              </a:rPr>
              <a:t>extrapulmonar,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08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coinfección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diabetes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mellitus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09 </a:t>
            </a:r>
            <a:r>
              <a:rPr dirty="0" sz="900">
                <a:latin typeface="Arial MT"/>
                <a:cs typeface="Arial MT"/>
              </a:rPr>
              <a:t>coinfección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VIH-Positivos).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06545" y="8029829"/>
            <a:ext cx="25317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45" b="1">
                <a:latin typeface="Arial"/>
                <a:cs typeface="Arial"/>
              </a:rPr>
              <a:t>ACCIDENTES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55" b="1">
                <a:latin typeface="Arial"/>
                <a:cs typeface="Arial"/>
              </a:rPr>
              <a:t>POR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ANIMALES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25" b="1">
                <a:latin typeface="Arial"/>
                <a:cs typeface="Arial"/>
              </a:rPr>
              <a:t>PONZOÑOSOS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47369" y="8690229"/>
            <a:ext cx="18446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50" b="1">
                <a:latin typeface="Arial"/>
                <a:cs typeface="Arial"/>
              </a:rPr>
              <a:t>SÍNDROME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5" b="1">
                <a:latin typeface="Arial"/>
                <a:cs typeface="Arial"/>
              </a:rPr>
              <a:t>DE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30" b="1">
                <a:latin typeface="Arial"/>
                <a:cs typeface="Arial"/>
              </a:rPr>
              <a:t>GUILLAIN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10" b="1">
                <a:latin typeface="Arial"/>
                <a:cs typeface="Arial"/>
              </a:rPr>
              <a:t>BARRÉ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47369" y="9113139"/>
            <a:ext cx="14306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55415" y="5029835"/>
            <a:ext cx="2997835" cy="42545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 spc="-10">
                <a:latin typeface="Arial MT"/>
                <a:cs typeface="Arial MT"/>
              </a:rPr>
              <a:t>Hasta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03-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han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04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muertes perinatales,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cuales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corresponde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fetales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muerte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neonatal.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55415" y="5555615"/>
            <a:ext cx="2997835" cy="42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60"/>
              </a:lnSpc>
              <a:spcBef>
                <a:spcPts val="100"/>
              </a:spcBef>
            </a:pPr>
            <a:r>
              <a:rPr dirty="0" sz="900" spc="-10">
                <a:latin typeface="Arial MT"/>
                <a:cs typeface="Arial MT"/>
              </a:rPr>
              <a:t>En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el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notificaron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38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perinatales,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que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  <a:spcBef>
                <a:spcPts val="55"/>
              </a:spcBef>
            </a:pPr>
            <a:r>
              <a:rPr dirty="0" sz="900">
                <a:latin typeface="Arial MT"/>
                <a:cs typeface="Arial MT"/>
              </a:rPr>
              <a:t>20</a:t>
            </a:r>
            <a:r>
              <a:rPr dirty="0" sz="900" spc="3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4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4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fetales</a:t>
            </a:r>
            <a:r>
              <a:rPr dirty="0" sz="900" spc="3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18</a:t>
            </a:r>
            <a:r>
              <a:rPr dirty="0" sz="900" spc="4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409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muertes neonatales.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955415" y="6081395"/>
            <a:ext cx="2997200" cy="42545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tasas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muerte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fetal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neonatal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mostrado </a:t>
            </a:r>
            <a:r>
              <a:rPr dirty="0" sz="900">
                <a:latin typeface="Arial MT"/>
                <a:cs typeface="Arial MT"/>
              </a:rPr>
              <a:t>comportamiento</a:t>
            </a:r>
            <a:r>
              <a:rPr dirty="0" sz="900" spc="4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oscilante,</a:t>
            </a:r>
            <a:r>
              <a:rPr dirty="0" sz="900" spc="4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general</a:t>
            </a:r>
            <a:r>
              <a:rPr dirty="0" sz="900" spc="4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6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encuentran </a:t>
            </a:r>
            <a:r>
              <a:rPr dirty="0" sz="900">
                <a:latin typeface="Arial MT"/>
                <a:cs typeface="Arial MT"/>
              </a:rPr>
              <a:t>debajo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15619" y="7617079"/>
            <a:ext cx="3300095" cy="82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dirty="0" sz="1100" spc="-135" b="1">
                <a:latin typeface="Arial"/>
                <a:cs typeface="Arial"/>
              </a:rPr>
              <a:t>VIRUS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40" b="1">
                <a:latin typeface="Arial"/>
                <a:cs typeface="Arial"/>
              </a:rPr>
              <a:t>VIRUELA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DEL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55" b="1">
                <a:latin typeface="Arial"/>
                <a:cs typeface="Arial"/>
              </a:rPr>
              <a:t>MONO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(MPOX)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  <a:spcBef>
                <a:spcPts val="79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  <a:spcBef>
                <a:spcPts val="5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sospechosos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MPOX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en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fueron descartados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mediante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PCR.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25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2022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confirmó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(varón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29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edad).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0694" y="985520"/>
            <a:ext cx="6235700" cy="245110"/>
          </a:xfrm>
          <a:prstGeom prst="rect">
            <a:avLst/>
          </a:prstGeom>
          <a:solidFill>
            <a:srgbClr val="DBEDF4"/>
          </a:solidFill>
          <a:ln w="6350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100" b="1">
                <a:latin typeface="Arial"/>
                <a:cs typeface="Arial"/>
              </a:rPr>
              <a:t>Otros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Daños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Notificación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03-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65917" y="1007110"/>
            <a:ext cx="6153785" cy="4798060"/>
            <a:chOff x="565917" y="1007110"/>
            <a:chExt cx="6153785" cy="4798060"/>
          </a:xfrm>
        </p:grpSpPr>
        <p:sp>
          <p:nvSpPr>
            <p:cNvPr id="20" name="object 20" descr=""/>
            <p:cNvSpPr/>
            <p:nvPr/>
          </p:nvSpPr>
          <p:spPr>
            <a:xfrm>
              <a:off x="6713220" y="1007109"/>
              <a:ext cx="6350" cy="201930"/>
            </a:xfrm>
            <a:custGeom>
              <a:avLst/>
              <a:gdLst/>
              <a:ahLst/>
              <a:cxnLst/>
              <a:rect l="l" t="t" r="r" b="b"/>
              <a:pathLst>
                <a:path w="6350" h="20193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195580"/>
                  </a:lnTo>
                  <a:lnTo>
                    <a:pt x="0" y="201930"/>
                  </a:lnTo>
                  <a:lnTo>
                    <a:pt x="6350" y="201930"/>
                  </a:lnTo>
                  <a:lnTo>
                    <a:pt x="6350" y="195580"/>
                  </a:lnTo>
                  <a:lnTo>
                    <a:pt x="6350" y="63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67822" y="4161881"/>
              <a:ext cx="3121660" cy="1641475"/>
            </a:xfrm>
            <a:custGeom>
              <a:avLst/>
              <a:gdLst/>
              <a:ahLst/>
              <a:cxnLst/>
              <a:rect l="l" t="t" r="r" b="b"/>
              <a:pathLst>
                <a:path w="3121660" h="1641475">
                  <a:moveTo>
                    <a:pt x="19297" y="1349109"/>
                  </a:moveTo>
                  <a:lnTo>
                    <a:pt x="3121387" y="1349109"/>
                  </a:lnTo>
                </a:path>
                <a:path w="3121660" h="1641475">
                  <a:moveTo>
                    <a:pt x="19297" y="1081219"/>
                  </a:moveTo>
                  <a:lnTo>
                    <a:pt x="3121387" y="1081220"/>
                  </a:lnTo>
                </a:path>
                <a:path w="3121660" h="1641475">
                  <a:moveTo>
                    <a:pt x="19297" y="808479"/>
                  </a:moveTo>
                  <a:lnTo>
                    <a:pt x="3121387" y="808480"/>
                  </a:lnTo>
                </a:path>
                <a:path w="3121660" h="1641475">
                  <a:moveTo>
                    <a:pt x="19297" y="540609"/>
                  </a:moveTo>
                  <a:lnTo>
                    <a:pt x="3121387" y="540610"/>
                  </a:lnTo>
                </a:path>
                <a:path w="3121660" h="1641475">
                  <a:moveTo>
                    <a:pt x="19297" y="267869"/>
                  </a:moveTo>
                  <a:lnTo>
                    <a:pt x="3121387" y="267870"/>
                  </a:lnTo>
                </a:path>
                <a:path w="3121660" h="1641475">
                  <a:moveTo>
                    <a:pt x="19297" y="0"/>
                  </a:moveTo>
                  <a:lnTo>
                    <a:pt x="3121387" y="0"/>
                  </a:lnTo>
                </a:path>
                <a:path w="3121660" h="1641475">
                  <a:moveTo>
                    <a:pt x="19297" y="1621849"/>
                  </a:moveTo>
                  <a:lnTo>
                    <a:pt x="19297" y="0"/>
                  </a:lnTo>
                </a:path>
                <a:path w="3121660" h="1641475">
                  <a:moveTo>
                    <a:pt x="0" y="1621849"/>
                  </a:moveTo>
                  <a:lnTo>
                    <a:pt x="19297" y="1621849"/>
                  </a:lnTo>
                </a:path>
                <a:path w="3121660" h="1641475">
                  <a:moveTo>
                    <a:pt x="0" y="1349109"/>
                  </a:moveTo>
                  <a:lnTo>
                    <a:pt x="19297" y="1349109"/>
                  </a:lnTo>
                </a:path>
                <a:path w="3121660" h="1641475">
                  <a:moveTo>
                    <a:pt x="0" y="1081219"/>
                  </a:moveTo>
                  <a:lnTo>
                    <a:pt x="19297" y="1081219"/>
                  </a:lnTo>
                </a:path>
                <a:path w="3121660" h="1641475">
                  <a:moveTo>
                    <a:pt x="0" y="808479"/>
                  </a:moveTo>
                  <a:lnTo>
                    <a:pt x="19297" y="808479"/>
                  </a:lnTo>
                </a:path>
                <a:path w="3121660" h="1641475">
                  <a:moveTo>
                    <a:pt x="0" y="540609"/>
                  </a:moveTo>
                  <a:lnTo>
                    <a:pt x="19297" y="540609"/>
                  </a:lnTo>
                </a:path>
                <a:path w="3121660" h="1641475">
                  <a:moveTo>
                    <a:pt x="0" y="267869"/>
                  </a:moveTo>
                  <a:lnTo>
                    <a:pt x="19297" y="267869"/>
                  </a:lnTo>
                </a:path>
                <a:path w="3121660" h="1641475">
                  <a:moveTo>
                    <a:pt x="0" y="0"/>
                  </a:moveTo>
                  <a:lnTo>
                    <a:pt x="19297" y="0"/>
                  </a:lnTo>
                </a:path>
                <a:path w="3121660" h="1641475">
                  <a:moveTo>
                    <a:pt x="19297" y="1621849"/>
                  </a:moveTo>
                  <a:lnTo>
                    <a:pt x="3121387" y="1621849"/>
                  </a:lnTo>
                </a:path>
                <a:path w="3121660" h="1641475">
                  <a:moveTo>
                    <a:pt x="19297" y="1621849"/>
                  </a:moveTo>
                  <a:lnTo>
                    <a:pt x="19297" y="1641330"/>
                  </a:lnTo>
                </a:path>
                <a:path w="3121660" h="1641475">
                  <a:moveTo>
                    <a:pt x="212273" y="1621849"/>
                  </a:moveTo>
                  <a:lnTo>
                    <a:pt x="212273" y="1641330"/>
                  </a:lnTo>
                </a:path>
                <a:path w="3121660" h="1641475">
                  <a:moveTo>
                    <a:pt x="405249" y="1621849"/>
                  </a:moveTo>
                  <a:lnTo>
                    <a:pt x="405249" y="1641330"/>
                  </a:lnTo>
                </a:path>
                <a:path w="3121660" h="1641475">
                  <a:moveTo>
                    <a:pt x="598225" y="1621849"/>
                  </a:moveTo>
                  <a:lnTo>
                    <a:pt x="598225" y="1641330"/>
                  </a:lnTo>
                </a:path>
                <a:path w="3121660" h="1641475">
                  <a:moveTo>
                    <a:pt x="796026" y="1621849"/>
                  </a:moveTo>
                  <a:lnTo>
                    <a:pt x="796026" y="1641330"/>
                  </a:lnTo>
                </a:path>
                <a:path w="3121660" h="1641475">
                  <a:moveTo>
                    <a:pt x="989002" y="1621849"/>
                  </a:moveTo>
                  <a:lnTo>
                    <a:pt x="989002" y="1641330"/>
                  </a:lnTo>
                </a:path>
                <a:path w="3121660" h="1641475">
                  <a:moveTo>
                    <a:pt x="1181978" y="1621849"/>
                  </a:moveTo>
                  <a:lnTo>
                    <a:pt x="1181978" y="1641330"/>
                  </a:lnTo>
                </a:path>
                <a:path w="3121660" h="1641475">
                  <a:moveTo>
                    <a:pt x="1374954" y="1621849"/>
                  </a:moveTo>
                  <a:lnTo>
                    <a:pt x="1374954" y="1641330"/>
                  </a:lnTo>
                </a:path>
                <a:path w="3121660" h="1641475">
                  <a:moveTo>
                    <a:pt x="1572754" y="1621849"/>
                  </a:moveTo>
                  <a:lnTo>
                    <a:pt x="1572754" y="1641330"/>
                  </a:lnTo>
                </a:path>
                <a:path w="3121660" h="1641475">
                  <a:moveTo>
                    <a:pt x="1765730" y="1621849"/>
                  </a:moveTo>
                  <a:lnTo>
                    <a:pt x="1765730" y="1641330"/>
                  </a:lnTo>
                </a:path>
                <a:path w="3121660" h="1641475">
                  <a:moveTo>
                    <a:pt x="1958706" y="1621849"/>
                  </a:moveTo>
                  <a:lnTo>
                    <a:pt x="1958706" y="1641330"/>
                  </a:lnTo>
                </a:path>
                <a:path w="3121660" h="1641475">
                  <a:moveTo>
                    <a:pt x="2151682" y="1621849"/>
                  </a:moveTo>
                  <a:lnTo>
                    <a:pt x="2151682" y="1641330"/>
                  </a:lnTo>
                </a:path>
                <a:path w="3121660" h="1641475">
                  <a:moveTo>
                    <a:pt x="2349483" y="1621849"/>
                  </a:moveTo>
                  <a:lnTo>
                    <a:pt x="2349483" y="1641330"/>
                  </a:lnTo>
                </a:path>
                <a:path w="3121660" h="1641475">
                  <a:moveTo>
                    <a:pt x="2542459" y="1621849"/>
                  </a:moveTo>
                  <a:lnTo>
                    <a:pt x="2542459" y="1641331"/>
                  </a:lnTo>
                </a:path>
                <a:path w="3121660" h="1641475">
                  <a:moveTo>
                    <a:pt x="2735435" y="1621849"/>
                  </a:moveTo>
                  <a:lnTo>
                    <a:pt x="2735435" y="1641331"/>
                  </a:lnTo>
                </a:path>
                <a:path w="3121660" h="1641475">
                  <a:moveTo>
                    <a:pt x="2928411" y="1621849"/>
                  </a:moveTo>
                  <a:lnTo>
                    <a:pt x="2928411" y="1641331"/>
                  </a:lnTo>
                </a:path>
                <a:path w="3121660" h="1641475">
                  <a:moveTo>
                    <a:pt x="3121387" y="1621849"/>
                  </a:moveTo>
                  <a:lnTo>
                    <a:pt x="3121387" y="1641331"/>
                  </a:lnTo>
                </a:path>
              </a:pathLst>
            </a:custGeom>
            <a:ln w="3231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1195" y="4700088"/>
              <a:ext cx="2914015" cy="1057275"/>
            </a:xfrm>
            <a:custGeom>
              <a:avLst/>
              <a:gdLst/>
              <a:ahLst/>
              <a:cxnLst/>
              <a:rect l="l" t="t" r="r" b="b"/>
              <a:pathLst>
                <a:path w="2914015" h="1057275">
                  <a:moveTo>
                    <a:pt x="0" y="0"/>
                  </a:moveTo>
                  <a:lnTo>
                    <a:pt x="197800" y="82796"/>
                  </a:lnTo>
                  <a:lnTo>
                    <a:pt x="390808" y="136370"/>
                  </a:lnTo>
                  <a:lnTo>
                    <a:pt x="583784" y="243518"/>
                  </a:lnTo>
                  <a:lnTo>
                    <a:pt x="776760" y="136370"/>
                  </a:lnTo>
                  <a:lnTo>
                    <a:pt x="974561" y="462684"/>
                  </a:lnTo>
                  <a:lnTo>
                    <a:pt x="1167537" y="487036"/>
                  </a:lnTo>
                  <a:lnTo>
                    <a:pt x="1360513" y="189944"/>
                  </a:lnTo>
                  <a:lnTo>
                    <a:pt x="1553489" y="326314"/>
                  </a:lnTo>
                  <a:lnTo>
                    <a:pt x="1746465" y="569832"/>
                  </a:lnTo>
                  <a:lnTo>
                    <a:pt x="1944265" y="569832"/>
                  </a:lnTo>
                  <a:lnTo>
                    <a:pt x="2137241" y="355536"/>
                  </a:lnTo>
                  <a:lnTo>
                    <a:pt x="2330217" y="409110"/>
                  </a:lnTo>
                  <a:lnTo>
                    <a:pt x="2523193" y="487036"/>
                  </a:lnTo>
                  <a:lnTo>
                    <a:pt x="2720994" y="540610"/>
                  </a:lnTo>
                  <a:lnTo>
                    <a:pt x="2913970" y="1056855"/>
                  </a:lnTo>
                </a:path>
              </a:pathLst>
            </a:custGeom>
            <a:ln w="973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5918" y="468463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5918" y="468463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58894" y="4767429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58894" y="4767429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51870" y="482100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51870" y="482100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249670" y="4928151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49670" y="4928151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442646" y="482100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442646" y="482100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4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635622" y="514244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635622" y="514244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828598" y="5171669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828598" y="5171669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021575" y="487457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021575" y="487457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219375" y="500607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219375" y="5006077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412351" y="524959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412351" y="524959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605327" y="524959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605327" y="5249595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798303" y="5035299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798303" y="5035299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996104" y="508887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996104" y="508887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189080" y="5171669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89080" y="5171669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382056" y="522524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382056" y="5225243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575032" y="5736650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0" y="38962"/>
                  </a:lnTo>
                  <a:lnTo>
                    <a:pt x="38595" y="38962"/>
                  </a:lnTo>
                  <a:lnTo>
                    <a:pt x="192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575032" y="5736650"/>
              <a:ext cx="38735" cy="39370"/>
            </a:xfrm>
            <a:custGeom>
              <a:avLst/>
              <a:gdLst/>
              <a:ahLst/>
              <a:cxnLst/>
              <a:rect l="l" t="t" r="r" b="b"/>
              <a:pathLst>
                <a:path w="38735" h="39370">
                  <a:moveTo>
                    <a:pt x="19297" y="0"/>
                  </a:moveTo>
                  <a:lnTo>
                    <a:pt x="38595" y="38962"/>
                  </a:lnTo>
                  <a:lnTo>
                    <a:pt x="0" y="38962"/>
                  </a:lnTo>
                  <a:lnTo>
                    <a:pt x="19297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81195" y="4432218"/>
              <a:ext cx="2914015" cy="1271270"/>
            </a:xfrm>
            <a:custGeom>
              <a:avLst/>
              <a:gdLst/>
              <a:ahLst/>
              <a:cxnLst/>
              <a:rect l="l" t="t" r="r" b="b"/>
              <a:pathLst>
                <a:path w="2914015" h="1271270">
                  <a:moveTo>
                    <a:pt x="0" y="701331"/>
                  </a:moveTo>
                  <a:lnTo>
                    <a:pt x="197800" y="433461"/>
                  </a:lnTo>
                  <a:lnTo>
                    <a:pt x="390808" y="404239"/>
                  </a:lnTo>
                  <a:lnTo>
                    <a:pt x="583784" y="0"/>
                  </a:lnTo>
                  <a:lnTo>
                    <a:pt x="776760" y="350665"/>
                  </a:lnTo>
                  <a:lnTo>
                    <a:pt x="974561" y="487036"/>
                  </a:lnTo>
                  <a:lnTo>
                    <a:pt x="1167537" y="784127"/>
                  </a:lnTo>
                  <a:lnTo>
                    <a:pt x="1360513" y="623406"/>
                  </a:lnTo>
                  <a:lnTo>
                    <a:pt x="1553489" y="1051984"/>
                  </a:lnTo>
                  <a:lnTo>
                    <a:pt x="1746465" y="676980"/>
                  </a:lnTo>
                  <a:lnTo>
                    <a:pt x="1944265" y="998410"/>
                  </a:lnTo>
                  <a:lnTo>
                    <a:pt x="2137241" y="564961"/>
                  </a:lnTo>
                  <a:lnTo>
                    <a:pt x="2330217" y="754905"/>
                  </a:lnTo>
                  <a:lnTo>
                    <a:pt x="2523193" y="784128"/>
                  </a:lnTo>
                  <a:lnTo>
                    <a:pt x="2720994" y="862053"/>
                  </a:lnTo>
                  <a:lnTo>
                    <a:pt x="2913970" y="1271151"/>
                  </a:lnTo>
                </a:path>
              </a:pathLst>
            </a:custGeom>
            <a:ln w="9726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75567" y="512783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75567" y="512783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68543" y="48550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68543" y="485509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061519" y="483074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61519" y="483074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259319" y="442163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259319" y="442163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452295" y="477717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452295" y="477717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645271" y="490866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645271" y="490866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838247" y="52057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838247" y="52057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031223" y="504503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031223" y="504503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229024" y="547852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229024" y="547852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422000" y="509861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422000" y="509861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614976" y="542494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614976" y="542494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807952" y="49914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807952" y="49914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005752" y="518141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005752" y="518141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198728" y="52057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198728" y="520576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391704" y="528855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391704" y="528855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584680" y="569281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584680" y="569281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 descr=""/>
          <p:cNvSpPr txBox="1"/>
          <p:nvPr/>
        </p:nvSpPr>
        <p:spPr>
          <a:xfrm>
            <a:off x="680719" y="6034405"/>
            <a:ext cx="28867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5" b="1">
                <a:latin typeface="Arial"/>
                <a:cs typeface="Arial"/>
              </a:rPr>
              <a:t>Casos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mortalidad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fetal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y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neonatal,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Tumbes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2010-</a:t>
            </a:r>
            <a:r>
              <a:rPr dirty="0" sz="900" spc="-50" b="1">
                <a:latin typeface="Arial"/>
                <a:cs typeface="Arial"/>
              </a:rPr>
              <a:t>2025</a:t>
            </a:r>
            <a:endParaRPr sz="9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603250" y="1406426"/>
            <a:ext cx="2108835" cy="53467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415"/>
              </a:spcBef>
            </a:pPr>
            <a:r>
              <a:rPr dirty="0" sz="1100" spc="-10" b="1">
                <a:latin typeface="Arial"/>
                <a:cs typeface="Arial"/>
              </a:rPr>
              <a:t>MALARIA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55"/>
              </a:lnSpc>
              <a:spcBef>
                <a:spcPts val="26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55"/>
              </a:lnSpc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2019.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826993" y="4641704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021223" y="4695927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215679" y="4804179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1357066" y="4866195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604525" y="5020943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798788" y="5048022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2187635" y="4885547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2347162" y="5291715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2651420" y="5172249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2767206" y="5071400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2968094" y="4966719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1" name="object 101" descr=""/>
          <p:cNvSpPr/>
          <p:nvPr/>
        </p:nvSpPr>
        <p:spPr>
          <a:xfrm>
            <a:off x="630539" y="5004453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79" h="97789">
                <a:moveTo>
                  <a:pt x="0" y="97407"/>
                </a:moveTo>
                <a:lnTo>
                  <a:pt x="106136" y="97407"/>
                </a:lnTo>
                <a:lnTo>
                  <a:pt x="106136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</a:pathLst>
          </a:custGeom>
          <a:ln w="4849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 descr=""/>
          <p:cNvSpPr txBox="1"/>
          <p:nvPr/>
        </p:nvSpPr>
        <p:spPr>
          <a:xfrm>
            <a:off x="632569" y="5000292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3" name="object 103" descr=""/>
          <p:cNvSpPr/>
          <p:nvPr/>
        </p:nvSpPr>
        <p:spPr>
          <a:xfrm>
            <a:off x="813866" y="4902175"/>
            <a:ext cx="101600" cy="102870"/>
          </a:xfrm>
          <a:custGeom>
            <a:avLst/>
            <a:gdLst/>
            <a:ahLst/>
            <a:cxnLst/>
            <a:rect l="l" t="t" r="r" b="b"/>
            <a:pathLst>
              <a:path w="101600" h="102870">
                <a:moveTo>
                  <a:pt x="0" y="102277"/>
                </a:moveTo>
                <a:lnTo>
                  <a:pt x="101312" y="102277"/>
                </a:lnTo>
                <a:lnTo>
                  <a:pt x="101312" y="0"/>
                </a:lnTo>
                <a:lnTo>
                  <a:pt x="0" y="0"/>
                </a:lnTo>
                <a:lnTo>
                  <a:pt x="0" y="102277"/>
                </a:lnTo>
                <a:close/>
              </a:path>
            </a:pathLst>
          </a:custGeom>
          <a:ln w="484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 txBox="1"/>
          <p:nvPr/>
        </p:nvSpPr>
        <p:spPr>
          <a:xfrm>
            <a:off x="815093" y="4901132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5" name="object 105" descr=""/>
          <p:cNvSpPr/>
          <p:nvPr/>
        </p:nvSpPr>
        <p:spPr>
          <a:xfrm>
            <a:off x="1002018" y="4877823"/>
            <a:ext cx="101600" cy="97790"/>
          </a:xfrm>
          <a:custGeom>
            <a:avLst/>
            <a:gdLst/>
            <a:ahLst/>
            <a:cxnLst/>
            <a:rect l="l" t="t" r="r" b="b"/>
            <a:pathLst>
              <a:path w="101600" h="97789">
                <a:moveTo>
                  <a:pt x="0" y="97407"/>
                </a:moveTo>
                <a:lnTo>
                  <a:pt x="101312" y="97407"/>
                </a:lnTo>
                <a:lnTo>
                  <a:pt x="101312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</a:pathLst>
          </a:custGeom>
          <a:ln w="484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 descr=""/>
          <p:cNvSpPr txBox="1"/>
          <p:nvPr/>
        </p:nvSpPr>
        <p:spPr>
          <a:xfrm>
            <a:off x="1002119" y="4872689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7" name="object 107" descr=""/>
          <p:cNvSpPr/>
          <p:nvPr/>
        </p:nvSpPr>
        <p:spPr>
          <a:xfrm>
            <a:off x="1214291" y="4303121"/>
            <a:ext cx="101600" cy="97790"/>
          </a:xfrm>
          <a:custGeom>
            <a:avLst/>
            <a:gdLst/>
            <a:ahLst/>
            <a:cxnLst/>
            <a:rect l="l" t="t" r="r" b="b"/>
            <a:pathLst>
              <a:path w="101600" h="97789">
                <a:moveTo>
                  <a:pt x="0" y="97407"/>
                </a:moveTo>
                <a:lnTo>
                  <a:pt x="101312" y="97407"/>
                </a:lnTo>
                <a:lnTo>
                  <a:pt x="101312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</a:pathLst>
          </a:custGeom>
          <a:ln w="484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 descr=""/>
          <p:cNvSpPr txBox="1"/>
          <p:nvPr/>
        </p:nvSpPr>
        <p:spPr>
          <a:xfrm>
            <a:off x="1215679" y="4296233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9" name="object 109" descr=""/>
          <p:cNvSpPr/>
          <p:nvPr/>
        </p:nvSpPr>
        <p:spPr>
          <a:xfrm>
            <a:off x="1407267" y="4653787"/>
            <a:ext cx="381635" cy="623570"/>
          </a:xfrm>
          <a:custGeom>
            <a:avLst/>
            <a:gdLst/>
            <a:ahLst/>
            <a:cxnLst/>
            <a:rect l="l" t="t" r="r" b="b"/>
            <a:pathLst>
              <a:path w="381635" h="623570">
                <a:moveTo>
                  <a:pt x="0" y="97407"/>
                </a:moveTo>
                <a:lnTo>
                  <a:pt x="106136" y="97407"/>
                </a:lnTo>
                <a:lnTo>
                  <a:pt x="106136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  <a:path w="381635" h="623570">
                <a:moveTo>
                  <a:pt x="192976" y="233777"/>
                </a:moveTo>
                <a:lnTo>
                  <a:pt x="299112" y="233777"/>
                </a:lnTo>
                <a:lnTo>
                  <a:pt x="299112" y="131499"/>
                </a:lnTo>
                <a:lnTo>
                  <a:pt x="192976" y="131499"/>
                </a:lnTo>
                <a:lnTo>
                  <a:pt x="192976" y="233777"/>
                </a:lnTo>
                <a:close/>
              </a:path>
              <a:path w="381635" h="623570">
                <a:moveTo>
                  <a:pt x="274990" y="623406"/>
                </a:moveTo>
                <a:lnTo>
                  <a:pt x="381127" y="623406"/>
                </a:lnTo>
                <a:lnTo>
                  <a:pt x="381127" y="525998"/>
                </a:lnTo>
                <a:lnTo>
                  <a:pt x="274990" y="525998"/>
                </a:lnTo>
                <a:lnTo>
                  <a:pt x="274990" y="623406"/>
                </a:lnTo>
                <a:close/>
              </a:path>
            </a:pathLst>
          </a:custGeom>
          <a:ln w="484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 descr=""/>
          <p:cNvSpPr txBox="1"/>
          <p:nvPr/>
        </p:nvSpPr>
        <p:spPr>
          <a:xfrm>
            <a:off x="1687184" y="5175300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1" name="object 111" descr=""/>
          <p:cNvSpPr/>
          <p:nvPr/>
        </p:nvSpPr>
        <p:spPr>
          <a:xfrm>
            <a:off x="1991020" y="4921657"/>
            <a:ext cx="101600" cy="97790"/>
          </a:xfrm>
          <a:custGeom>
            <a:avLst/>
            <a:gdLst/>
            <a:ahLst/>
            <a:cxnLst/>
            <a:rect l="l" t="t" r="r" b="b"/>
            <a:pathLst>
              <a:path w="101600" h="97789">
                <a:moveTo>
                  <a:pt x="0" y="97407"/>
                </a:moveTo>
                <a:lnTo>
                  <a:pt x="101312" y="97407"/>
                </a:lnTo>
                <a:lnTo>
                  <a:pt x="101312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</a:pathLst>
          </a:custGeom>
          <a:ln w="484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 descr=""/>
          <p:cNvSpPr txBox="1"/>
          <p:nvPr/>
        </p:nvSpPr>
        <p:spPr>
          <a:xfrm>
            <a:off x="1993244" y="4919119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3" name="object 113" descr=""/>
          <p:cNvSpPr/>
          <p:nvPr/>
        </p:nvSpPr>
        <p:spPr>
          <a:xfrm>
            <a:off x="2183996" y="5355139"/>
            <a:ext cx="101600" cy="97790"/>
          </a:xfrm>
          <a:custGeom>
            <a:avLst/>
            <a:gdLst/>
            <a:ahLst/>
            <a:cxnLst/>
            <a:rect l="l" t="t" r="r" b="b"/>
            <a:pathLst>
              <a:path w="101600" h="97789">
                <a:moveTo>
                  <a:pt x="0" y="97407"/>
                </a:moveTo>
                <a:lnTo>
                  <a:pt x="101312" y="97407"/>
                </a:lnTo>
                <a:lnTo>
                  <a:pt x="101312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</a:pathLst>
          </a:custGeom>
          <a:ln w="484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 descr=""/>
          <p:cNvSpPr txBox="1"/>
          <p:nvPr/>
        </p:nvSpPr>
        <p:spPr>
          <a:xfrm>
            <a:off x="2187635" y="5352432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5" name="object 115" descr=""/>
          <p:cNvSpPr/>
          <p:nvPr/>
        </p:nvSpPr>
        <p:spPr>
          <a:xfrm>
            <a:off x="2376972" y="4975231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80" h="97789">
                <a:moveTo>
                  <a:pt x="0" y="97407"/>
                </a:moveTo>
                <a:lnTo>
                  <a:pt x="106136" y="97407"/>
                </a:lnTo>
                <a:lnTo>
                  <a:pt x="106136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</a:pathLst>
          </a:custGeom>
          <a:ln w="4849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 descr=""/>
          <p:cNvSpPr txBox="1"/>
          <p:nvPr/>
        </p:nvSpPr>
        <p:spPr>
          <a:xfrm>
            <a:off x="2381897" y="4973213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7" name="object 117" descr=""/>
          <p:cNvSpPr/>
          <p:nvPr/>
        </p:nvSpPr>
        <p:spPr>
          <a:xfrm>
            <a:off x="2512055" y="5413583"/>
            <a:ext cx="106680" cy="97790"/>
          </a:xfrm>
          <a:custGeom>
            <a:avLst/>
            <a:gdLst/>
            <a:ahLst/>
            <a:cxnLst/>
            <a:rect l="l" t="t" r="r" b="b"/>
            <a:pathLst>
              <a:path w="106680" h="97789">
                <a:moveTo>
                  <a:pt x="0" y="97407"/>
                </a:moveTo>
                <a:lnTo>
                  <a:pt x="106136" y="97407"/>
                </a:lnTo>
                <a:lnTo>
                  <a:pt x="106136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</a:pathLst>
          </a:custGeom>
          <a:ln w="4849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 txBox="1"/>
          <p:nvPr/>
        </p:nvSpPr>
        <p:spPr>
          <a:xfrm>
            <a:off x="2516981" y="5409740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9" name="object 119" descr=""/>
          <p:cNvSpPr/>
          <p:nvPr/>
        </p:nvSpPr>
        <p:spPr>
          <a:xfrm>
            <a:off x="2767749" y="4897305"/>
            <a:ext cx="106680" cy="102870"/>
          </a:xfrm>
          <a:custGeom>
            <a:avLst/>
            <a:gdLst/>
            <a:ahLst/>
            <a:cxnLst/>
            <a:rect l="l" t="t" r="r" b="b"/>
            <a:pathLst>
              <a:path w="106680" h="102870">
                <a:moveTo>
                  <a:pt x="0" y="102277"/>
                </a:moveTo>
                <a:lnTo>
                  <a:pt x="106136" y="102277"/>
                </a:lnTo>
                <a:lnTo>
                  <a:pt x="106136" y="0"/>
                </a:lnTo>
                <a:lnTo>
                  <a:pt x="0" y="0"/>
                </a:lnTo>
                <a:lnTo>
                  <a:pt x="0" y="102277"/>
                </a:lnTo>
                <a:close/>
              </a:path>
            </a:pathLst>
          </a:custGeom>
          <a:ln w="484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 txBox="1"/>
          <p:nvPr/>
        </p:nvSpPr>
        <p:spPr>
          <a:xfrm>
            <a:off x="2774732" y="4895612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1" name="object 121" descr=""/>
          <p:cNvSpPr/>
          <p:nvPr/>
        </p:nvSpPr>
        <p:spPr>
          <a:xfrm>
            <a:off x="2898007" y="5126212"/>
            <a:ext cx="106680" cy="102870"/>
          </a:xfrm>
          <a:custGeom>
            <a:avLst/>
            <a:gdLst/>
            <a:ahLst/>
            <a:cxnLst/>
            <a:rect l="l" t="t" r="r" b="b"/>
            <a:pathLst>
              <a:path w="106680" h="102870">
                <a:moveTo>
                  <a:pt x="0" y="102277"/>
                </a:moveTo>
                <a:lnTo>
                  <a:pt x="106136" y="102277"/>
                </a:lnTo>
                <a:lnTo>
                  <a:pt x="106136" y="0"/>
                </a:lnTo>
                <a:lnTo>
                  <a:pt x="0" y="0"/>
                </a:lnTo>
                <a:lnTo>
                  <a:pt x="0" y="102277"/>
                </a:lnTo>
                <a:close/>
              </a:path>
            </a:pathLst>
          </a:custGeom>
          <a:ln w="484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 txBox="1"/>
          <p:nvPr/>
        </p:nvSpPr>
        <p:spPr>
          <a:xfrm>
            <a:off x="2903576" y="5126142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3" name="object 123" descr=""/>
          <p:cNvSpPr/>
          <p:nvPr/>
        </p:nvSpPr>
        <p:spPr>
          <a:xfrm>
            <a:off x="3144052" y="5072638"/>
            <a:ext cx="236854" cy="229235"/>
          </a:xfrm>
          <a:custGeom>
            <a:avLst/>
            <a:gdLst/>
            <a:ahLst/>
            <a:cxnLst/>
            <a:rect l="l" t="t" r="r" b="b"/>
            <a:pathLst>
              <a:path w="236854" h="229235">
                <a:moveTo>
                  <a:pt x="0" y="97407"/>
                </a:moveTo>
                <a:lnTo>
                  <a:pt x="106136" y="97407"/>
                </a:lnTo>
                <a:lnTo>
                  <a:pt x="106136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  <a:path w="236854" h="229235">
                <a:moveTo>
                  <a:pt x="130258" y="228906"/>
                </a:moveTo>
                <a:lnTo>
                  <a:pt x="236395" y="228906"/>
                </a:lnTo>
                <a:lnTo>
                  <a:pt x="236395" y="131499"/>
                </a:lnTo>
                <a:lnTo>
                  <a:pt x="130258" y="131499"/>
                </a:lnTo>
                <a:lnTo>
                  <a:pt x="130258" y="228906"/>
                </a:lnTo>
                <a:close/>
              </a:path>
            </a:pathLst>
          </a:custGeom>
          <a:ln w="484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3124542" y="5078607"/>
            <a:ext cx="347980" cy="224790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dirty="0" baseline="27777" sz="750">
                <a:latin typeface="Calibri"/>
                <a:cs typeface="Calibri"/>
              </a:rPr>
              <a:t>21 </a:t>
            </a:r>
            <a:r>
              <a:rPr dirty="0" sz="500">
                <a:latin typeface="Calibri"/>
                <a:cs typeface="Calibri"/>
              </a:rPr>
              <a:t>22</a:t>
            </a:r>
            <a:r>
              <a:rPr dirty="0" sz="500" spc="365">
                <a:latin typeface="Calibri"/>
                <a:cs typeface="Calibri"/>
              </a:rPr>
              <a:t> </a:t>
            </a:r>
            <a:r>
              <a:rPr dirty="0" sz="500" spc="-25">
                <a:latin typeface="Calibri"/>
                <a:cs typeface="Calibri"/>
              </a:rPr>
              <a:t>20</a:t>
            </a:r>
            <a:endParaRPr sz="500">
              <a:latin typeface="Calibri"/>
              <a:cs typeface="Calibri"/>
            </a:endParaRPr>
          </a:p>
          <a:p>
            <a:pPr algn="ctr" marL="55880">
              <a:lnSpc>
                <a:spcPct val="100000"/>
              </a:lnSpc>
              <a:spcBef>
                <a:spcPts val="185"/>
              </a:spcBef>
            </a:pPr>
            <a:r>
              <a:rPr dirty="0" sz="500" spc="-25">
                <a:latin typeface="Calibri"/>
                <a:cs typeface="Calibri"/>
              </a:rPr>
              <a:t>18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5" name="object 125" descr=""/>
          <p:cNvSpPr/>
          <p:nvPr/>
        </p:nvSpPr>
        <p:spPr>
          <a:xfrm>
            <a:off x="3558950" y="5569434"/>
            <a:ext cx="72390" cy="97790"/>
          </a:xfrm>
          <a:custGeom>
            <a:avLst/>
            <a:gdLst/>
            <a:ahLst/>
            <a:cxnLst/>
            <a:rect l="l" t="t" r="r" b="b"/>
            <a:pathLst>
              <a:path w="72389" h="97789">
                <a:moveTo>
                  <a:pt x="0" y="97407"/>
                </a:moveTo>
                <a:lnTo>
                  <a:pt x="72366" y="97407"/>
                </a:lnTo>
                <a:lnTo>
                  <a:pt x="72366" y="0"/>
                </a:lnTo>
                <a:lnTo>
                  <a:pt x="0" y="0"/>
                </a:lnTo>
                <a:lnTo>
                  <a:pt x="0" y="97407"/>
                </a:lnTo>
                <a:close/>
              </a:path>
            </a:pathLst>
          </a:custGeom>
          <a:ln w="4840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 txBox="1"/>
          <p:nvPr/>
        </p:nvSpPr>
        <p:spPr>
          <a:xfrm>
            <a:off x="3567607" y="5569001"/>
            <a:ext cx="57785" cy="149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90"/>
              </a:lnSpc>
              <a:spcBef>
                <a:spcPts val="100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490"/>
              </a:lnSpc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478832" y="5728749"/>
            <a:ext cx="5778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50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446187" y="5457957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446187" y="5187184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446187" y="4916197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446187" y="4645405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446187" y="4374613"/>
            <a:ext cx="279400" cy="287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5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500" spc="-25"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446187" y="4103821"/>
            <a:ext cx="9334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60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603141" y="5813330"/>
            <a:ext cx="306959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Calibri"/>
                <a:cs typeface="Calibri"/>
              </a:rPr>
              <a:t>2010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2011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2012</a:t>
            </a:r>
            <a:r>
              <a:rPr dirty="0" sz="500" spc="40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2013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2014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2015</a:t>
            </a:r>
            <a:r>
              <a:rPr dirty="0" sz="500" spc="40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2016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2017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2018</a:t>
            </a:r>
            <a:r>
              <a:rPr dirty="0" sz="500" spc="40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2019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2020</a:t>
            </a:r>
            <a:r>
              <a:rPr dirty="0" sz="500" spc="40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2021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2022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2023</a:t>
            </a:r>
            <a:r>
              <a:rPr dirty="0" sz="500" spc="40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2024</a:t>
            </a:r>
            <a:r>
              <a:rPr dirty="0" sz="500" spc="400">
                <a:latin typeface="Calibri"/>
                <a:cs typeface="Calibri"/>
              </a:rPr>
              <a:t> </a:t>
            </a:r>
            <a:r>
              <a:rPr dirty="0" sz="500" spc="-20">
                <a:latin typeface="Calibri"/>
                <a:cs typeface="Calibri"/>
              </a:rPr>
              <a:t>2025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35" name="object 135" descr=""/>
          <p:cNvGrpSpPr/>
          <p:nvPr/>
        </p:nvGrpSpPr>
        <p:grpSpPr>
          <a:xfrm>
            <a:off x="1805057" y="5630844"/>
            <a:ext cx="169545" cy="23495"/>
            <a:chOff x="1805057" y="5630844"/>
            <a:chExt cx="169545" cy="23495"/>
          </a:xfrm>
        </p:grpSpPr>
        <p:sp>
          <p:nvSpPr>
            <p:cNvPr id="136" name="object 136" descr=""/>
            <p:cNvSpPr/>
            <p:nvPr/>
          </p:nvSpPr>
          <p:spPr>
            <a:xfrm>
              <a:off x="1810137" y="5640054"/>
              <a:ext cx="159385" cy="0"/>
            </a:xfrm>
            <a:custGeom>
              <a:avLst/>
              <a:gdLst/>
              <a:ahLst/>
              <a:cxnLst/>
              <a:rect l="l" t="t" r="r" b="b"/>
              <a:pathLst>
                <a:path w="159385" h="0">
                  <a:moveTo>
                    <a:pt x="0" y="0"/>
                  </a:moveTo>
                  <a:lnTo>
                    <a:pt x="159205" y="0"/>
                  </a:lnTo>
                </a:path>
              </a:pathLst>
            </a:custGeom>
            <a:ln w="974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880059" y="563274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19481"/>
                  </a:lnTo>
                  <a:lnTo>
                    <a:pt x="19297" y="19481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880059" y="563274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19481"/>
                  </a:lnTo>
                  <a:lnTo>
                    <a:pt x="0" y="19481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9" name="object 139" descr=""/>
          <p:cNvSpPr txBox="1"/>
          <p:nvPr/>
        </p:nvSpPr>
        <p:spPr>
          <a:xfrm>
            <a:off x="1976004" y="5594652"/>
            <a:ext cx="262255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55">
                <a:latin typeface="Arial MT"/>
                <a:cs typeface="Arial MT"/>
              </a:rPr>
              <a:t>M</a:t>
            </a:r>
            <a:r>
              <a:rPr dirty="0" sz="400" spc="-20">
                <a:latin typeface="Arial MT"/>
                <a:cs typeface="Arial MT"/>
              </a:rPr>
              <a:t> </a:t>
            </a:r>
            <a:r>
              <a:rPr dirty="0" sz="400" spc="-40">
                <a:latin typeface="Arial MT"/>
                <a:cs typeface="Arial MT"/>
              </a:rPr>
              <a:t>FETALES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40" name="object 140" descr=""/>
          <p:cNvGrpSpPr/>
          <p:nvPr/>
        </p:nvGrpSpPr>
        <p:grpSpPr>
          <a:xfrm>
            <a:off x="2596259" y="5630844"/>
            <a:ext cx="169545" cy="23495"/>
            <a:chOff x="2596259" y="5630844"/>
            <a:chExt cx="169545" cy="23495"/>
          </a:xfrm>
        </p:grpSpPr>
        <p:sp>
          <p:nvSpPr>
            <p:cNvPr id="141" name="object 141" descr=""/>
            <p:cNvSpPr/>
            <p:nvPr/>
          </p:nvSpPr>
          <p:spPr>
            <a:xfrm>
              <a:off x="2601339" y="5640055"/>
              <a:ext cx="159385" cy="0"/>
            </a:xfrm>
            <a:custGeom>
              <a:avLst/>
              <a:gdLst/>
              <a:ahLst/>
              <a:cxnLst/>
              <a:rect l="l" t="t" r="r" b="b"/>
              <a:pathLst>
                <a:path w="159385" h="0">
                  <a:moveTo>
                    <a:pt x="0" y="0"/>
                  </a:moveTo>
                  <a:lnTo>
                    <a:pt x="159205" y="0"/>
                  </a:lnTo>
                </a:path>
              </a:pathLst>
            </a:custGeom>
            <a:ln w="9740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671261" y="563274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0" y="9740"/>
                  </a:lnTo>
                  <a:lnTo>
                    <a:pt x="9648" y="19481"/>
                  </a:lnTo>
                  <a:lnTo>
                    <a:pt x="19297" y="9740"/>
                  </a:lnTo>
                  <a:lnTo>
                    <a:pt x="964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671261" y="563274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48" y="0"/>
                  </a:moveTo>
                  <a:lnTo>
                    <a:pt x="19297" y="9740"/>
                  </a:lnTo>
                  <a:lnTo>
                    <a:pt x="9648" y="19481"/>
                  </a:lnTo>
                  <a:lnTo>
                    <a:pt x="0" y="9740"/>
                  </a:lnTo>
                  <a:lnTo>
                    <a:pt x="9648" y="0"/>
                  </a:lnTo>
                  <a:close/>
                </a:path>
              </a:pathLst>
            </a:custGeom>
            <a:ln w="3231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4" name="object 144" descr=""/>
          <p:cNvSpPr txBox="1"/>
          <p:nvPr/>
        </p:nvSpPr>
        <p:spPr>
          <a:xfrm>
            <a:off x="2767335" y="5594652"/>
            <a:ext cx="360680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 spc="-55">
                <a:latin typeface="Arial MT"/>
                <a:cs typeface="Arial MT"/>
              </a:rPr>
              <a:t>M</a:t>
            </a:r>
            <a:r>
              <a:rPr dirty="0" sz="400" spc="-20">
                <a:latin typeface="Arial MT"/>
                <a:cs typeface="Arial MT"/>
              </a:rPr>
              <a:t> </a:t>
            </a:r>
            <a:r>
              <a:rPr dirty="0" sz="400" spc="-45">
                <a:latin typeface="Arial MT"/>
                <a:cs typeface="Arial MT"/>
              </a:rPr>
              <a:t>NEONATALES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45" name="object 145" descr=""/>
          <p:cNvSpPr/>
          <p:nvPr/>
        </p:nvSpPr>
        <p:spPr>
          <a:xfrm>
            <a:off x="394145" y="4064491"/>
            <a:ext cx="3300095" cy="1909445"/>
          </a:xfrm>
          <a:custGeom>
            <a:avLst/>
            <a:gdLst/>
            <a:ahLst/>
            <a:cxnLst/>
            <a:rect l="l" t="t" r="r" b="b"/>
            <a:pathLst>
              <a:path w="3300095" h="1909445">
                <a:moveTo>
                  <a:pt x="0" y="1909181"/>
                </a:moveTo>
                <a:lnTo>
                  <a:pt x="3299890" y="1909181"/>
                </a:lnTo>
                <a:lnTo>
                  <a:pt x="3299890" y="0"/>
                </a:lnTo>
                <a:lnTo>
                  <a:pt x="0" y="0"/>
                </a:lnTo>
                <a:lnTo>
                  <a:pt x="0" y="1909181"/>
                </a:lnTo>
                <a:close/>
              </a:path>
            </a:pathLst>
          </a:custGeom>
          <a:ln w="3239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 descr=""/>
          <p:cNvSpPr txBox="1"/>
          <p:nvPr/>
        </p:nvSpPr>
        <p:spPr>
          <a:xfrm>
            <a:off x="3776345" y="1333753"/>
            <a:ext cx="3053080" cy="76200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210"/>
              </a:spcBef>
            </a:pPr>
            <a:r>
              <a:rPr dirty="0" sz="1100" spc="-20" b="1">
                <a:latin typeface="Arial"/>
                <a:cs typeface="Arial"/>
              </a:rPr>
              <a:t>ZIKA</a:t>
            </a:r>
            <a:endParaRPr sz="1100">
              <a:latin typeface="Arial"/>
              <a:cs typeface="Arial"/>
            </a:endParaRPr>
          </a:p>
          <a:p>
            <a:pPr marL="48895" marR="192405">
              <a:lnSpc>
                <a:spcPts val="103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han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último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2017.</a:t>
            </a:r>
            <a:endParaRPr sz="900">
              <a:latin typeface="Arial MT"/>
              <a:cs typeface="Arial MT"/>
            </a:endParaRPr>
          </a:p>
          <a:p>
            <a:pPr marL="315595" marR="5080" indent="-303530">
              <a:lnSpc>
                <a:spcPts val="919"/>
              </a:lnSpc>
              <a:spcBef>
                <a:spcPts val="33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26.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las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muertes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perinatales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razón</a:t>
            </a:r>
            <a:r>
              <a:rPr dirty="0" sz="800" spc="-25">
                <a:latin typeface="Arial MT"/>
                <a:cs typeface="Arial MT"/>
              </a:rPr>
              <a:t> de</a:t>
            </a:r>
            <a:r>
              <a:rPr dirty="0" sz="800" spc="-10">
                <a:latin typeface="Arial MT"/>
                <a:cs typeface="Arial MT"/>
              </a:rPr>
              <a:t> mortalidad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materna,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Tumbes,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10">
                <a:latin typeface="Arial MT"/>
                <a:cs typeface="Arial MT"/>
              </a:rPr>
              <a:t> (SE01-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52" name="object 15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147" name="object 147" descr=""/>
          <p:cNvSpPr txBox="1"/>
          <p:nvPr/>
        </p:nvSpPr>
        <p:spPr>
          <a:xfrm>
            <a:off x="547369" y="2112123"/>
            <a:ext cx="2449195" cy="1903095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90"/>
              </a:spcBef>
            </a:pPr>
            <a:r>
              <a:rPr dirty="0" sz="1100" spc="-150" b="1">
                <a:latin typeface="Arial"/>
                <a:cs typeface="Arial"/>
              </a:rPr>
              <a:t>MORTALIDAD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MATERNA</a:t>
            </a:r>
            <a:endParaRPr sz="1100">
              <a:latin typeface="Arial"/>
              <a:cs typeface="Arial"/>
            </a:endParaRPr>
          </a:p>
          <a:p>
            <a:pPr algn="just" marL="76200">
              <a:lnSpc>
                <a:spcPct val="100000"/>
              </a:lnSpc>
              <a:spcBef>
                <a:spcPts val="32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maternas.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900">
              <a:latin typeface="Arial MT"/>
              <a:cs typeface="Arial MT"/>
            </a:endParaRPr>
          </a:p>
          <a:p>
            <a:pPr algn="just" marL="61594" marR="5080">
              <a:lnSpc>
                <a:spcPct val="96300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razón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 </a:t>
            </a:r>
            <a:r>
              <a:rPr dirty="0" sz="900">
                <a:latin typeface="Arial MT"/>
                <a:cs typeface="Arial MT"/>
              </a:rPr>
              <a:t>materna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(RMM)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oscilado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entre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22,4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100 </a:t>
            </a:r>
            <a:r>
              <a:rPr dirty="0" sz="900">
                <a:latin typeface="Arial MT"/>
                <a:cs typeface="Arial MT"/>
              </a:rPr>
              <a:t>00o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nv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137,6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000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nv.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900">
              <a:latin typeface="Arial MT"/>
              <a:cs typeface="Arial MT"/>
            </a:endParaRPr>
          </a:p>
          <a:p>
            <a:pPr algn="just" marL="82550">
              <a:lnSpc>
                <a:spcPct val="100000"/>
              </a:lnSpc>
            </a:pPr>
            <a:r>
              <a:rPr dirty="0" sz="1100" spc="-150" b="1">
                <a:latin typeface="Arial"/>
                <a:cs typeface="Arial"/>
              </a:rPr>
              <a:t>MORTALIDAD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PERINATAL</a:t>
            </a:r>
            <a:endParaRPr sz="1100">
              <a:latin typeface="Arial"/>
              <a:cs typeface="Arial"/>
            </a:endParaRPr>
          </a:p>
          <a:p>
            <a:pPr marL="297180" marR="57785" indent="41910">
              <a:lnSpc>
                <a:spcPts val="919"/>
              </a:lnSpc>
              <a:spcBef>
                <a:spcPts val="785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27.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Muertes perinatales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años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2010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–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(SE01-03/2025)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4166234" y="3985514"/>
            <a:ext cx="216535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22885" marR="5080" indent="-21082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18.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Fecha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muertes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perinatales,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según </a:t>
            </a:r>
            <a:r>
              <a:rPr dirty="0" sz="800">
                <a:latin typeface="Arial MT"/>
                <a:cs typeface="Arial MT"/>
              </a:rPr>
              <a:t>tipo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-Región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Tumbes,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(SE01-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149" name="object 149" descr=""/>
          <p:cNvGraphicFramePr>
            <a:graphicFrameLocks noGrp="1"/>
          </p:cNvGraphicFramePr>
          <p:nvPr/>
        </p:nvGraphicFramePr>
        <p:xfrm>
          <a:off x="1382089" y="4429750"/>
          <a:ext cx="4909820" cy="445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"/>
                <a:gridCol w="291465"/>
                <a:gridCol w="1848485"/>
                <a:gridCol w="1126489"/>
                <a:gridCol w="475614"/>
                <a:gridCol w="527050"/>
                <a:gridCol w="393064"/>
              </a:tblGrid>
              <a:tr h="143510">
                <a:tc gridSpan="3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58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31/12/2024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3180"/>
                </a:tc>
              </a:tr>
              <a:tr h="102870"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5895">
                        <a:lnSpc>
                          <a:spcPts val="640"/>
                        </a:lnSpc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02/01/2025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640"/>
                        </a:lnSpc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640"/>
                        </a:lnSpc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90805">
                <a:tc>
                  <a:txBody>
                    <a:bodyPr/>
                    <a:lstStyle/>
                    <a:p>
                      <a:pPr marL="40640">
                        <a:lnSpc>
                          <a:spcPts val="47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5895">
                        <a:lnSpc>
                          <a:spcPts val="595"/>
                        </a:lnSpc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08/01/2025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2865">
                        <a:lnSpc>
                          <a:spcPts val="595"/>
                        </a:lnSpc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595"/>
                        </a:lnSpc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525"/>
                        </a:lnSpc>
                        <a:spcBef>
                          <a:spcPts val="22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8575"/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56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75895">
                        <a:lnSpc>
                          <a:spcPts val="645"/>
                        </a:lnSpc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13/01/2025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645"/>
                        </a:lnSpc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2395">
                        <a:lnSpc>
                          <a:spcPts val="645"/>
                        </a:lnSpc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50" name="object 150" descr=""/>
          <p:cNvGraphicFramePr>
            <a:graphicFrameLocks noGrp="1"/>
          </p:cNvGraphicFramePr>
          <p:nvPr/>
        </p:nvGraphicFramePr>
        <p:xfrm>
          <a:off x="4150343" y="4855223"/>
          <a:ext cx="2199005" cy="97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285"/>
                <a:gridCol w="478154"/>
                <a:gridCol w="614680"/>
                <a:gridCol w="394969"/>
              </a:tblGrid>
              <a:tr h="97155">
                <a:tc>
                  <a:txBody>
                    <a:bodyPr/>
                    <a:lstStyle/>
                    <a:p>
                      <a:pPr marL="163195">
                        <a:lnSpc>
                          <a:spcPts val="620"/>
                        </a:lnSpc>
                        <a:spcBef>
                          <a:spcPts val="45"/>
                        </a:spcBef>
                      </a:pPr>
                      <a:r>
                        <a:rPr dirty="0" sz="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5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620"/>
                        </a:lnSpc>
                        <a:spcBef>
                          <a:spcPts val="45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620"/>
                        </a:lnSpc>
                        <a:spcBef>
                          <a:spcPts val="45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620"/>
                        </a:lnSpc>
                        <a:spcBef>
                          <a:spcPts val="45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" name="object 151" descr=""/>
          <p:cNvGraphicFramePr>
            <a:graphicFrameLocks noGrp="1"/>
          </p:cNvGraphicFramePr>
          <p:nvPr/>
        </p:nvGraphicFramePr>
        <p:xfrm>
          <a:off x="4150343" y="4269529"/>
          <a:ext cx="2217420" cy="194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285"/>
                <a:gridCol w="496569"/>
                <a:gridCol w="614680"/>
                <a:gridCol w="394969"/>
              </a:tblGrid>
              <a:tr h="97155">
                <a:tc row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FECHA_MTE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625"/>
                        </a:lnSpc>
                        <a:spcBef>
                          <a:spcPts val="4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625"/>
                        </a:lnSpc>
                        <a:spcBef>
                          <a:spcPts val="45"/>
                        </a:spcBef>
                      </a:pPr>
                      <a:r>
                        <a:rPr dirty="0" sz="5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ún</a:t>
                      </a:r>
                      <a:r>
                        <a:rPr dirty="0" sz="55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971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95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620"/>
                        </a:lnSpc>
                        <a:spcBef>
                          <a:spcPts val="4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Fetal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ts val="620"/>
                        </a:lnSpc>
                        <a:spcBef>
                          <a:spcPts val="4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Neonatal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953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5794" y="1108075"/>
            <a:ext cx="6235700" cy="217170"/>
          </a:xfrm>
          <a:prstGeom prst="rect">
            <a:avLst/>
          </a:prstGeom>
          <a:solidFill>
            <a:srgbClr val="DBEDF4"/>
          </a:solidFill>
          <a:ln w="6350">
            <a:solidFill>
              <a:srgbClr val="000000"/>
            </a:solidFill>
          </a:ln>
        </p:spPr>
        <p:txBody>
          <a:bodyPr wrap="square" lIns="0" tIns="31114" rIns="0" bIns="0" rtlCol="0" vert="horz">
            <a:spAutoFit/>
          </a:bodyPr>
          <a:lstStyle/>
          <a:p>
            <a:pPr marL="400685">
              <a:lnSpc>
                <a:spcPct val="100000"/>
              </a:lnSpc>
              <a:spcBef>
                <a:spcPts val="244"/>
              </a:spcBef>
            </a:pPr>
            <a:r>
              <a:rPr dirty="0" sz="1100" spc="-10" b="1">
                <a:latin typeface="Arial"/>
                <a:cs typeface="Arial"/>
              </a:rPr>
              <a:t>Infecciones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Asociadas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Atención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Salud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(IASS)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52/2024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6590" y="1616964"/>
            <a:ext cx="620014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576070" marR="5080" indent="-156400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19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Densidad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incidencia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</a:t>
            </a:r>
            <a:r>
              <a:rPr dirty="0" sz="800" spc="-10">
                <a:latin typeface="Arial MT"/>
                <a:cs typeface="Arial MT"/>
              </a:rPr>
              <a:t> incidencia acumulada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infecciones asociadas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atención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 salud,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(IAAS)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factor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riesgo</a:t>
            </a:r>
            <a:r>
              <a:rPr dirty="0" sz="800" spc="50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servicio </a:t>
            </a:r>
            <a:r>
              <a:rPr dirty="0" sz="800" spc="-10">
                <a:latin typeface="Arial MT"/>
                <a:cs typeface="Arial MT"/>
              </a:rPr>
              <a:t>hospitalario,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Hospital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Regional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II-</a:t>
            </a:r>
            <a:r>
              <a:rPr dirty="0" sz="800">
                <a:latin typeface="Arial MT"/>
                <a:cs typeface="Arial MT"/>
              </a:rPr>
              <a:t>2 JAMO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-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Tumbes,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2024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7369" y="6356985"/>
            <a:ext cx="6303010" cy="213550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12700" marR="5715">
              <a:lnSpc>
                <a:spcPts val="1040"/>
              </a:lnSpc>
              <a:spcBef>
                <a:spcPts val="165"/>
              </a:spcBef>
            </a:pPr>
            <a:r>
              <a:rPr dirty="0" sz="900" spc="-10">
                <a:latin typeface="Arial MT"/>
                <a:cs typeface="Arial MT"/>
              </a:rPr>
              <a:t>Hasta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52-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Hospital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II-</a:t>
            </a:r>
            <a:r>
              <a:rPr dirty="0" sz="900">
                <a:latin typeface="Arial MT"/>
                <a:cs typeface="Arial MT"/>
              </a:rPr>
              <a:t>2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JAMO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–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26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distribuidas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adulto,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neonatal,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medicina, cirugía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ginecoobstetricia.</a:t>
            </a:r>
            <a:endParaRPr sz="900">
              <a:latin typeface="Arial MT"/>
              <a:cs typeface="Arial MT"/>
            </a:endParaRPr>
          </a:p>
          <a:p>
            <a:pPr algn="just" marL="12700" marR="6350">
              <a:lnSpc>
                <a:spcPct val="95700"/>
              </a:lnSpc>
              <a:spcBef>
                <a:spcPts val="101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neonatología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periférico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6,79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días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exposición,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15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veces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nacional,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misma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ocurre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IAAS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infección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torrente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sanguíneo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venoso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central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(5,93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3,48),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neumonía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ventilación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mecánica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(3,65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1,66).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80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 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(3,14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1,98),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del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(2,88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1,93)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superan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también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valores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nacionales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referencia.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600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sitio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quirúrgico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parto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cesárea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gineco-</a:t>
            </a:r>
            <a:r>
              <a:rPr dirty="0" sz="900">
                <a:latin typeface="Arial MT"/>
                <a:cs typeface="Arial MT"/>
              </a:rPr>
              <a:t>obstetricia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referencial </a:t>
            </a:r>
            <a:r>
              <a:rPr dirty="0" sz="900">
                <a:latin typeface="Arial MT"/>
                <a:cs typeface="Arial MT"/>
              </a:rPr>
              <a:t>(0,44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0,91),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igual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densidad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neumonía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ventilación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mecánica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UCI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(3,83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7,12).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cirugía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no </a:t>
            </a:r>
            <a:r>
              <a:rPr dirty="0" sz="900">
                <a:latin typeface="Arial MT"/>
                <a:cs typeface="Arial MT"/>
              </a:rPr>
              <a:t>llego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superar el valor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 (0,11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 </a:t>
            </a:r>
            <a:r>
              <a:rPr dirty="0" sz="900" spc="-10">
                <a:latin typeface="Arial MT"/>
                <a:cs typeface="Arial MT"/>
              </a:rPr>
              <a:t>0,79).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091" y="1945005"/>
            <a:ext cx="6346443" cy="3987418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75590" y="1507744"/>
            <a:ext cx="608965" cy="965200"/>
          </a:xfrm>
          <a:prstGeom prst="rect">
            <a:avLst/>
          </a:prstGeom>
          <a:solidFill>
            <a:srgbClr val="B4C5E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203835" marR="139700" indent="-57150">
              <a:lnSpc>
                <a:spcPct val="102099"/>
              </a:lnSpc>
            </a:pPr>
            <a:r>
              <a:rPr dirty="0" sz="800" b="1">
                <a:latin typeface="Calibri"/>
                <a:cs typeface="Calibri"/>
              </a:rPr>
              <a:t>Tipo </a:t>
            </a:r>
            <a:r>
              <a:rPr dirty="0" sz="800" spc="-25" b="1">
                <a:latin typeface="Calibri"/>
                <a:cs typeface="Calibri"/>
              </a:rPr>
              <a:t>de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20" b="1">
                <a:latin typeface="Calibri"/>
                <a:cs typeface="Calibri"/>
              </a:rPr>
              <a:t>IAAS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896937" y="1507744"/>
            <a:ext cx="735330" cy="965200"/>
          </a:xfrm>
          <a:custGeom>
            <a:avLst/>
            <a:gdLst/>
            <a:ahLst/>
            <a:cxnLst/>
            <a:rect l="l" t="t" r="r" b="b"/>
            <a:pathLst>
              <a:path w="735330" h="965200">
                <a:moveTo>
                  <a:pt x="735330" y="0"/>
                </a:moveTo>
                <a:lnTo>
                  <a:pt x="0" y="0"/>
                </a:lnTo>
                <a:lnTo>
                  <a:pt x="0" y="965200"/>
                </a:lnTo>
                <a:lnTo>
                  <a:pt x="735330" y="965200"/>
                </a:lnTo>
                <a:lnTo>
                  <a:pt x="735330" y="0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067117" y="1849373"/>
            <a:ext cx="407034" cy="2717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69850" marR="5080" indent="-69850">
              <a:lnSpc>
                <a:spcPct val="102099"/>
              </a:lnSpc>
              <a:spcBef>
                <a:spcPts val="80"/>
              </a:spcBef>
            </a:pPr>
            <a:r>
              <a:rPr dirty="0" sz="800" b="1">
                <a:latin typeface="Calibri"/>
                <a:cs typeface="Calibri"/>
              </a:rPr>
              <a:t>Factor</a:t>
            </a:r>
            <a:r>
              <a:rPr dirty="0" sz="800" spc="-25" b="1">
                <a:latin typeface="Calibri"/>
                <a:cs typeface="Calibri"/>
              </a:rPr>
              <a:t> de</a:t>
            </a:r>
            <a:r>
              <a:rPr dirty="0" sz="800" spc="500" b="1">
                <a:latin typeface="Calibri"/>
                <a:cs typeface="Calibri"/>
              </a:rPr>
              <a:t> </a:t>
            </a:r>
            <a:r>
              <a:rPr dirty="0" sz="800" spc="-10" b="1">
                <a:latin typeface="Calibri"/>
                <a:cs typeface="Calibri"/>
              </a:rPr>
              <a:t>riesgo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645030" y="1507744"/>
            <a:ext cx="5447030" cy="965200"/>
            <a:chOff x="1645030" y="1507744"/>
            <a:chExt cx="5447030" cy="965200"/>
          </a:xfrm>
        </p:grpSpPr>
        <p:sp>
          <p:nvSpPr>
            <p:cNvPr id="8" name="object 8" descr=""/>
            <p:cNvSpPr/>
            <p:nvPr/>
          </p:nvSpPr>
          <p:spPr>
            <a:xfrm>
              <a:off x="1645031" y="1507743"/>
              <a:ext cx="5447030" cy="965200"/>
            </a:xfrm>
            <a:custGeom>
              <a:avLst/>
              <a:gdLst/>
              <a:ahLst/>
              <a:cxnLst/>
              <a:rect l="l" t="t" r="r" b="b"/>
              <a:pathLst>
                <a:path w="5447030" h="965200">
                  <a:moveTo>
                    <a:pt x="665480" y="0"/>
                  </a:moveTo>
                  <a:lnTo>
                    <a:pt x="0" y="0"/>
                  </a:lnTo>
                  <a:lnTo>
                    <a:pt x="0" y="965200"/>
                  </a:lnTo>
                  <a:lnTo>
                    <a:pt x="665480" y="965200"/>
                  </a:lnTo>
                  <a:lnTo>
                    <a:pt x="665480" y="0"/>
                  </a:lnTo>
                  <a:close/>
                </a:path>
                <a:path w="5447030" h="965200">
                  <a:moveTo>
                    <a:pt x="886460" y="231152"/>
                  </a:moveTo>
                  <a:lnTo>
                    <a:pt x="671830" y="231152"/>
                  </a:lnTo>
                  <a:lnTo>
                    <a:pt x="671830" y="965200"/>
                  </a:lnTo>
                  <a:lnTo>
                    <a:pt x="886460" y="965200"/>
                  </a:lnTo>
                  <a:lnTo>
                    <a:pt x="886460" y="231152"/>
                  </a:lnTo>
                  <a:close/>
                </a:path>
                <a:path w="5447030" h="965200">
                  <a:moveTo>
                    <a:pt x="1122997" y="231152"/>
                  </a:moveTo>
                  <a:lnTo>
                    <a:pt x="892810" y="231152"/>
                  </a:lnTo>
                  <a:lnTo>
                    <a:pt x="892810" y="965200"/>
                  </a:lnTo>
                  <a:lnTo>
                    <a:pt x="1122997" y="965200"/>
                  </a:lnTo>
                  <a:lnTo>
                    <a:pt x="1122997" y="231152"/>
                  </a:lnTo>
                  <a:close/>
                </a:path>
                <a:path w="5447030" h="965200">
                  <a:moveTo>
                    <a:pt x="1336294" y="231152"/>
                  </a:moveTo>
                  <a:lnTo>
                    <a:pt x="1129284" y="231152"/>
                  </a:lnTo>
                  <a:lnTo>
                    <a:pt x="1129284" y="965200"/>
                  </a:lnTo>
                  <a:lnTo>
                    <a:pt x="1336294" y="965200"/>
                  </a:lnTo>
                  <a:lnTo>
                    <a:pt x="1336294" y="231152"/>
                  </a:lnTo>
                  <a:close/>
                </a:path>
                <a:path w="5447030" h="965200">
                  <a:moveTo>
                    <a:pt x="1563624" y="231152"/>
                  </a:moveTo>
                  <a:lnTo>
                    <a:pt x="1342644" y="231152"/>
                  </a:lnTo>
                  <a:lnTo>
                    <a:pt x="1342644" y="965200"/>
                  </a:lnTo>
                  <a:lnTo>
                    <a:pt x="1563624" y="965200"/>
                  </a:lnTo>
                  <a:lnTo>
                    <a:pt x="1563624" y="231152"/>
                  </a:lnTo>
                  <a:close/>
                </a:path>
                <a:path w="5447030" h="965200">
                  <a:moveTo>
                    <a:pt x="1776984" y="231152"/>
                  </a:moveTo>
                  <a:lnTo>
                    <a:pt x="1569974" y="231152"/>
                  </a:lnTo>
                  <a:lnTo>
                    <a:pt x="1569974" y="965200"/>
                  </a:lnTo>
                  <a:lnTo>
                    <a:pt x="1776984" y="965200"/>
                  </a:lnTo>
                  <a:lnTo>
                    <a:pt x="1776984" y="231152"/>
                  </a:lnTo>
                  <a:close/>
                </a:path>
                <a:path w="5447030" h="965200">
                  <a:moveTo>
                    <a:pt x="1997951" y="231152"/>
                  </a:moveTo>
                  <a:lnTo>
                    <a:pt x="1783334" y="231152"/>
                  </a:lnTo>
                  <a:lnTo>
                    <a:pt x="1783334" y="965200"/>
                  </a:lnTo>
                  <a:lnTo>
                    <a:pt x="1997951" y="965200"/>
                  </a:lnTo>
                  <a:lnTo>
                    <a:pt x="1997951" y="231152"/>
                  </a:lnTo>
                  <a:close/>
                </a:path>
                <a:path w="5447030" h="965200">
                  <a:moveTo>
                    <a:pt x="2217674" y="231152"/>
                  </a:moveTo>
                  <a:lnTo>
                    <a:pt x="2004314" y="231152"/>
                  </a:lnTo>
                  <a:lnTo>
                    <a:pt x="2004314" y="965200"/>
                  </a:lnTo>
                  <a:lnTo>
                    <a:pt x="2217674" y="965200"/>
                  </a:lnTo>
                  <a:lnTo>
                    <a:pt x="2217674" y="231152"/>
                  </a:lnTo>
                  <a:close/>
                </a:path>
                <a:path w="5447030" h="965200">
                  <a:moveTo>
                    <a:pt x="2438641" y="231152"/>
                  </a:moveTo>
                  <a:lnTo>
                    <a:pt x="2224024" y="231152"/>
                  </a:lnTo>
                  <a:lnTo>
                    <a:pt x="2224024" y="965200"/>
                  </a:lnTo>
                  <a:lnTo>
                    <a:pt x="2438641" y="965200"/>
                  </a:lnTo>
                  <a:lnTo>
                    <a:pt x="2438641" y="231152"/>
                  </a:lnTo>
                  <a:close/>
                </a:path>
                <a:path w="5447030" h="965200">
                  <a:moveTo>
                    <a:pt x="2658364" y="231152"/>
                  </a:moveTo>
                  <a:lnTo>
                    <a:pt x="2445004" y="231152"/>
                  </a:lnTo>
                  <a:lnTo>
                    <a:pt x="2445004" y="965200"/>
                  </a:lnTo>
                  <a:lnTo>
                    <a:pt x="2658364" y="965200"/>
                  </a:lnTo>
                  <a:lnTo>
                    <a:pt x="2658364" y="231152"/>
                  </a:lnTo>
                  <a:close/>
                </a:path>
                <a:path w="5447030" h="965200">
                  <a:moveTo>
                    <a:pt x="2879344" y="231152"/>
                  </a:moveTo>
                  <a:lnTo>
                    <a:pt x="2664714" y="231152"/>
                  </a:lnTo>
                  <a:lnTo>
                    <a:pt x="2664714" y="965200"/>
                  </a:lnTo>
                  <a:lnTo>
                    <a:pt x="2879344" y="965200"/>
                  </a:lnTo>
                  <a:lnTo>
                    <a:pt x="2879344" y="231152"/>
                  </a:lnTo>
                  <a:close/>
                </a:path>
                <a:path w="5447030" h="965200">
                  <a:moveTo>
                    <a:pt x="3099371" y="231152"/>
                  </a:moveTo>
                  <a:lnTo>
                    <a:pt x="2885694" y="231152"/>
                  </a:lnTo>
                  <a:lnTo>
                    <a:pt x="2885694" y="965200"/>
                  </a:lnTo>
                  <a:lnTo>
                    <a:pt x="3099371" y="965200"/>
                  </a:lnTo>
                  <a:lnTo>
                    <a:pt x="3099371" y="231152"/>
                  </a:lnTo>
                  <a:close/>
                </a:path>
                <a:path w="5447030" h="965200">
                  <a:moveTo>
                    <a:pt x="3099435" y="0"/>
                  </a:moveTo>
                  <a:lnTo>
                    <a:pt x="671830" y="0"/>
                  </a:lnTo>
                  <a:lnTo>
                    <a:pt x="671830" y="218440"/>
                  </a:lnTo>
                  <a:lnTo>
                    <a:pt x="3099435" y="218440"/>
                  </a:lnTo>
                  <a:lnTo>
                    <a:pt x="3099435" y="0"/>
                  </a:lnTo>
                  <a:close/>
                </a:path>
                <a:path w="5447030" h="965200">
                  <a:moveTo>
                    <a:pt x="3850005" y="0"/>
                  </a:moveTo>
                  <a:lnTo>
                    <a:pt x="3112135" y="0"/>
                  </a:lnTo>
                  <a:lnTo>
                    <a:pt x="3112135" y="965200"/>
                  </a:lnTo>
                  <a:lnTo>
                    <a:pt x="3850005" y="965200"/>
                  </a:lnTo>
                  <a:lnTo>
                    <a:pt x="3850005" y="0"/>
                  </a:lnTo>
                  <a:close/>
                </a:path>
                <a:path w="5447030" h="965200">
                  <a:moveTo>
                    <a:pt x="4181348" y="0"/>
                  </a:moveTo>
                  <a:lnTo>
                    <a:pt x="3863848" y="0"/>
                  </a:lnTo>
                  <a:lnTo>
                    <a:pt x="3863848" y="965200"/>
                  </a:lnTo>
                  <a:lnTo>
                    <a:pt x="4181348" y="965200"/>
                  </a:lnTo>
                  <a:lnTo>
                    <a:pt x="4181348" y="0"/>
                  </a:lnTo>
                  <a:close/>
                </a:path>
                <a:path w="5447030" h="965200">
                  <a:moveTo>
                    <a:pt x="4536948" y="0"/>
                  </a:moveTo>
                  <a:lnTo>
                    <a:pt x="4194048" y="0"/>
                  </a:lnTo>
                  <a:lnTo>
                    <a:pt x="4194048" y="965200"/>
                  </a:lnTo>
                  <a:lnTo>
                    <a:pt x="4536948" y="965200"/>
                  </a:lnTo>
                  <a:lnTo>
                    <a:pt x="4536948" y="0"/>
                  </a:lnTo>
                  <a:close/>
                </a:path>
                <a:path w="5447030" h="965200">
                  <a:moveTo>
                    <a:pt x="5118925" y="0"/>
                  </a:moveTo>
                  <a:lnTo>
                    <a:pt x="4549648" y="0"/>
                  </a:lnTo>
                  <a:lnTo>
                    <a:pt x="4549648" y="965200"/>
                  </a:lnTo>
                  <a:lnTo>
                    <a:pt x="5118925" y="965200"/>
                  </a:lnTo>
                  <a:lnTo>
                    <a:pt x="5118925" y="0"/>
                  </a:lnTo>
                  <a:close/>
                </a:path>
                <a:path w="5447030" h="965200">
                  <a:moveTo>
                    <a:pt x="5446649" y="0"/>
                  </a:moveTo>
                  <a:lnTo>
                    <a:pt x="5131689" y="0"/>
                  </a:lnTo>
                  <a:lnTo>
                    <a:pt x="5131689" y="965200"/>
                  </a:lnTo>
                  <a:lnTo>
                    <a:pt x="5446649" y="965200"/>
                  </a:lnTo>
                  <a:lnTo>
                    <a:pt x="5446649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24480" y="1735709"/>
              <a:ext cx="2421255" cy="0"/>
            </a:xfrm>
            <a:custGeom>
              <a:avLst/>
              <a:gdLst/>
              <a:ahLst/>
              <a:cxnLst/>
              <a:rect l="l" t="t" r="r" b="b"/>
              <a:pathLst>
                <a:path w="2421254" h="0">
                  <a:moveTo>
                    <a:pt x="0" y="0"/>
                  </a:moveTo>
                  <a:lnTo>
                    <a:pt x="2421191" y="0"/>
                  </a:lnTo>
                </a:path>
              </a:pathLst>
            </a:custGeom>
            <a:ln w="6350">
              <a:solidFill>
                <a:srgbClr val="B4C5E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51790" y="2554223"/>
            <a:ext cx="45529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Calibri"/>
                <a:cs typeface="Calibri"/>
              </a:rPr>
              <a:t>Neumonía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20127" y="2491994"/>
            <a:ext cx="487680" cy="27178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47625" marR="5080" indent="-35560">
              <a:lnSpc>
                <a:spcPct val="102099"/>
              </a:lnSpc>
              <a:spcBef>
                <a:spcPts val="80"/>
              </a:spcBef>
            </a:pPr>
            <a:r>
              <a:rPr dirty="0" sz="800" spc="-10">
                <a:latin typeface="Calibri"/>
                <a:cs typeface="Calibri"/>
              </a:rPr>
              <a:t>Ventilación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mecánica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3529" y="3010154"/>
            <a:ext cx="551815" cy="3949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>
              <a:lnSpc>
                <a:spcPct val="101600"/>
              </a:lnSpc>
              <a:spcBef>
                <a:spcPts val="85"/>
              </a:spcBef>
            </a:pPr>
            <a:r>
              <a:rPr dirty="0" sz="800" spc="-10">
                <a:latin typeface="Calibri"/>
                <a:cs typeface="Calibri"/>
              </a:rPr>
              <a:t>Infección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del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tracto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urinario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69327" y="3133344"/>
            <a:ext cx="5899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Sonda</a:t>
            </a:r>
            <a:r>
              <a:rPr dirty="0" sz="800" spc="-3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Vesical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03529" y="3802634"/>
            <a:ext cx="551815" cy="3949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>
              <a:lnSpc>
                <a:spcPct val="101600"/>
              </a:lnSpc>
              <a:spcBef>
                <a:spcPts val="85"/>
              </a:spcBef>
            </a:pPr>
            <a:r>
              <a:rPr dirty="0" sz="800" spc="-10">
                <a:latin typeface="Calibri"/>
                <a:cs typeface="Calibri"/>
              </a:rPr>
              <a:t>Infección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del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torrente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sanguíneo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38847" y="3627373"/>
            <a:ext cx="650875" cy="7073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74625" marR="123189" indent="-43180">
              <a:lnSpc>
                <a:spcPct val="102200"/>
              </a:lnSpc>
              <a:spcBef>
                <a:spcPts val="75"/>
              </a:spcBef>
            </a:pPr>
            <a:r>
              <a:rPr dirty="0" sz="800" spc="-10">
                <a:latin typeface="Calibri"/>
                <a:cs typeface="Calibri"/>
              </a:rPr>
              <a:t>C.Venoso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Central</a:t>
            </a:r>
            <a:endParaRPr sz="800">
              <a:latin typeface="Calibri"/>
              <a:cs typeface="Calibri"/>
            </a:endParaRPr>
          </a:p>
          <a:p>
            <a:pPr marL="220979" marR="43815" indent="-168910">
              <a:lnSpc>
                <a:spcPct val="102200"/>
              </a:lnSpc>
              <a:spcBef>
                <a:spcPts val="90"/>
              </a:spcBef>
            </a:pPr>
            <a:r>
              <a:rPr dirty="0" sz="800">
                <a:latin typeface="Calibri"/>
                <a:cs typeface="Calibri"/>
              </a:rPr>
              <a:t>N.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Parenteral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Total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00">
                <a:latin typeface="Calibri"/>
                <a:cs typeface="Calibri"/>
              </a:rPr>
              <a:t>C.</a:t>
            </a:r>
            <a:r>
              <a:rPr dirty="0" sz="800" spc="-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Hemodiálisis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14959" y="4575175"/>
            <a:ext cx="528320" cy="3949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>
              <a:lnSpc>
                <a:spcPct val="101600"/>
              </a:lnSpc>
              <a:spcBef>
                <a:spcPts val="85"/>
              </a:spcBef>
            </a:pPr>
            <a:r>
              <a:rPr dirty="0" sz="800" spc="-10">
                <a:latin typeface="Calibri"/>
                <a:cs typeface="Calibri"/>
              </a:rPr>
              <a:t>Infección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-25">
                <a:latin typeface="Calibri"/>
                <a:cs typeface="Calibri"/>
              </a:rPr>
              <a:t>de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sitio</a:t>
            </a:r>
            <a:r>
              <a:rPr dirty="0" sz="800" spc="50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quirúrgico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66787" y="4698365"/>
            <a:ext cx="5930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Parto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cesáreo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00990" y="5210175"/>
            <a:ext cx="125920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8340">
              <a:lnSpc>
                <a:spcPts val="900"/>
              </a:lnSpc>
              <a:spcBef>
                <a:spcPts val="100"/>
              </a:spcBef>
            </a:pPr>
            <a:r>
              <a:rPr dirty="0" sz="800">
                <a:latin typeface="Calibri"/>
                <a:cs typeface="Calibri"/>
              </a:rPr>
              <a:t>Parto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Vaginal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40"/>
              </a:lnSpc>
            </a:pPr>
            <a:r>
              <a:rPr dirty="0" sz="800" spc="-10">
                <a:latin typeface="Calibri"/>
                <a:cs typeface="Calibri"/>
              </a:rPr>
              <a:t>Endometritis</a:t>
            </a:r>
            <a:endParaRPr sz="800">
              <a:latin typeface="Calibri"/>
              <a:cs typeface="Calibri"/>
            </a:endParaRPr>
          </a:p>
          <a:p>
            <a:pPr marL="678180">
              <a:lnSpc>
                <a:spcPts val="900"/>
              </a:lnSpc>
            </a:pPr>
            <a:r>
              <a:rPr dirty="0" sz="800">
                <a:latin typeface="Calibri"/>
                <a:cs typeface="Calibri"/>
              </a:rPr>
              <a:t>Parto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cesáreo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5590" y="5615305"/>
            <a:ext cx="608965" cy="199390"/>
          </a:xfrm>
          <a:prstGeom prst="rect">
            <a:avLst/>
          </a:prstGeom>
          <a:solidFill>
            <a:srgbClr val="B4C5E7"/>
          </a:solidFill>
        </p:spPr>
        <p:txBody>
          <a:bodyPr wrap="square" lIns="0" tIns="33020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260"/>
              </a:spcBef>
            </a:pPr>
            <a:r>
              <a:rPr dirty="0" sz="800" spc="-10" b="1">
                <a:latin typeface="Calibri"/>
                <a:cs typeface="Calibri"/>
              </a:rPr>
              <a:t>Total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638680" y="5615304"/>
            <a:ext cx="4187825" cy="199390"/>
          </a:xfrm>
          <a:custGeom>
            <a:avLst/>
            <a:gdLst/>
            <a:ahLst/>
            <a:cxnLst/>
            <a:rect l="l" t="t" r="r" b="b"/>
            <a:pathLst>
              <a:path w="4187825" h="199389">
                <a:moveTo>
                  <a:pt x="678180" y="0"/>
                </a:moveTo>
                <a:lnTo>
                  <a:pt x="0" y="0"/>
                </a:lnTo>
                <a:lnTo>
                  <a:pt x="0" y="199390"/>
                </a:lnTo>
                <a:lnTo>
                  <a:pt x="678180" y="199390"/>
                </a:lnTo>
                <a:lnTo>
                  <a:pt x="678180" y="0"/>
                </a:lnTo>
                <a:close/>
              </a:path>
              <a:path w="4187825" h="199389">
                <a:moveTo>
                  <a:pt x="892810" y="0"/>
                </a:moveTo>
                <a:lnTo>
                  <a:pt x="684530" y="0"/>
                </a:lnTo>
                <a:lnTo>
                  <a:pt x="684530" y="199390"/>
                </a:lnTo>
                <a:lnTo>
                  <a:pt x="892810" y="199390"/>
                </a:lnTo>
                <a:lnTo>
                  <a:pt x="892810" y="0"/>
                </a:lnTo>
                <a:close/>
              </a:path>
              <a:path w="4187825" h="199389">
                <a:moveTo>
                  <a:pt x="1122997" y="0"/>
                </a:moveTo>
                <a:lnTo>
                  <a:pt x="899160" y="0"/>
                </a:lnTo>
                <a:lnTo>
                  <a:pt x="899160" y="199390"/>
                </a:lnTo>
                <a:lnTo>
                  <a:pt x="1122997" y="199390"/>
                </a:lnTo>
                <a:lnTo>
                  <a:pt x="1122997" y="0"/>
                </a:lnTo>
                <a:close/>
              </a:path>
              <a:path w="4187825" h="199389">
                <a:moveTo>
                  <a:pt x="1342644" y="0"/>
                </a:moveTo>
                <a:lnTo>
                  <a:pt x="1129284" y="0"/>
                </a:lnTo>
                <a:lnTo>
                  <a:pt x="1129284" y="199390"/>
                </a:lnTo>
                <a:lnTo>
                  <a:pt x="1342644" y="199390"/>
                </a:lnTo>
                <a:lnTo>
                  <a:pt x="1342644" y="0"/>
                </a:lnTo>
                <a:close/>
              </a:path>
              <a:path w="4187825" h="199389">
                <a:moveTo>
                  <a:pt x="1569974" y="0"/>
                </a:moveTo>
                <a:lnTo>
                  <a:pt x="1348994" y="0"/>
                </a:lnTo>
                <a:lnTo>
                  <a:pt x="1348994" y="199390"/>
                </a:lnTo>
                <a:lnTo>
                  <a:pt x="1569974" y="199390"/>
                </a:lnTo>
                <a:lnTo>
                  <a:pt x="1569974" y="0"/>
                </a:lnTo>
                <a:close/>
              </a:path>
              <a:path w="4187825" h="199389">
                <a:moveTo>
                  <a:pt x="1783334" y="0"/>
                </a:moveTo>
                <a:lnTo>
                  <a:pt x="1576324" y="0"/>
                </a:lnTo>
                <a:lnTo>
                  <a:pt x="1576324" y="199390"/>
                </a:lnTo>
                <a:lnTo>
                  <a:pt x="1783334" y="199390"/>
                </a:lnTo>
                <a:lnTo>
                  <a:pt x="1783334" y="0"/>
                </a:lnTo>
                <a:close/>
              </a:path>
              <a:path w="4187825" h="199389">
                <a:moveTo>
                  <a:pt x="2004301" y="0"/>
                </a:moveTo>
                <a:lnTo>
                  <a:pt x="1789684" y="0"/>
                </a:lnTo>
                <a:lnTo>
                  <a:pt x="1789684" y="199390"/>
                </a:lnTo>
                <a:lnTo>
                  <a:pt x="2004301" y="199390"/>
                </a:lnTo>
                <a:lnTo>
                  <a:pt x="2004301" y="0"/>
                </a:lnTo>
                <a:close/>
              </a:path>
              <a:path w="4187825" h="199389">
                <a:moveTo>
                  <a:pt x="2224024" y="0"/>
                </a:moveTo>
                <a:lnTo>
                  <a:pt x="2010664" y="0"/>
                </a:lnTo>
                <a:lnTo>
                  <a:pt x="2010664" y="199390"/>
                </a:lnTo>
                <a:lnTo>
                  <a:pt x="2224024" y="199390"/>
                </a:lnTo>
                <a:lnTo>
                  <a:pt x="2224024" y="0"/>
                </a:lnTo>
                <a:close/>
              </a:path>
              <a:path w="4187825" h="199389">
                <a:moveTo>
                  <a:pt x="2444991" y="0"/>
                </a:moveTo>
                <a:lnTo>
                  <a:pt x="2230374" y="0"/>
                </a:lnTo>
                <a:lnTo>
                  <a:pt x="2230374" y="199390"/>
                </a:lnTo>
                <a:lnTo>
                  <a:pt x="2444991" y="199390"/>
                </a:lnTo>
                <a:lnTo>
                  <a:pt x="2444991" y="0"/>
                </a:lnTo>
                <a:close/>
              </a:path>
              <a:path w="4187825" h="199389">
                <a:moveTo>
                  <a:pt x="2664714" y="0"/>
                </a:moveTo>
                <a:lnTo>
                  <a:pt x="2451354" y="0"/>
                </a:lnTo>
                <a:lnTo>
                  <a:pt x="2451354" y="199390"/>
                </a:lnTo>
                <a:lnTo>
                  <a:pt x="2664714" y="199390"/>
                </a:lnTo>
                <a:lnTo>
                  <a:pt x="2664714" y="0"/>
                </a:lnTo>
                <a:close/>
              </a:path>
              <a:path w="4187825" h="199389">
                <a:moveTo>
                  <a:pt x="2885694" y="0"/>
                </a:moveTo>
                <a:lnTo>
                  <a:pt x="2671064" y="0"/>
                </a:lnTo>
                <a:lnTo>
                  <a:pt x="2671064" y="199390"/>
                </a:lnTo>
                <a:lnTo>
                  <a:pt x="2885694" y="199390"/>
                </a:lnTo>
                <a:lnTo>
                  <a:pt x="2885694" y="0"/>
                </a:lnTo>
                <a:close/>
              </a:path>
              <a:path w="4187825" h="199389">
                <a:moveTo>
                  <a:pt x="3105721" y="0"/>
                </a:moveTo>
                <a:lnTo>
                  <a:pt x="2892044" y="0"/>
                </a:lnTo>
                <a:lnTo>
                  <a:pt x="2892044" y="199390"/>
                </a:lnTo>
                <a:lnTo>
                  <a:pt x="3105721" y="199390"/>
                </a:lnTo>
                <a:lnTo>
                  <a:pt x="3105721" y="0"/>
                </a:lnTo>
                <a:close/>
              </a:path>
              <a:path w="4187825" h="199389">
                <a:moveTo>
                  <a:pt x="3856355" y="0"/>
                </a:moveTo>
                <a:lnTo>
                  <a:pt x="3112135" y="0"/>
                </a:lnTo>
                <a:lnTo>
                  <a:pt x="3112135" y="199390"/>
                </a:lnTo>
                <a:lnTo>
                  <a:pt x="3856355" y="199390"/>
                </a:lnTo>
                <a:lnTo>
                  <a:pt x="3856355" y="0"/>
                </a:lnTo>
                <a:close/>
              </a:path>
              <a:path w="4187825" h="199389">
                <a:moveTo>
                  <a:pt x="4187698" y="0"/>
                </a:moveTo>
                <a:lnTo>
                  <a:pt x="3863848" y="0"/>
                </a:lnTo>
                <a:lnTo>
                  <a:pt x="3863848" y="199390"/>
                </a:lnTo>
                <a:lnTo>
                  <a:pt x="4187698" y="199390"/>
                </a:lnTo>
                <a:lnTo>
                  <a:pt x="4187698" y="0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1" name="object 21" descr=""/>
          <p:cNvGraphicFramePr>
            <a:graphicFrameLocks noGrp="1"/>
          </p:cNvGraphicFramePr>
          <p:nvPr/>
        </p:nvGraphicFramePr>
        <p:xfrm>
          <a:off x="1632267" y="1507744"/>
          <a:ext cx="5542280" cy="4302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05"/>
                <a:gridCol w="220979"/>
                <a:gridCol w="236220"/>
                <a:gridCol w="213359"/>
                <a:gridCol w="227329"/>
                <a:gridCol w="213360"/>
                <a:gridCol w="220980"/>
                <a:gridCol w="219710"/>
                <a:gridCol w="220980"/>
                <a:gridCol w="219710"/>
                <a:gridCol w="220980"/>
                <a:gridCol w="223519"/>
                <a:gridCol w="751205"/>
                <a:gridCol w="330835"/>
                <a:gridCol w="355600"/>
                <a:gridCol w="582295"/>
                <a:gridCol w="321310"/>
              </a:tblGrid>
              <a:tr h="2311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6360" marR="74295" indent="86360">
                        <a:lnSpc>
                          <a:spcPct val="102099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Servicio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hospitalario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N°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IAAS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mensual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0" marR="36195" indent="-1270">
                        <a:lnSpc>
                          <a:spcPct val="101699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N°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días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exposición</a:t>
                      </a:r>
                      <a:r>
                        <a:rPr dirty="0" sz="8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procedimientos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acumulados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6675" marR="36195" indent="-22225">
                        <a:lnSpc>
                          <a:spcPct val="102099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Total,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IAAS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260" marR="41275" indent="31750">
                        <a:lnSpc>
                          <a:spcPct val="102099"/>
                        </a:lnSpc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acum.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9530" marR="40640" indent="-1905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referencial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 EESS</a:t>
                      </a:r>
                      <a:r>
                        <a:rPr dirty="0" sz="8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II-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0" marR="31115" indent="-635">
                        <a:lnSpc>
                          <a:spcPct val="101699"/>
                        </a:lnSpc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nacio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nal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II-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</a:tr>
              <a:tr h="73977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Enero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Febrero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9530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3685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Marzo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Abril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Mayo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873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Junio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Julio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508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Agosto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Setiembre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508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Octubre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noviembre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508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421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7,13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7,53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7,12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824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2,46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Medicina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527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5,73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617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70485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42100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73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Ginecobstetricia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</a:tr>
              <a:tr h="44195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tabLst>
                          <a:tab pos="761365" algn="l"/>
                        </a:tabLst>
                      </a:pPr>
                      <a:r>
                        <a:rPr dirty="0" baseline="3968" sz="1050" spc="-15">
                          <a:latin typeface="Calibri"/>
                          <a:cs typeface="Calibri"/>
                        </a:rPr>
                        <a:t>Ginecobstetricia</a:t>
                      </a:r>
                      <a:r>
                        <a:rPr dirty="0" baseline="3968" sz="10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889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016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6350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12725">
                <a:tc gridSpan="2"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761365" algn="l"/>
                        </a:tabLst>
                      </a:pPr>
                      <a:r>
                        <a:rPr dirty="0" baseline="3968" sz="1050" spc="-15">
                          <a:latin typeface="Calibri"/>
                          <a:cs typeface="Calibri"/>
                        </a:rPr>
                        <a:t>Ginecobstetricia</a:t>
                      </a:r>
                      <a:r>
                        <a:rPr dirty="0" baseline="3968" sz="10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0,69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95580">
                <a:tc gridSpan="2">
                  <a:txBody>
                    <a:bodyPr/>
                    <a:lstStyle/>
                    <a:p>
                      <a:pPr algn="r" marR="749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22" name="object 22" descr=""/>
          <p:cNvSpPr/>
          <p:nvPr/>
        </p:nvSpPr>
        <p:spPr>
          <a:xfrm>
            <a:off x="890587" y="5615305"/>
            <a:ext cx="741680" cy="199390"/>
          </a:xfrm>
          <a:custGeom>
            <a:avLst/>
            <a:gdLst/>
            <a:ahLst/>
            <a:cxnLst/>
            <a:rect l="l" t="t" r="r" b="b"/>
            <a:pathLst>
              <a:path w="741680" h="199389">
                <a:moveTo>
                  <a:pt x="741680" y="0"/>
                </a:moveTo>
                <a:lnTo>
                  <a:pt x="0" y="0"/>
                </a:lnTo>
                <a:lnTo>
                  <a:pt x="0" y="199389"/>
                </a:lnTo>
                <a:lnTo>
                  <a:pt x="741680" y="199389"/>
                </a:lnTo>
                <a:lnTo>
                  <a:pt x="741680" y="0"/>
                </a:lnTo>
                <a:close/>
              </a:path>
            </a:pathLst>
          </a:custGeom>
          <a:solidFill>
            <a:srgbClr val="B4C5E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2311780" y="5615305"/>
            <a:ext cx="4780280" cy="199390"/>
            <a:chOff x="2311780" y="5615305"/>
            <a:chExt cx="4780280" cy="199390"/>
          </a:xfrm>
        </p:grpSpPr>
        <p:sp>
          <p:nvSpPr>
            <p:cNvPr id="24" name="object 24" descr=""/>
            <p:cNvSpPr/>
            <p:nvPr/>
          </p:nvSpPr>
          <p:spPr>
            <a:xfrm>
              <a:off x="5832729" y="5615305"/>
              <a:ext cx="1259205" cy="199390"/>
            </a:xfrm>
            <a:custGeom>
              <a:avLst/>
              <a:gdLst/>
              <a:ahLst/>
              <a:cxnLst/>
              <a:rect l="l" t="t" r="r" b="b"/>
              <a:pathLst>
                <a:path w="1259204" h="199389">
                  <a:moveTo>
                    <a:pt x="349250" y="0"/>
                  </a:moveTo>
                  <a:lnTo>
                    <a:pt x="0" y="0"/>
                  </a:lnTo>
                  <a:lnTo>
                    <a:pt x="0" y="199390"/>
                  </a:lnTo>
                  <a:lnTo>
                    <a:pt x="349250" y="199390"/>
                  </a:lnTo>
                  <a:lnTo>
                    <a:pt x="349250" y="0"/>
                  </a:lnTo>
                  <a:close/>
                </a:path>
                <a:path w="1259204" h="199389">
                  <a:moveTo>
                    <a:pt x="931227" y="0"/>
                  </a:moveTo>
                  <a:lnTo>
                    <a:pt x="355600" y="0"/>
                  </a:lnTo>
                  <a:lnTo>
                    <a:pt x="355600" y="199390"/>
                  </a:lnTo>
                  <a:lnTo>
                    <a:pt x="931227" y="199390"/>
                  </a:lnTo>
                  <a:lnTo>
                    <a:pt x="931227" y="0"/>
                  </a:lnTo>
                  <a:close/>
                </a:path>
                <a:path w="1259204" h="199389">
                  <a:moveTo>
                    <a:pt x="1258951" y="0"/>
                  </a:moveTo>
                  <a:lnTo>
                    <a:pt x="937641" y="0"/>
                  </a:lnTo>
                  <a:lnTo>
                    <a:pt x="937641" y="199390"/>
                  </a:lnTo>
                  <a:lnTo>
                    <a:pt x="1258951" y="199390"/>
                  </a:lnTo>
                  <a:lnTo>
                    <a:pt x="1258951" y="0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11780" y="5615305"/>
              <a:ext cx="12700" cy="199390"/>
            </a:xfrm>
            <a:custGeom>
              <a:avLst/>
              <a:gdLst/>
              <a:ahLst/>
              <a:cxnLst/>
              <a:rect l="l" t="t" r="r" b="b"/>
              <a:pathLst>
                <a:path w="12700" h="199389">
                  <a:moveTo>
                    <a:pt x="12700" y="0"/>
                  </a:moveTo>
                  <a:lnTo>
                    <a:pt x="0" y="0"/>
                  </a:lnTo>
                  <a:lnTo>
                    <a:pt x="0" y="199389"/>
                  </a:lnTo>
                  <a:lnTo>
                    <a:pt x="12700" y="19938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455930" y="5918835"/>
            <a:ext cx="6544945" cy="2677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Calibri"/>
                <a:cs typeface="Calibri"/>
              </a:rPr>
              <a:t>*A</a:t>
            </a:r>
            <a:r>
              <a:rPr dirty="0" sz="700" spc="20">
                <a:latin typeface="Calibri"/>
                <a:cs typeface="Calibri"/>
              </a:rPr>
              <a:t> </a:t>
            </a:r>
            <a:r>
              <a:rPr dirty="0" sz="700" spc="-10">
                <a:latin typeface="Calibri"/>
                <a:cs typeface="Calibri"/>
              </a:rPr>
              <a:t>noviembe</a:t>
            </a:r>
            <a:r>
              <a:rPr dirty="0" sz="700" spc="15">
                <a:latin typeface="Calibri"/>
                <a:cs typeface="Calibri"/>
              </a:rPr>
              <a:t> </a:t>
            </a:r>
            <a:r>
              <a:rPr dirty="0" sz="700" spc="-20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700">
              <a:latin typeface="Calibri"/>
              <a:cs typeface="Calibri"/>
            </a:endParaRPr>
          </a:p>
          <a:p>
            <a:pPr marL="12700" marR="4318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Carlos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Alberto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Cortez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Jiménez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Essalud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-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noviembre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infecciones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atención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(IAAS)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ginecobstetricia.</a:t>
            </a:r>
            <a:endParaRPr sz="900">
              <a:latin typeface="Arial MT"/>
              <a:cs typeface="Arial MT"/>
            </a:endParaRPr>
          </a:p>
          <a:p>
            <a:pPr marL="12700" marR="175895">
              <a:lnSpc>
                <a:spcPts val="1040"/>
              </a:lnSpc>
              <a:spcBef>
                <a:spcPts val="103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ventilación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mecánica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7,13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días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exposición,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(7,12).</a:t>
            </a:r>
            <a:endParaRPr sz="900">
              <a:latin typeface="Arial MT"/>
              <a:cs typeface="Arial MT"/>
            </a:endParaRPr>
          </a:p>
          <a:p>
            <a:pPr marL="12700" marR="50800">
              <a:lnSpc>
                <a:spcPct val="95800"/>
              </a:lnSpc>
              <a:spcBef>
                <a:spcPts val="101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(5,73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1,93).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valor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(1,21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1,98).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Arial MT"/>
              <a:cs typeface="Arial MT"/>
            </a:endParaRPr>
          </a:p>
          <a:p>
            <a:pPr marL="12700" marR="27178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central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(1,62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1,18).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 marR="182880">
              <a:lnSpc>
                <a:spcPts val="104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sitio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quirúrgico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parto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cesárea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referencial </a:t>
            </a:r>
            <a:r>
              <a:rPr dirty="0" sz="900">
                <a:latin typeface="Arial MT"/>
                <a:cs typeface="Arial MT"/>
              </a:rPr>
              <a:t>(1,39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 </a:t>
            </a:r>
            <a:r>
              <a:rPr dirty="0" sz="900" spc="-10">
                <a:latin typeface="Arial MT"/>
                <a:cs typeface="Arial MT"/>
              </a:rPr>
              <a:t>0,91).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necesario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implementar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medidas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urgentes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permitan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incidencias,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así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investigar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ocurrencia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brotes,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agentes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involucrados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factores </a:t>
            </a:r>
            <a:r>
              <a:rPr dirty="0" sz="900" spc="-10">
                <a:latin typeface="Arial MT"/>
                <a:cs typeface="Arial MT"/>
              </a:rPr>
              <a:t>condicionantes.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27" name="object 27" descr=""/>
          <p:cNvSpPr txBox="1"/>
          <p:nvPr/>
        </p:nvSpPr>
        <p:spPr>
          <a:xfrm>
            <a:off x="499109" y="1178560"/>
            <a:ext cx="637095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426210" marR="5080" indent="-141414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20</a:t>
            </a:r>
            <a:r>
              <a:rPr dirty="0" sz="800">
                <a:latin typeface="Arial MT"/>
                <a:cs typeface="Arial MT"/>
              </a:rPr>
              <a:t>.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Densidad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incidencia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</a:t>
            </a:r>
            <a:r>
              <a:rPr dirty="0" sz="800" spc="-10">
                <a:latin typeface="Arial MT"/>
                <a:cs typeface="Arial MT"/>
              </a:rPr>
              <a:t> incidencia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acumulada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Infecciones Asociadas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10">
                <a:latin typeface="Arial MT"/>
                <a:cs typeface="Arial MT"/>
              </a:rPr>
              <a:t> Atención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Salud,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factor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riesgo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10">
                <a:latin typeface="Arial MT"/>
                <a:cs typeface="Arial MT"/>
              </a:rPr>
              <a:t> servicio hospitalario,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Hospital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Carlos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Alberto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Cortez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Jiménez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Essalud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-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Tumbes,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2024*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84455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8500" y="2154173"/>
            <a:ext cx="6165215" cy="161798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>
              <a:lnSpc>
                <a:spcPts val="2530"/>
              </a:lnSpc>
              <a:spcBef>
                <a:spcPts val="275"/>
              </a:spcBef>
            </a:pPr>
            <a:r>
              <a:rPr dirty="0" sz="2200">
                <a:latin typeface="Times New Roman"/>
                <a:cs typeface="Times New Roman"/>
              </a:rPr>
              <a:t>Te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invitamos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a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revisar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la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Sala Semanal</a:t>
            </a:r>
            <a:r>
              <a:rPr dirty="0" sz="2200" spc="-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de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Situación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 spc="-25">
                <a:latin typeface="Times New Roman"/>
                <a:cs typeface="Times New Roman"/>
              </a:rPr>
              <a:t>de </a:t>
            </a:r>
            <a:r>
              <a:rPr dirty="0" sz="2200">
                <a:latin typeface="Times New Roman"/>
                <a:cs typeface="Times New Roman"/>
              </a:rPr>
              <a:t>Salud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Binacional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(Tumbes-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El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Times New Roman"/>
                <a:cs typeface="Times New Roman"/>
              </a:rPr>
              <a:t>Oro)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L="176530" marR="169545" indent="635">
              <a:lnSpc>
                <a:spcPts val="2300"/>
              </a:lnSpc>
            </a:pPr>
            <a:r>
              <a:rPr dirty="0" sz="2000" spc="-10">
                <a:latin typeface="Times New Roman"/>
                <a:cs typeface="Times New Roman"/>
              </a:rPr>
              <a:t>Link: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https://binacional.shinyapps.io/binacional_peru_ecuador/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5930" y="5788025"/>
            <a:ext cx="6647180" cy="6223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 indent="377190">
              <a:lnSpc>
                <a:spcPts val="2300"/>
              </a:lnSpc>
              <a:spcBef>
                <a:spcPts val="260"/>
              </a:spcBef>
            </a:pPr>
            <a:r>
              <a:rPr dirty="0" sz="2000">
                <a:latin typeface="Times New Roman"/>
                <a:cs typeface="Times New Roman"/>
              </a:rPr>
              <a:t>Donde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encontrarás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información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semanal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actualizada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la </a:t>
            </a:r>
            <a:r>
              <a:rPr dirty="0" sz="2000">
                <a:latin typeface="Times New Roman"/>
                <a:cs typeface="Times New Roman"/>
              </a:rPr>
              <a:t>situación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salud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daños priorizados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 Cordón</a:t>
            </a:r>
            <a:r>
              <a:rPr dirty="0" sz="2000" spc="-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Fronterizo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01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489" y="3911970"/>
            <a:ext cx="1437239" cy="1454553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1087" y="456014"/>
            <a:ext cx="110489" cy="519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0"/>
              </a:lnSpc>
            </a:pPr>
            <a:r>
              <a:rPr dirty="0" sz="1200" spc="-5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80"/>
              </a:lnSpc>
              <a:spcBef>
                <a:spcPts val="50"/>
              </a:spcBef>
            </a:pPr>
            <a:r>
              <a:rPr dirty="0" sz="1200" spc="-50">
                <a:latin typeface="Times New Roman"/>
                <a:cs typeface="Times New Roman"/>
              </a:rPr>
              <a:t>V V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98462" y="2525547"/>
            <a:ext cx="5166360" cy="7369175"/>
            <a:chOff x="398462" y="2525547"/>
            <a:chExt cx="5166360" cy="73691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5485" y="3541395"/>
              <a:ext cx="3589108" cy="35891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12750" y="2539835"/>
              <a:ext cx="3228975" cy="7340600"/>
            </a:xfrm>
            <a:custGeom>
              <a:avLst/>
              <a:gdLst/>
              <a:ahLst/>
              <a:cxnLst/>
              <a:rect l="l" t="t" r="r" b="b"/>
              <a:pathLst>
                <a:path w="3228975" h="7340600">
                  <a:moveTo>
                    <a:pt x="0" y="7340600"/>
                  </a:moveTo>
                  <a:lnTo>
                    <a:pt x="3228975" y="7340600"/>
                  </a:lnTo>
                  <a:lnTo>
                    <a:pt x="3228975" y="0"/>
                  </a:lnTo>
                  <a:lnTo>
                    <a:pt x="0" y="0"/>
                  </a:lnTo>
                  <a:lnTo>
                    <a:pt x="0" y="7340600"/>
                  </a:lnTo>
                  <a:close/>
                </a:path>
              </a:pathLst>
            </a:custGeom>
            <a:ln w="28575">
              <a:solidFill>
                <a:srgbClr val="519F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60" y="152400"/>
            <a:ext cx="7205345" cy="147383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8257" y="1741710"/>
            <a:ext cx="4550872" cy="25194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579499" y="1700149"/>
            <a:ext cx="4697730" cy="36068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325"/>
              </a:spcBef>
            </a:pPr>
            <a:r>
              <a:rPr dirty="0" sz="1800" spc="-85" b="1">
                <a:solidFill>
                  <a:srgbClr val="4F81BC"/>
                </a:solidFill>
                <a:latin typeface="Arial"/>
                <a:cs typeface="Arial"/>
              </a:rPr>
              <a:t>DIRECCIÓN</a:t>
            </a:r>
            <a:r>
              <a:rPr dirty="0" sz="1800" spc="120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4F81BC"/>
                </a:solidFill>
                <a:latin typeface="Arial"/>
                <a:cs typeface="Arial"/>
              </a:rPr>
              <a:t>REGIONAL</a:t>
            </a:r>
            <a:r>
              <a:rPr dirty="0" sz="1800" spc="13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4F81BC"/>
                </a:solidFill>
                <a:latin typeface="Arial"/>
                <a:cs typeface="Arial"/>
              </a:rPr>
              <a:t>DE</a:t>
            </a:r>
            <a:r>
              <a:rPr dirty="0" sz="1800" spc="130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4F81BC"/>
                </a:solidFill>
                <a:latin typeface="Arial"/>
                <a:cs typeface="Arial"/>
              </a:rPr>
              <a:t>SALUD</a:t>
            </a:r>
            <a:r>
              <a:rPr dirty="0" sz="1800" spc="12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F81BC"/>
                </a:solidFill>
                <a:latin typeface="Arial"/>
                <a:cs typeface="Arial"/>
              </a:rPr>
              <a:t>TUMBES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8159" y="2578354"/>
            <a:ext cx="3029585" cy="4559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R="5080">
              <a:lnSpc>
                <a:spcPct val="101800"/>
              </a:lnSpc>
              <a:spcBef>
                <a:spcPts val="70"/>
              </a:spcBef>
              <a:tabLst>
                <a:tab pos="600075" algn="l"/>
                <a:tab pos="1262380" algn="l"/>
                <a:tab pos="1647189" algn="l"/>
              </a:tabLst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Dirección</a:t>
            </a:r>
            <a:r>
              <a:rPr dirty="0" sz="1400" spc="3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Ejecutiva</a:t>
            </a:r>
            <a:r>
              <a:rPr dirty="0" sz="1400" spc="3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Epidemiología 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hace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llegar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presente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8159" y="3012694"/>
            <a:ext cx="20999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509395" algn="l"/>
                <a:tab pos="1957070" algn="l"/>
              </a:tabLst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correspondiente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63312" y="2795523"/>
            <a:ext cx="585470" cy="4559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R="5080" indent="80645">
              <a:lnSpc>
                <a:spcPct val="101800"/>
              </a:lnSpc>
              <a:spcBef>
                <a:spcPts val="70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boletín Semana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8159" y="3229864"/>
            <a:ext cx="17735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Epidemiológica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03-2025.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18159" y="3663061"/>
            <a:ext cx="3032125" cy="89090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800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15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1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del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presente</a:t>
            </a:r>
            <a:r>
              <a:rPr dirty="0" sz="1400" spc="31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Boletín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Epidemiológico</a:t>
            </a:r>
            <a:r>
              <a:rPr dirty="0" sz="1400" spc="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procede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notificación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47</a:t>
            </a:r>
            <a:r>
              <a:rPr dirty="0" sz="1400" spc="4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establecimientos</a:t>
            </a:r>
            <a:r>
              <a:rPr dirty="0" sz="1400" spc="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Red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-4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Epidemiología.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8159" y="4749165"/>
            <a:ext cx="3032125" cy="890269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800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Red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está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conformada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por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establecimientos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Dirección</a:t>
            </a:r>
            <a:r>
              <a:rPr dirty="0" sz="1400" spc="9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Regional de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-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Tumbes,</a:t>
            </a:r>
            <a:r>
              <a:rPr dirty="0" sz="1400" spc="-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EsSalud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-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otros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del</a:t>
            </a:r>
            <a:r>
              <a:rPr dirty="0" sz="1400" spc="-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sector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región</a:t>
            </a:r>
            <a:r>
              <a:rPr dirty="0" sz="1400" spc="-3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Tumbes.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8159" y="5833745"/>
            <a:ext cx="3031490" cy="284416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800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actualizada</a:t>
            </a:r>
            <a:r>
              <a:rPr dirty="0" sz="1400" spc="325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cada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mes.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Los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datos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análisis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son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provisionales</a:t>
            </a:r>
            <a:r>
              <a:rPr dirty="0" sz="1400" spc="4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pueden</a:t>
            </a:r>
            <a:r>
              <a:rPr dirty="0" sz="1400" spc="484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estar</a:t>
            </a:r>
            <a:r>
              <a:rPr dirty="0" sz="1400" spc="4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sujetos</a:t>
            </a:r>
            <a:r>
              <a:rPr dirty="0" sz="1400" spc="4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modificación.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400">
              <a:latin typeface="Calibri Light"/>
              <a:cs typeface="Calibri Light"/>
            </a:endParaRPr>
          </a:p>
          <a:p>
            <a:pPr algn="just" marR="5080">
              <a:lnSpc>
                <a:spcPct val="101699"/>
              </a:lnSpc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</a:t>
            </a:r>
            <a:r>
              <a:rPr dirty="0" sz="1400" spc="340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50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</a:t>
            </a:r>
            <a:r>
              <a:rPr dirty="0" sz="1400" spc="345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suministrada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semanalmente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por</a:t>
            </a:r>
            <a:r>
              <a:rPr dirty="0" sz="1400" spc="459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Red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de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Epidemiología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Tumbes,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cuya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fuente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es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spc="3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registro</a:t>
            </a:r>
            <a:r>
              <a:rPr dirty="0" sz="1400" spc="3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enfermedades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eventos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sujetos</a:t>
            </a:r>
            <a:r>
              <a:rPr dirty="0" sz="1400" spc="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notificación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inmediata</a:t>
            </a:r>
            <a:r>
              <a:rPr dirty="0" sz="1400" spc="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o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semanal.</a:t>
            </a:r>
            <a:r>
              <a:rPr dirty="0" sz="1400" spc="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1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1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Epidemiológica</a:t>
            </a:r>
            <a:r>
              <a:rPr dirty="0" sz="1400" spc="1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inicia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spc="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domingo</a:t>
            </a:r>
            <a:r>
              <a:rPr dirty="0" sz="1400" spc="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cada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concluye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el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día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sábado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siguiente.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35697" y="2165604"/>
            <a:ext cx="1142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Arial"/>
                <a:cs typeface="Arial"/>
              </a:rPr>
              <a:t>Presentación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351020" y="2096841"/>
            <a:ext cx="2671445" cy="549275"/>
            <a:chOff x="4351020" y="2096841"/>
            <a:chExt cx="2671445" cy="549275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1245" y="2096841"/>
              <a:ext cx="2670866" cy="54896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020" y="2238959"/>
              <a:ext cx="2671318" cy="26459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389120" y="2112010"/>
              <a:ext cx="2600325" cy="477520"/>
            </a:xfrm>
            <a:custGeom>
              <a:avLst/>
              <a:gdLst/>
              <a:ahLst/>
              <a:cxnLst/>
              <a:rect l="l" t="t" r="r" b="b"/>
              <a:pathLst>
                <a:path w="2600325" h="477519">
                  <a:moveTo>
                    <a:pt x="1950212" y="0"/>
                  </a:moveTo>
                  <a:lnTo>
                    <a:pt x="1868666" y="371"/>
                  </a:lnTo>
                  <a:lnTo>
                    <a:pt x="1790143" y="1455"/>
                  </a:lnTo>
                  <a:lnTo>
                    <a:pt x="1715250" y="3208"/>
                  </a:lnTo>
                  <a:lnTo>
                    <a:pt x="1644598" y="5586"/>
                  </a:lnTo>
                  <a:lnTo>
                    <a:pt x="1578796" y="8543"/>
                  </a:lnTo>
                  <a:lnTo>
                    <a:pt x="1518453" y="12036"/>
                  </a:lnTo>
                  <a:lnTo>
                    <a:pt x="1464179" y="16020"/>
                  </a:lnTo>
                  <a:lnTo>
                    <a:pt x="1416582" y="20451"/>
                  </a:lnTo>
                  <a:lnTo>
                    <a:pt x="1376273" y="25284"/>
                  </a:lnTo>
                  <a:lnTo>
                    <a:pt x="1319955" y="35979"/>
                  </a:lnTo>
                  <a:lnTo>
                    <a:pt x="1295035" y="53750"/>
                  </a:lnTo>
                  <a:lnTo>
                    <a:pt x="1280250" y="59524"/>
                  </a:lnTo>
                  <a:lnTo>
                    <a:pt x="1223953" y="70219"/>
                  </a:lnTo>
                  <a:lnTo>
                    <a:pt x="1183657" y="75052"/>
                  </a:lnTo>
                  <a:lnTo>
                    <a:pt x="1136075" y="79483"/>
                  </a:lnTo>
                  <a:lnTo>
                    <a:pt x="1081815" y="83467"/>
                  </a:lnTo>
                  <a:lnTo>
                    <a:pt x="1021486" y="86960"/>
                  </a:lnTo>
                  <a:lnTo>
                    <a:pt x="955697" y="89917"/>
                  </a:lnTo>
                  <a:lnTo>
                    <a:pt x="885056" y="92295"/>
                  </a:lnTo>
                  <a:lnTo>
                    <a:pt x="810173" y="94048"/>
                  </a:lnTo>
                  <a:lnTo>
                    <a:pt x="731656" y="95132"/>
                  </a:lnTo>
                  <a:lnTo>
                    <a:pt x="650113" y="95503"/>
                  </a:lnTo>
                  <a:lnTo>
                    <a:pt x="568567" y="95132"/>
                  </a:lnTo>
                  <a:lnTo>
                    <a:pt x="490044" y="94048"/>
                  </a:lnTo>
                  <a:lnTo>
                    <a:pt x="415151" y="92295"/>
                  </a:lnTo>
                  <a:lnTo>
                    <a:pt x="344499" y="89917"/>
                  </a:lnTo>
                  <a:lnTo>
                    <a:pt x="278697" y="86960"/>
                  </a:lnTo>
                  <a:lnTo>
                    <a:pt x="218354" y="83467"/>
                  </a:lnTo>
                  <a:lnTo>
                    <a:pt x="164080" y="79483"/>
                  </a:lnTo>
                  <a:lnTo>
                    <a:pt x="116483" y="75052"/>
                  </a:lnTo>
                  <a:lnTo>
                    <a:pt x="76174" y="70219"/>
                  </a:lnTo>
                  <a:lnTo>
                    <a:pt x="19856" y="59524"/>
                  </a:lnTo>
                  <a:lnTo>
                    <a:pt x="0" y="47751"/>
                  </a:lnTo>
                  <a:lnTo>
                    <a:pt x="0" y="429768"/>
                  </a:lnTo>
                  <a:lnTo>
                    <a:pt x="43762" y="447044"/>
                  </a:lnTo>
                  <a:lnTo>
                    <a:pt x="116483" y="457068"/>
                  </a:lnTo>
                  <a:lnTo>
                    <a:pt x="164080" y="461499"/>
                  </a:lnTo>
                  <a:lnTo>
                    <a:pt x="218354" y="465483"/>
                  </a:lnTo>
                  <a:lnTo>
                    <a:pt x="278697" y="468976"/>
                  </a:lnTo>
                  <a:lnTo>
                    <a:pt x="344499" y="471933"/>
                  </a:lnTo>
                  <a:lnTo>
                    <a:pt x="415151" y="474311"/>
                  </a:lnTo>
                  <a:lnTo>
                    <a:pt x="490044" y="476064"/>
                  </a:lnTo>
                  <a:lnTo>
                    <a:pt x="568567" y="477148"/>
                  </a:lnTo>
                  <a:lnTo>
                    <a:pt x="650113" y="477520"/>
                  </a:lnTo>
                  <a:lnTo>
                    <a:pt x="731656" y="477148"/>
                  </a:lnTo>
                  <a:lnTo>
                    <a:pt x="810173" y="476064"/>
                  </a:lnTo>
                  <a:lnTo>
                    <a:pt x="885056" y="474311"/>
                  </a:lnTo>
                  <a:lnTo>
                    <a:pt x="955697" y="471933"/>
                  </a:lnTo>
                  <a:lnTo>
                    <a:pt x="1021486" y="468976"/>
                  </a:lnTo>
                  <a:lnTo>
                    <a:pt x="1081815" y="465483"/>
                  </a:lnTo>
                  <a:lnTo>
                    <a:pt x="1136075" y="461499"/>
                  </a:lnTo>
                  <a:lnTo>
                    <a:pt x="1183657" y="457068"/>
                  </a:lnTo>
                  <a:lnTo>
                    <a:pt x="1223953" y="452235"/>
                  </a:lnTo>
                  <a:lnTo>
                    <a:pt x="1280250" y="441540"/>
                  </a:lnTo>
                  <a:lnTo>
                    <a:pt x="1305164" y="423769"/>
                  </a:lnTo>
                  <a:lnTo>
                    <a:pt x="1319955" y="417995"/>
                  </a:lnTo>
                  <a:lnTo>
                    <a:pt x="1376273" y="407300"/>
                  </a:lnTo>
                  <a:lnTo>
                    <a:pt x="1416582" y="402467"/>
                  </a:lnTo>
                  <a:lnTo>
                    <a:pt x="1464179" y="398036"/>
                  </a:lnTo>
                  <a:lnTo>
                    <a:pt x="1518453" y="394052"/>
                  </a:lnTo>
                  <a:lnTo>
                    <a:pt x="1578796" y="390559"/>
                  </a:lnTo>
                  <a:lnTo>
                    <a:pt x="1644598" y="387602"/>
                  </a:lnTo>
                  <a:lnTo>
                    <a:pt x="1715250" y="385224"/>
                  </a:lnTo>
                  <a:lnTo>
                    <a:pt x="1790143" y="383471"/>
                  </a:lnTo>
                  <a:lnTo>
                    <a:pt x="1868666" y="382387"/>
                  </a:lnTo>
                  <a:lnTo>
                    <a:pt x="1950212" y="382016"/>
                  </a:lnTo>
                  <a:lnTo>
                    <a:pt x="2031757" y="382387"/>
                  </a:lnTo>
                  <a:lnTo>
                    <a:pt x="2110280" y="383471"/>
                  </a:lnTo>
                  <a:lnTo>
                    <a:pt x="2185173" y="385224"/>
                  </a:lnTo>
                  <a:lnTo>
                    <a:pt x="2255825" y="387602"/>
                  </a:lnTo>
                  <a:lnTo>
                    <a:pt x="2321627" y="390559"/>
                  </a:lnTo>
                  <a:lnTo>
                    <a:pt x="2381970" y="394052"/>
                  </a:lnTo>
                  <a:lnTo>
                    <a:pt x="2436244" y="398036"/>
                  </a:lnTo>
                  <a:lnTo>
                    <a:pt x="2483841" y="402467"/>
                  </a:lnTo>
                  <a:lnTo>
                    <a:pt x="2524150" y="407300"/>
                  </a:lnTo>
                  <a:lnTo>
                    <a:pt x="2580468" y="417995"/>
                  </a:lnTo>
                  <a:lnTo>
                    <a:pt x="2600325" y="429768"/>
                  </a:lnTo>
                  <a:lnTo>
                    <a:pt x="2600325" y="47751"/>
                  </a:lnTo>
                  <a:lnTo>
                    <a:pt x="2556562" y="30475"/>
                  </a:lnTo>
                  <a:lnTo>
                    <a:pt x="2483841" y="20451"/>
                  </a:lnTo>
                  <a:lnTo>
                    <a:pt x="2436244" y="16020"/>
                  </a:lnTo>
                  <a:lnTo>
                    <a:pt x="2381970" y="12036"/>
                  </a:lnTo>
                  <a:lnTo>
                    <a:pt x="2321627" y="8543"/>
                  </a:lnTo>
                  <a:lnTo>
                    <a:pt x="2255825" y="5586"/>
                  </a:lnTo>
                  <a:lnTo>
                    <a:pt x="2185173" y="3208"/>
                  </a:lnTo>
                  <a:lnTo>
                    <a:pt x="2110280" y="1455"/>
                  </a:lnTo>
                  <a:lnTo>
                    <a:pt x="2031757" y="371"/>
                  </a:lnTo>
                  <a:lnTo>
                    <a:pt x="195021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389120" y="2112010"/>
              <a:ext cx="2600325" cy="477520"/>
            </a:xfrm>
            <a:custGeom>
              <a:avLst/>
              <a:gdLst/>
              <a:ahLst/>
              <a:cxnLst/>
              <a:rect l="l" t="t" r="r" b="b"/>
              <a:pathLst>
                <a:path w="2600325" h="477519">
                  <a:moveTo>
                    <a:pt x="0" y="47751"/>
                  </a:moveTo>
                  <a:lnTo>
                    <a:pt x="43762" y="65028"/>
                  </a:lnTo>
                  <a:lnTo>
                    <a:pt x="116483" y="75052"/>
                  </a:lnTo>
                  <a:lnTo>
                    <a:pt x="164080" y="79483"/>
                  </a:lnTo>
                  <a:lnTo>
                    <a:pt x="218354" y="83467"/>
                  </a:lnTo>
                  <a:lnTo>
                    <a:pt x="278697" y="86960"/>
                  </a:lnTo>
                  <a:lnTo>
                    <a:pt x="344499" y="89917"/>
                  </a:lnTo>
                  <a:lnTo>
                    <a:pt x="415151" y="92295"/>
                  </a:lnTo>
                  <a:lnTo>
                    <a:pt x="490044" y="94048"/>
                  </a:lnTo>
                  <a:lnTo>
                    <a:pt x="568567" y="95132"/>
                  </a:lnTo>
                  <a:lnTo>
                    <a:pt x="650113" y="95503"/>
                  </a:lnTo>
                  <a:lnTo>
                    <a:pt x="731656" y="95132"/>
                  </a:lnTo>
                  <a:lnTo>
                    <a:pt x="810173" y="94048"/>
                  </a:lnTo>
                  <a:lnTo>
                    <a:pt x="885056" y="92295"/>
                  </a:lnTo>
                  <a:lnTo>
                    <a:pt x="955697" y="89917"/>
                  </a:lnTo>
                  <a:lnTo>
                    <a:pt x="1021486" y="86960"/>
                  </a:lnTo>
                  <a:lnTo>
                    <a:pt x="1081815" y="83467"/>
                  </a:lnTo>
                  <a:lnTo>
                    <a:pt x="1136075" y="79483"/>
                  </a:lnTo>
                  <a:lnTo>
                    <a:pt x="1183657" y="75052"/>
                  </a:lnTo>
                  <a:lnTo>
                    <a:pt x="1223953" y="70219"/>
                  </a:lnTo>
                  <a:lnTo>
                    <a:pt x="1280250" y="59524"/>
                  </a:lnTo>
                  <a:lnTo>
                    <a:pt x="1300099" y="47751"/>
                  </a:lnTo>
                  <a:lnTo>
                    <a:pt x="1305164" y="41753"/>
                  </a:lnTo>
                  <a:lnTo>
                    <a:pt x="1343861" y="30475"/>
                  </a:lnTo>
                  <a:lnTo>
                    <a:pt x="1416582" y="20451"/>
                  </a:lnTo>
                  <a:lnTo>
                    <a:pt x="1464179" y="16020"/>
                  </a:lnTo>
                  <a:lnTo>
                    <a:pt x="1518453" y="12036"/>
                  </a:lnTo>
                  <a:lnTo>
                    <a:pt x="1578796" y="8543"/>
                  </a:lnTo>
                  <a:lnTo>
                    <a:pt x="1644598" y="5586"/>
                  </a:lnTo>
                  <a:lnTo>
                    <a:pt x="1715250" y="3208"/>
                  </a:lnTo>
                  <a:lnTo>
                    <a:pt x="1790143" y="1455"/>
                  </a:lnTo>
                  <a:lnTo>
                    <a:pt x="1868666" y="371"/>
                  </a:lnTo>
                  <a:lnTo>
                    <a:pt x="1950212" y="0"/>
                  </a:lnTo>
                  <a:lnTo>
                    <a:pt x="2031757" y="371"/>
                  </a:lnTo>
                  <a:lnTo>
                    <a:pt x="2110280" y="1455"/>
                  </a:lnTo>
                  <a:lnTo>
                    <a:pt x="2185173" y="3208"/>
                  </a:lnTo>
                  <a:lnTo>
                    <a:pt x="2255825" y="5586"/>
                  </a:lnTo>
                  <a:lnTo>
                    <a:pt x="2321627" y="8543"/>
                  </a:lnTo>
                  <a:lnTo>
                    <a:pt x="2381970" y="12036"/>
                  </a:lnTo>
                  <a:lnTo>
                    <a:pt x="2436244" y="16020"/>
                  </a:lnTo>
                  <a:lnTo>
                    <a:pt x="2483841" y="20451"/>
                  </a:lnTo>
                  <a:lnTo>
                    <a:pt x="2524150" y="25284"/>
                  </a:lnTo>
                  <a:lnTo>
                    <a:pt x="2580468" y="35979"/>
                  </a:lnTo>
                  <a:lnTo>
                    <a:pt x="2600325" y="47751"/>
                  </a:lnTo>
                  <a:lnTo>
                    <a:pt x="2600325" y="429768"/>
                  </a:lnTo>
                  <a:lnTo>
                    <a:pt x="2595259" y="423769"/>
                  </a:lnTo>
                  <a:lnTo>
                    <a:pt x="2580468" y="417995"/>
                  </a:lnTo>
                  <a:lnTo>
                    <a:pt x="2524150" y="407300"/>
                  </a:lnTo>
                  <a:lnTo>
                    <a:pt x="2483841" y="402467"/>
                  </a:lnTo>
                  <a:lnTo>
                    <a:pt x="2436244" y="398036"/>
                  </a:lnTo>
                  <a:lnTo>
                    <a:pt x="2381970" y="394052"/>
                  </a:lnTo>
                  <a:lnTo>
                    <a:pt x="2321627" y="390559"/>
                  </a:lnTo>
                  <a:lnTo>
                    <a:pt x="2255825" y="387602"/>
                  </a:lnTo>
                  <a:lnTo>
                    <a:pt x="2185173" y="385224"/>
                  </a:lnTo>
                  <a:lnTo>
                    <a:pt x="2110280" y="383471"/>
                  </a:lnTo>
                  <a:lnTo>
                    <a:pt x="2031757" y="382387"/>
                  </a:lnTo>
                  <a:lnTo>
                    <a:pt x="1950212" y="382016"/>
                  </a:lnTo>
                  <a:lnTo>
                    <a:pt x="1868666" y="382387"/>
                  </a:lnTo>
                  <a:lnTo>
                    <a:pt x="1790143" y="383471"/>
                  </a:lnTo>
                  <a:lnTo>
                    <a:pt x="1715250" y="385224"/>
                  </a:lnTo>
                  <a:lnTo>
                    <a:pt x="1644598" y="387602"/>
                  </a:lnTo>
                  <a:lnTo>
                    <a:pt x="1578796" y="390559"/>
                  </a:lnTo>
                  <a:lnTo>
                    <a:pt x="1518453" y="394052"/>
                  </a:lnTo>
                  <a:lnTo>
                    <a:pt x="1464179" y="398036"/>
                  </a:lnTo>
                  <a:lnTo>
                    <a:pt x="1416582" y="402467"/>
                  </a:lnTo>
                  <a:lnTo>
                    <a:pt x="1376273" y="407300"/>
                  </a:lnTo>
                  <a:lnTo>
                    <a:pt x="1319955" y="417995"/>
                  </a:lnTo>
                  <a:lnTo>
                    <a:pt x="1295035" y="435766"/>
                  </a:lnTo>
                  <a:lnTo>
                    <a:pt x="1280250" y="441540"/>
                  </a:lnTo>
                  <a:lnTo>
                    <a:pt x="1223953" y="452235"/>
                  </a:lnTo>
                  <a:lnTo>
                    <a:pt x="1183657" y="457068"/>
                  </a:lnTo>
                  <a:lnTo>
                    <a:pt x="1136075" y="461499"/>
                  </a:lnTo>
                  <a:lnTo>
                    <a:pt x="1081815" y="465483"/>
                  </a:lnTo>
                  <a:lnTo>
                    <a:pt x="1021486" y="468976"/>
                  </a:lnTo>
                  <a:lnTo>
                    <a:pt x="955697" y="471933"/>
                  </a:lnTo>
                  <a:lnTo>
                    <a:pt x="885056" y="474311"/>
                  </a:lnTo>
                  <a:lnTo>
                    <a:pt x="810173" y="476064"/>
                  </a:lnTo>
                  <a:lnTo>
                    <a:pt x="731656" y="477148"/>
                  </a:lnTo>
                  <a:lnTo>
                    <a:pt x="650113" y="477520"/>
                  </a:lnTo>
                  <a:lnTo>
                    <a:pt x="568567" y="477148"/>
                  </a:lnTo>
                  <a:lnTo>
                    <a:pt x="490044" y="476064"/>
                  </a:lnTo>
                  <a:lnTo>
                    <a:pt x="415151" y="474311"/>
                  </a:lnTo>
                  <a:lnTo>
                    <a:pt x="344499" y="471933"/>
                  </a:lnTo>
                  <a:lnTo>
                    <a:pt x="278697" y="468976"/>
                  </a:lnTo>
                  <a:lnTo>
                    <a:pt x="218354" y="465483"/>
                  </a:lnTo>
                  <a:lnTo>
                    <a:pt x="164080" y="461499"/>
                  </a:lnTo>
                  <a:lnTo>
                    <a:pt x="116483" y="457068"/>
                  </a:lnTo>
                  <a:lnTo>
                    <a:pt x="76174" y="452235"/>
                  </a:lnTo>
                  <a:lnTo>
                    <a:pt x="19856" y="441540"/>
                  </a:lnTo>
                  <a:lnTo>
                    <a:pt x="0" y="429768"/>
                  </a:lnTo>
                  <a:lnTo>
                    <a:pt x="0" y="4775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703826" y="2258314"/>
            <a:ext cx="1969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DIRECCIÓN</a:t>
            </a:r>
            <a:r>
              <a:rPr dirty="0" sz="9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dirty="0" sz="9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9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SALUD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43070" y="2700528"/>
            <a:ext cx="2847975" cy="48577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marL="909955" marR="491490" indent="-408940">
              <a:lnSpc>
                <a:spcPct val="110000"/>
              </a:lnSpc>
              <a:spcBef>
                <a:spcPts val="565"/>
              </a:spcBef>
            </a:pPr>
            <a:r>
              <a:rPr dirty="0" sz="1000">
                <a:latin typeface="Arial MT"/>
                <a:cs typeface="Arial MT"/>
              </a:rPr>
              <a:t>Mg.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Victoria</a:t>
            </a:r>
            <a:r>
              <a:rPr dirty="0" sz="1000" spc="2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Castillo</a:t>
            </a:r>
            <a:r>
              <a:rPr dirty="0" sz="1000" spc="2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Valdiviezo </a:t>
            </a:r>
            <a:r>
              <a:rPr dirty="0" sz="1000">
                <a:latin typeface="Arial MT"/>
                <a:cs typeface="Arial MT"/>
              </a:rPr>
              <a:t>Director</a:t>
            </a:r>
            <a:r>
              <a:rPr dirty="0" sz="1000" spc="3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Regional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282848" y="8511010"/>
            <a:ext cx="1485265" cy="224154"/>
            <a:chOff x="4282848" y="8511010"/>
            <a:chExt cx="1485265" cy="224154"/>
          </a:xfrm>
        </p:grpSpPr>
        <p:sp>
          <p:nvSpPr>
            <p:cNvPr id="25" name="object 25" descr=""/>
            <p:cNvSpPr/>
            <p:nvPr/>
          </p:nvSpPr>
          <p:spPr>
            <a:xfrm>
              <a:off x="4287928" y="8516090"/>
              <a:ext cx="1475105" cy="213995"/>
            </a:xfrm>
            <a:custGeom>
              <a:avLst/>
              <a:gdLst/>
              <a:ahLst/>
              <a:cxnLst/>
              <a:rect l="l" t="t" r="r" b="b"/>
              <a:pathLst>
                <a:path w="1475104" h="213995">
                  <a:moveTo>
                    <a:pt x="1138806" y="0"/>
                  </a:moveTo>
                  <a:lnTo>
                    <a:pt x="0" y="0"/>
                  </a:lnTo>
                  <a:lnTo>
                    <a:pt x="0" y="213695"/>
                  </a:lnTo>
                  <a:lnTo>
                    <a:pt x="1474942" y="213695"/>
                  </a:lnTo>
                  <a:lnTo>
                    <a:pt x="1138806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287928" y="8516090"/>
              <a:ext cx="1475105" cy="213995"/>
            </a:xfrm>
            <a:custGeom>
              <a:avLst/>
              <a:gdLst/>
              <a:ahLst/>
              <a:cxnLst/>
              <a:rect l="l" t="t" r="r" b="b"/>
              <a:pathLst>
                <a:path w="1475104" h="213995">
                  <a:moveTo>
                    <a:pt x="0" y="0"/>
                  </a:moveTo>
                  <a:lnTo>
                    <a:pt x="1138806" y="0"/>
                  </a:lnTo>
                  <a:lnTo>
                    <a:pt x="1474942" y="213695"/>
                  </a:lnTo>
                  <a:lnTo>
                    <a:pt x="0" y="213695"/>
                  </a:lnTo>
                  <a:lnTo>
                    <a:pt x="0" y="0"/>
                  </a:lnTo>
                  <a:close/>
                </a:path>
              </a:pathLst>
            </a:custGeom>
            <a:ln w="9563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127500" y="3657333"/>
            <a:ext cx="3090545" cy="6223000"/>
          </a:xfrm>
          <a:prstGeom prst="rect">
            <a:avLst/>
          </a:prstGeom>
          <a:ln w="28575">
            <a:solidFill>
              <a:srgbClr val="003399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90"/>
              </a:spcBef>
            </a:pPr>
            <a:endParaRPr sz="600">
              <a:latin typeface="Times New Roman"/>
              <a:cs typeface="Times New Roman"/>
            </a:endParaRPr>
          </a:p>
          <a:p>
            <a:pPr marL="106045" marR="1656714">
              <a:lnSpc>
                <a:spcPct val="1099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Percy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Mc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queen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Vilchez</a:t>
            </a:r>
            <a:r>
              <a:rPr dirty="0" sz="600" spc="8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Barreto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Director</a:t>
            </a:r>
            <a:r>
              <a:rPr dirty="0" sz="600" spc="170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Ejecutivo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791970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Wilmer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Jhon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20" b="1">
                <a:latin typeface="Arial"/>
                <a:cs typeface="Arial"/>
              </a:rPr>
              <a:t>Davis</a:t>
            </a:r>
            <a:r>
              <a:rPr dirty="0" sz="600" spc="9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Carrillo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Director</a:t>
            </a:r>
            <a:r>
              <a:rPr dirty="0" sz="600" spc="15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de</a:t>
            </a:r>
            <a:r>
              <a:rPr dirty="0" sz="600" spc="15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Inteligencia</a:t>
            </a:r>
            <a:r>
              <a:rPr dirty="0" sz="600" spc="15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Sanitaria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Arial MT"/>
              <a:cs typeface="Arial MT"/>
            </a:endParaRPr>
          </a:p>
          <a:p>
            <a:pPr marL="106045">
              <a:lnSpc>
                <a:spcPct val="1000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Rommell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Veintimilla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Gonzalez</a:t>
            </a:r>
            <a:r>
              <a:rPr dirty="0" sz="600" spc="9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Seminario</a:t>
            </a: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70"/>
              </a:spcBef>
            </a:pPr>
            <a:r>
              <a:rPr dirty="0" sz="600">
                <a:latin typeface="Arial MT"/>
                <a:cs typeface="Arial MT"/>
              </a:rPr>
              <a:t>Director</a:t>
            </a:r>
            <a:r>
              <a:rPr dirty="0" sz="600" spc="12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de</a:t>
            </a:r>
            <a:r>
              <a:rPr dirty="0" sz="600" spc="13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Vigilancia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Epidemiológica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en</a:t>
            </a:r>
            <a:r>
              <a:rPr dirty="0" sz="600" spc="12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Salud</a:t>
            </a:r>
            <a:r>
              <a:rPr dirty="0" sz="600" spc="12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Pública</a:t>
            </a:r>
            <a:endParaRPr sz="600">
              <a:latin typeface="Arial MT"/>
              <a:cs typeface="Arial MT"/>
            </a:endParaRPr>
          </a:p>
          <a:p>
            <a:pPr marL="106045" marR="1923414">
              <a:lnSpc>
                <a:spcPct val="109700"/>
              </a:lnSpc>
              <a:spcBef>
                <a:spcPts val="650"/>
              </a:spcBef>
            </a:pPr>
            <a:r>
              <a:rPr dirty="0" sz="600">
                <a:latin typeface="Arial MT"/>
                <a:cs typeface="Arial MT"/>
              </a:rPr>
              <a:t>Dra.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María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Edith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Solis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Castro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Director</a:t>
            </a:r>
            <a:r>
              <a:rPr dirty="0" sz="600" spc="14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de</a:t>
            </a:r>
            <a:r>
              <a:rPr dirty="0" sz="600" spc="14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Brotes</a:t>
            </a:r>
            <a:r>
              <a:rPr dirty="0" sz="600" spc="15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y</a:t>
            </a:r>
            <a:r>
              <a:rPr dirty="0" sz="600" spc="14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EVISAP</a:t>
            </a:r>
            <a:r>
              <a:rPr dirty="0" sz="600" spc="50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Médico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Epidemiólogo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Arial MT"/>
              <a:cs typeface="Arial MT"/>
            </a:endParaRPr>
          </a:p>
          <a:p>
            <a:pPr marL="106045" marR="1572895">
              <a:lnSpc>
                <a:spcPct val="1083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Luis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Constantino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Arévalo</a:t>
            </a:r>
            <a:r>
              <a:rPr dirty="0" sz="600" spc="9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Guerrero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51955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Bach.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Ronald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Edward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Hernández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Vargas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600">
              <a:latin typeface="Arial MT"/>
              <a:cs typeface="Arial MT"/>
            </a:endParaRPr>
          </a:p>
          <a:p>
            <a:pPr marL="106045" marR="171767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Estefani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Yudith</a:t>
            </a:r>
            <a:r>
              <a:rPr dirty="0" sz="600" spc="100">
                <a:latin typeface="Arial MT"/>
                <a:cs typeface="Arial MT"/>
              </a:rPr>
              <a:t> </a:t>
            </a:r>
            <a:r>
              <a:rPr dirty="0" sz="600" spc="-20" b="1">
                <a:latin typeface="Arial"/>
                <a:cs typeface="Arial"/>
              </a:rPr>
              <a:t>Espinoza</a:t>
            </a:r>
            <a:r>
              <a:rPr dirty="0" sz="600" spc="9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Risco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771014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10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Judith</a:t>
            </a:r>
            <a:r>
              <a:rPr dirty="0" sz="600" spc="12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Sofia</a:t>
            </a:r>
            <a:r>
              <a:rPr dirty="0" sz="600" spc="114">
                <a:latin typeface="Arial MT"/>
                <a:cs typeface="Arial MT"/>
              </a:rPr>
              <a:t> </a:t>
            </a:r>
            <a:r>
              <a:rPr dirty="0" sz="600" b="1">
                <a:latin typeface="Arial"/>
                <a:cs typeface="Arial"/>
              </a:rPr>
              <a:t>Zarate</a:t>
            </a:r>
            <a:r>
              <a:rPr dirty="0" sz="600" spc="114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Mogollon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600">
              <a:latin typeface="Arial MT"/>
              <a:cs typeface="Arial MT"/>
            </a:endParaRPr>
          </a:p>
          <a:p>
            <a:pPr marL="106045" marR="1688464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Vicente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Andres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Cordova</a:t>
            </a:r>
            <a:r>
              <a:rPr dirty="0" sz="600" spc="9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Zarate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68084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Esmeralda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Berline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Herrera</a:t>
            </a:r>
            <a:r>
              <a:rPr dirty="0" sz="600" spc="80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Silva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600">
              <a:latin typeface="Arial MT"/>
              <a:cs typeface="Arial MT"/>
            </a:endParaRPr>
          </a:p>
          <a:p>
            <a:pPr marL="106045" marR="170243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Carlos</a:t>
            </a:r>
            <a:r>
              <a:rPr dirty="0" sz="600" spc="10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Jonatan</a:t>
            </a:r>
            <a:r>
              <a:rPr dirty="0" sz="600" spc="10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Palacios</a:t>
            </a:r>
            <a:r>
              <a:rPr dirty="0" sz="600" spc="114" b="1">
                <a:latin typeface="Arial"/>
                <a:cs typeface="Arial"/>
              </a:rPr>
              <a:t> </a:t>
            </a:r>
            <a:r>
              <a:rPr dirty="0" sz="600" spc="-20" b="1">
                <a:latin typeface="Arial"/>
                <a:cs typeface="Arial"/>
              </a:rPr>
              <a:t>Olaya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Arial MT"/>
              <a:cs typeface="Arial MT"/>
            </a:endParaRPr>
          </a:p>
          <a:p>
            <a:pPr marL="106045" marR="1641475">
              <a:lnSpc>
                <a:spcPct val="108300"/>
              </a:lnSpc>
            </a:pPr>
            <a:r>
              <a:rPr dirty="0" sz="600">
                <a:latin typeface="Arial MT"/>
                <a:cs typeface="Arial MT"/>
              </a:rPr>
              <a:t>Ing.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Jhon</a:t>
            </a:r>
            <a:r>
              <a:rPr dirty="0" sz="600" spc="10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Cristhian</a:t>
            </a:r>
            <a:r>
              <a:rPr dirty="0" sz="600" spc="110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Carbajal</a:t>
            </a:r>
            <a:r>
              <a:rPr dirty="0" sz="600" spc="10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Crisanto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852295">
              <a:lnSpc>
                <a:spcPct val="109900"/>
              </a:lnSpc>
            </a:pPr>
            <a:r>
              <a:rPr dirty="0" sz="600">
                <a:latin typeface="Arial MT"/>
                <a:cs typeface="Arial MT"/>
              </a:rPr>
              <a:t>Econ.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José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Lino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Moscol</a:t>
            </a:r>
            <a:r>
              <a:rPr dirty="0" sz="600" spc="9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Zarate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600">
              <a:latin typeface="Arial MT"/>
              <a:cs typeface="Arial MT"/>
            </a:endParaRPr>
          </a:p>
          <a:p>
            <a:pPr marL="106045" marR="135445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Téc.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Contab.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César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Augusto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Palacios</a:t>
            </a:r>
            <a:r>
              <a:rPr dirty="0" sz="600" spc="9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Chalen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 spc="-10">
                <a:latin typeface="Arial MT"/>
                <a:cs typeface="Arial MT"/>
              </a:rPr>
              <a:t>Digitador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600">
              <a:latin typeface="Arial MT"/>
              <a:cs typeface="Arial MT"/>
            </a:endParaRPr>
          </a:p>
          <a:p>
            <a:pPr marL="106045" marR="162115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Mg.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Lisseth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Tatiana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Vasquez</a:t>
            </a:r>
            <a:r>
              <a:rPr dirty="0" sz="600" spc="9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Jimenez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Equipo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 spc="-10">
                <a:latin typeface="Arial MT"/>
                <a:cs typeface="Arial MT"/>
              </a:rPr>
              <a:t>Técnico</a:t>
            </a: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600">
              <a:latin typeface="Arial MT"/>
              <a:cs typeface="Arial MT"/>
            </a:endParaRPr>
          </a:p>
          <a:p>
            <a:pPr marL="208915">
              <a:lnSpc>
                <a:spcPct val="100000"/>
              </a:lnSpc>
            </a:pPr>
            <a:r>
              <a:rPr dirty="0" sz="600" spc="150" b="1" i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600" spc="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14" b="1" i="1">
                <a:solidFill>
                  <a:srgbClr val="FFFFFF"/>
                </a:solidFill>
                <a:latin typeface="Arial"/>
                <a:cs typeface="Arial"/>
              </a:rPr>
              <a:t>Editor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</a:pPr>
            <a:r>
              <a:rPr dirty="0" u="sng" sz="6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Redacción</a:t>
            </a:r>
            <a:r>
              <a:rPr dirty="0" u="sng" sz="600" spc="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</a:t>
            </a:r>
            <a:r>
              <a:rPr dirty="0" u="sng" sz="600" spc="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Edición</a:t>
            </a:r>
            <a:endParaRPr sz="600">
              <a:latin typeface="Arial"/>
              <a:cs typeface="Arial"/>
            </a:endParaRPr>
          </a:p>
          <a:p>
            <a:pPr marL="106045" marR="1519555">
              <a:lnSpc>
                <a:spcPts val="790"/>
              </a:lnSpc>
              <a:spcBef>
                <a:spcPts val="40"/>
              </a:spcBef>
            </a:pPr>
            <a:r>
              <a:rPr dirty="0" sz="600">
                <a:latin typeface="Arial MT"/>
                <a:cs typeface="Arial MT"/>
              </a:rPr>
              <a:t>Lic.</a:t>
            </a:r>
            <a:r>
              <a:rPr dirty="0" sz="600" spc="8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Vicente</a:t>
            </a:r>
            <a:r>
              <a:rPr dirty="0" sz="600" spc="9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Andres</a:t>
            </a:r>
            <a:r>
              <a:rPr dirty="0" sz="600" spc="8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Cordova</a:t>
            </a:r>
            <a:r>
              <a:rPr dirty="0" sz="600" spc="9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Zarate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Bach.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Ronald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Edward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Hernández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Vargas</a:t>
            </a: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550"/>
              </a:spcBef>
            </a:pPr>
            <a:r>
              <a:rPr dirty="0" u="sng" sz="6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Proceso</a:t>
            </a:r>
            <a:r>
              <a:rPr dirty="0" u="sng" sz="600" spc="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600" spc="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Información</a:t>
            </a: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70"/>
              </a:spcBef>
            </a:pPr>
            <a:r>
              <a:rPr dirty="0" sz="600">
                <a:latin typeface="Arial MT"/>
                <a:cs typeface="Arial MT"/>
              </a:rPr>
              <a:t>Bach.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Ronald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Edward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Hernández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Vargas</a:t>
            </a:r>
            <a:endParaRPr sz="6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590"/>
              </a:spcBef>
            </a:pP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Diseño</a:t>
            </a:r>
            <a:endParaRPr sz="600">
              <a:latin typeface="Arial"/>
              <a:cs typeface="Arial"/>
            </a:endParaRPr>
          </a:p>
          <a:p>
            <a:pPr marL="106045" marR="1519555">
              <a:lnSpc>
                <a:spcPct val="109700"/>
              </a:lnSpc>
            </a:pPr>
            <a:r>
              <a:rPr dirty="0" sz="600">
                <a:latin typeface="Arial MT"/>
                <a:cs typeface="Arial MT"/>
              </a:rPr>
              <a:t>Bach.</a:t>
            </a:r>
            <a:r>
              <a:rPr dirty="0" sz="600" spc="6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Ronald</a:t>
            </a:r>
            <a:r>
              <a:rPr dirty="0" sz="600" spc="70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Edward</a:t>
            </a:r>
            <a:r>
              <a:rPr dirty="0" sz="600" spc="75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Hernández</a:t>
            </a:r>
            <a:r>
              <a:rPr dirty="0" sz="600" spc="75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Vargas</a:t>
            </a:r>
            <a:r>
              <a:rPr dirty="0" sz="600" spc="500" b="1">
                <a:latin typeface="Arial"/>
                <a:cs typeface="Arial"/>
              </a:rPr>
              <a:t> </a:t>
            </a:r>
            <a:r>
              <a:rPr dirty="0" sz="600">
                <a:latin typeface="Arial MT"/>
                <a:cs typeface="Arial MT"/>
              </a:rPr>
              <a:t>Ing.</a:t>
            </a:r>
            <a:r>
              <a:rPr dirty="0" sz="600" spc="9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Jhon</a:t>
            </a:r>
            <a:r>
              <a:rPr dirty="0" sz="600" spc="105">
                <a:latin typeface="Arial MT"/>
                <a:cs typeface="Arial MT"/>
              </a:rPr>
              <a:t> </a:t>
            </a:r>
            <a:r>
              <a:rPr dirty="0" sz="600">
                <a:latin typeface="Arial MT"/>
                <a:cs typeface="Arial MT"/>
              </a:rPr>
              <a:t>Cristhian</a:t>
            </a:r>
            <a:r>
              <a:rPr dirty="0" sz="600" spc="110">
                <a:latin typeface="Arial MT"/>
                <a:cs typeface="Arial MT"/>
              </a:rPr>
              <a:t> </a:t>
            </a:r>
            <a:r>
              <a:rPr dirty="0" sz="600" spc="-10" b="1">
                <a:latin typeface="Arial"/>
                <a:cs typeface="Arial"/>
              </a:rPr>
              <a:t>Carbajal</a:t>
            </a:r>
            <a:r>
              <a:rPr dirty="0" sz="600" spc="100" b="1">
                <a:latin typeface="Arial"/>
                <a:cs typeface="Arial"/>
              </a:rPr>
              <a:t> </a:t>
            </a:r>
            <a:r>
              <a:rPr dirty="0" sz="600" spc="-10" b="1">
                <a:latin typeface="Arial"/>
                <a:cs typeface="Arial"/>
              </a:rPr>
              <a:t>Crisanto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081779" y="3208020"/>
            <a:ext cx="3179445" cy="470534"/>
            <a:chOff x="4081779" y="3208020"/>
            <a:chExt cx="3179445" cy="470534"/>
          </a:xfrm>
        </p:grpSpPr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1779" y="3208020"/>
              <a:ext cx="3179318" cy="47040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0669" y="3340138"/>
              <a:ext cx="3161537" cy="207479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128769" y="3232150"/>
              <a:ext cx="3090545" cy="381635"/>
            </a:xfrm>
            <a:custGeom>
              <a:avLst/>
              <a:gdLst/>
              <a:ahLst/>
              <a:cxnLst/>
              <a:rect l="l" t="t" r="r" b="b"/>
              <a:pathLst>
                <a:path w="3090545" h="381635">
                  <a:moveTo>
                    <a:pt x="2317877" y="0"/>
                  </a:moveTo>
                  <a:lnTo>
                    <a:pt x="2238878" y="197"/>
                  </a:lnTo>
                  <a:lnTo>
                    <a:pt x="2162161" y="777"/>
                  </a:lnTo>
                  <a:lnTo>
                    <a:pt x="2088113" y="1720"/>
                  </a:lnTo>
                  <a:lnTo>
                    <a:pt x="2017125" y="3006"/>
                  </a:lnTo>
                  <a:lnTo>
                    <a:pt x="1949583" y="4615"/>
                  </a:lnTo>
                  <a:lnTo>
                    <a:pt x="1885876" y="6529"/>
                  </a:lnTo>
                  <a:lnTo>
                    <a:pt x="1826393" y="8728"/>
                  </a:lnTo>
                  <a:lnTo>
                    <a:pt x="1771522" y="11191"/>
                  </a:lnTo>
                  <a:lnTo>
                    <a:pt x="1721652" y="13901"/>
                  </a:lnTo>
                  <a:lnTo>
                    <a:pt x="1677171" y="16836"/>
                  </a:lnTo>
                  <a:lnTo>
                    <a:pt x="1638468" y="19977"/>
                  </a:lnTo>
                  <a:lnTo>
                    <a:pt x="1579947" y="26802"/>
                  </a:lnTo>
                  <a:lnTo>
                    <a:pt x="1541221" y="42003"/>
                  </a:lnTo>
                  <a:lnTo>
                    <a:pt x="1529516" y="45795"/>
                  </a:lnTo>
                  <a:lnTo>
                    <a:pt x="1484506" y="52966"/>
                  </a:lnTo>
                  <a:lnTo>
                    <a:pt x="1413286" y="59459"/>
                  </a:lnTo>
                  <a:lnTo>
                    <a:pt x="1368816" y="62403"/>
                  </a:lnTo>
                  <a:lnTo>
                    <a:pt x="1318958" y="65119"/>
                  </a:lnTo>
                  <a:lnTo>
                    <a:pt x="1264099" y="67588"/>
                  </a:lnTo>
                  <a:lnTo>
                    <a:pt x="1204628" y="69790"/>
                  </a:lnTo>
                  <a:lnTo>
                    <a:pt x="1140932" y="71707"/>
                  </a:lnTo>
                  <a:lnTo>
                    <a:pt x="1073400" y="73318"/>
                  </a:lnTo>
                  <a:lnTo>
                    <a:pt x="1002419" y="74605"/>
                  </a:lnTo>
                  <a:lnTo>
                    <a:pt x="928378" y="75549"/>
                  </a:lnTo>
                  <a:lnTo>
                    <a:pt x="851665" y="76129"/>
                  </a:lnTo>
                  <a:lnTo>
                    <a:pt x="772667" y="76326"/>
                  </a:lnTo>
                  <a:lnTo>
                    <a:pt x="693669" y="76129"/>
                  </a:lnTo>
                  <a:lnTo>
                    <a:pt x="616952" y="75549"/>
                  </a:lnTo>
                  <a:lnTo>
                    <a:pt x="542904" y="74605"/>
                  </a:lnTo>
                  <a:lnTo>
                    <a:pt x="471916" y="73318"/>
                  </a:lnTo>
                  <a:lnTo>
                    <a:pt x="404374" y="71707"/>
                  </a:lnTo>
                  <a:lnTo>
                    <a:pt x="340667" y="69790"/>
                  </a:lnTo>
                  <a:lnTo>
                    <a:pt x="281184" y="67588"/>
                  </a:lnTo>
                  <a:lnTo>
                    <a:pt x="226313" y="65119"/>
                  </a:lnTo>
                  <a:lnTo>
                    <a:pt x="176443" y="62403"/>
                  </a:lnTo>
                  <a:lnTo>
                    <a:pt x="131962" y="59459"/>
                  </a:lnTo>
                  <a:lnTo>
                    <a:pt x="93259" y="56307"/>
                  </a:lnTo>
                  <a:lnTo>
                    <a:pt x="34738" y="49456"/>
                  </a:lnTo>
                  <a:lnTo>
                    <a:pt x="0" y="38100"/>
                  </a:lnTo>
                  <a:lnTo>
                    <a:pt x="0" y="343407"/>
                  </a:lnTo>
                  <a:lnTo>
                    <a:pt x="60721" y="358274"/>
                  </a:lnTo>
                  <a:lnTo>
                    <a:pt x="131962" y="364767"/>
                  </a:lnTo>
                  <a:lnTo>
                    <a:pt x="176443" y="367711"/>
                  </a:lnTo>
                  <a:lnTo>
                    <a:pt x="226314" y="370427"/>
                  </a:lnTo>
                  <a:lnTo>
                    <a:pt x="281184" y="372896"/>
                  </a:lnTo>
                  <a:lnTo>
                    <a:pt x="340667" y="375098"/>
                  </a:lnTo>
                  <a:lnTo>
                    <a:pt x="404374" y="377015"/>
                  </a:lnTo>
                  <a:lnTo>
                    <a:pt x="471916" y="378626"/>
                  </a:lnTo>
                  <a:lnTo>
                    <a:pt x="542904" y="379913"/>
                  </a:lnTo>
                  <a:lnTo>
                    <a:pt x="616952" y="380857"/>
                  </a:lnTo>
                  <a:lnTo>
                    <a:pt x="693669" y="381437"/>
                  </a:lnTo>
                  <a:lnTo>
                    <a:pt x="772667" y="381634"/>
                  </a:lnTo>
                  <a:lnTo>
                    <a:pt x="851665" y="381437"/>
                  </a:lnTo>
                  <a:lnTo>
                    <a:pt x="928378" y="380857"/>
                  </a:lnTo>
                  <a:lnTo>
                    <a:pt x="1002419" y="379913"/>
                  </a:lnTo>
                  <a:lnTo>
                    <a:pt x="1073400" y="378626"/>
                  </a:lnTo>
                  <a:lnTo>
                    <a:pt x="1140932" y="377015"/>
                  </a:lnTo>
                  <a:lnTo>
                    <a:pt x="1204628" y="375098"/>
                  </a:lnTo>
                  <a:lnTo>
                    <a:pt x="1264099" y="372896"/>
                  </a:lnTo>
                  <a:lnTo>
                    <a:pt x="1318958" y="370427"/>
                  </a:lnTo>
                  <a:lnTo>
                    <a:pt x="1368816" y="367711"/>
                  </a:lnTo>
                  <a:lnTo>
                    <a:pt x="1413286" y="364767"/>
                  </a:lnTo>
                  <a:lnTo>
                    <a:pt x="1451979" y="361615"/>
                  </a:lnTo>
                  <a:lnTo>
                    <a:pt x="1510482" y="354764"/>
                  </a:lnTo>
                  <a:lnTo>
                    <a:pt x="1549198" y="339526"/>
                  </a:lnTo>
                  <a:lnTo>
                    <a:pt x="1560907" y="335754"/>
                  </a:lnTo>
                  <a:lnTo>
                    <a:pt x="1605930" y="328614"/>
                  </a:lnTo>
                  <a:lnTo>
                    <a:pt x="1677171" y="322144"/>
                  </a:lnTo>
                  <a:lnTo>
                    <a:pt x="1721652" y="319209"/>
                  </a:lnTo>
                  <a:lnTo>
                    <a:pt x="1771522" y="316499"/>
                  </a:lnTo>
                  <a:lnTo>
                    <a:pt x="1826393" y="314036"/>
                  </a:lnTo>
                  <a:lnTo>
                    <a:pt x="1885876" y="311837"/>
                  </a:lnTo>
                  <a:lnTo>
                    <a:pt x="1949583" y="309923"/>
                  </a:lnTo>
                  <a:lnTo>
                    <a:pt x="2017125" y="308314"/>
                  </a:lnTo>
                  <a:lnTo>
                    <a:pt x="2088113" y="307028"/>
                  </a:lnTo>
                  <a:lnTo>
                    <a:pt x="2162161" y="306085"/>
                  </a:lnTo>
                  <a:lnTo>
                    <a:pt x="2238878" y="305505"/>
                  </a:lnTo>
                  <a:lnTo>
                    <a:pt x="2317877" y="305307"/>
                  </a:lnTo>
                  <a:lnTo>
                    <a:pt x="2396875" y="305505"/>
                  </a:lnTo>
                  <a:lnTo>
                    <a:pt x="2473592" y="306085"/>
                  </a:lnTo>
                  <a:lnTo>
                    <a:pt x="2547640" y="307028"/>
                  </a:lnTo>
                  <a:lnTo>
                    <a:pt x="2618628" y="308314"/>
                  </a:lnTo>
                  <a:lnTo>
                    <a:pt x="2686170" y="309923"/>
                  </a:lnTo>
                  <a:lnTo>
                    <a:pt x="2749877" y="311837"/>
                  </a:lnTo>
                  <a:lnTo>
                    <a:pt x="2809360" y="314036"/>
                  </a:lnTo>
                  <a:lnTo>
                    <a:pt x="2864230" y="316499"/>
                  </a:lnTo>
                  <a:lnTo>
                    <a:pt x="2914101" y="319209"/>
                  </a:lnTo>
                  <a:lnTo>
                    <a:pt x="2958582" y="322144"/>
                  </a:lnTo>
                  <a:lnTo>
                    <a:pt x="2997285" y="325285"/>
                  </a:lnTo>
                  <a:lnTo>
                    <a:pt x="3055806" y="332110"/>
                  </a:lnTo>
                  <a:lnTo>
                    <a:pt x="3090545" y="343407"/>
                  </a:lnTo>
                  <a:lnTo>
                    <a:pt x="3090545" y="38100"/>
                  </a:lnTo>
                  <a:lnTo>
                    <a:pt x="3029823" y="23306"/>
                  </a:lnTo>
                  <a:lnTo>
                    <a:pt x="2958582" y="16836"/>
                  </a:lnTo>
                  <a:lnTo>
                    <a:pt x="2914101" y="13901"/>
                  </a:lnTo>
                  <a:lnTo>
                    <a:pt x="2864230" y="11191"/>
                  </a:lnTo>
                  <a:lnTo>
                    <a:pt x="2809360" y="8728"/>
                  </a:lnTo>
                  <a:lnTo>
                    <a:pt x="2749877" y="6529"/>
                  </a:lnTo>
                  <a:lnTo>
                    <a:pt x="2686170" y="4615"/>
                  </a:lnTo>
                  <a:lnTo>
                    <a:pt x="2618628" y="3006"/>
                  </a:lnTo>
                  <a:lnTo>
                    <a:pt x="2547640" y="1720"/>
                  </a:lnTo>
                  <a:lnTo>
                    <a:pt x="2473592" y="777"/>
                  </a:lnTo>
                  <a:lnTo>
                    <a:pt x="2396875" y="197"/>
                  </a:lnTo>
                  <a:lnTo>
                    <a:pt x="231787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128769" y="3232150"/>
              <a:ext cx="3090545" cy="381635"/>
            </a:xfrm>
            <a:custGeom>
              <a:avLst/>
              <a:gdLst/>
              <a:ahLst/>
              <a:cxnLst/>
              <a:rect l="l" t="t" r="r" b="b"/>
              <a:pathLst>
                <a:path w="3090545" h="381635">
                  <a:moveTo>
                    <a:pt x="0" y="38100"/>
                  </a:moveTo>
                  <a:lnTo>
                    <a:pt x="60721" y="52966"/>
                  </a:lnTo>
                  <a:lnTo>
                    <a:pt x="131962" y="59459"/>
                  </a:lnTo>
                  <a:lnTo>
                    <a:pt x="176443" y="62403"/>
                  </a:lnTo>
                  <a:lnTo>
                    <a:pt x="226313" y="65119"/>
                  </a:lnTo>
                  <a:lnTo>
                    <a:pt x="281184" y="67588"/>
                  </a:lnTo>
                  <a:lnTo>
                    <a:pt x="340667" y="69790"/>
                  </a:lnTo>
                  <a:lnTo>
                    <a:pt x="404374" y="71707"/>
                  </a:lnTo>
                  <a:lnTo>
                    <a:pt x="471916" y="73318"/>
                  </a:lnTo>
                  <a:lnTo>
                    <a:pt x="542904" y="74605"/>
                  </a:lnTo>
                  <a:lnTo>
                    <a:pt x="616952" y="75549"/>
                  </a:lnTo>
                  <a:lnTo>
                    <a:pt x="693669" y="76129"/>
                  </a:lnTo>
                  <a:lnTo>
                    <a:pt x="772667" y="76326"/>
                  </a:lnTo>
                  <a:lnTo>
                    <a:pt x="851665" y="76129"/>
                  </a:lnTo>
                  <a:lnTo>
                    <a:pt x="928378" y="75549"/>
                  </a:lnTo>
                  <a:lnTo>
                    <a:pt x="1002419" y="74605"/>
                  </a:lnTo>
                  <a:lnTo>
                    <a:pt x="1073400" y="73318"/>
                  </a:lnTo>
                  <a:lnTo>
                    <a:pt x="1140932" y="71707"/>
                  </a:lnTo>
                  <a:lnTo>
                    <a:pt x="1204628" y="69790"/>
                  </a:lnTo>
                  <a:lnTo>
                    <a:pt x="1264099" y="67588"/>
                  </a:lnTo>
                  <a:lnTo>
                    <a:pt x="1318958" y="65119"/>
                  </a:lnTo>
                  <a:lnTo>
                    <a:pt x="1368816" y="62403"/>
                  </a:lnTo>
                  <a:lnTo>
                    <a:pt x="1413286" y="59459"/>
                  </a:lnTo>
                  <a:lnTo>
                    <a:pt x="1451979" y="56307"/>
                  </a:lnTo>
                  <a:lnTo>
                    <a:pt x="1510482" y="49456"/>
                  </a:lnTo>
                  <a:lnTo>
                    <a:pt x="1545208" y="38100"/>
                  </a:lnTo>
                  <a:lnTo>
                    <a:pt x="1549198" y="34218"/>
                  </a:lnTo>
                  <a:lnTo>
                    <a:pt x="1605930" y="23306"/>
                  </a:lnTo>
                  <a:lnTo>
                    <a:pt x="1677171" y="16836"/>
                  </a:lnTo>
                  <a:lnTo>
                    <a:pt x="1721652" y="13901"/>
                  </a:lnTo>
                  <a:lnTo>
                    <a:pt x="1771522" y="11191"/>
                  </a:lnTo>
                  <a:lnTo>
                    <a:pt x="1826393" y="8728"/>
                  </a:lnTo>
                  <a:lnTo>
                    <a:pt x="1885876" y="6529"/>
                  </a:lnTo>
                  <a:lnTo>
                    <a:pt x="1949583" y="4615"/>
                  </a:lnTo>
                  <a:lnTo>
                    <a:pt x="2017125" y="3006"/>
                  </a:lnTo>
                  <a:lnTo>
                    <a:pt x="2088113" y="1720"/>
                  </a:lnTo>
                  <a:lnTo>
                    <a:pt x="2162161" y="777"/>
                  </a:lnTo>
                  <a:lnTo>
                    <a:pt x="2238878" y="197"/>
                  </a:lnTo>
                  <a:lnTo>
                    <a:pt x="2317877" y="0"/>
                  </a:lnTo>
                  <a:lnTo>
                    <a:pt x="2396875" y="197"/>
                  </a:lnTo>
                  <a:lnTo>
                    <a:pt x="2473592" y="777"/>
                  </a:lnTo>
                  <a:lnTo>
                    <a:pt x="2547640" y="1720"/>
                  </a:lnTo>
                  <a:lnTo>
                    <a:pt x="2618628" y="3006"/>
                  </a:lnTo>
                  <a:lnTo>
                    <a:pt x="2686170" y="4615"/>
                  </a:lnTo>
                  <a:lnTo>
                    <a:pt x="2749877" y="6529"/>
                  </a:lnTo>
                  <a:lnTo>
                    <a:pt x="2809360" y="8728"/>
                  </a:lnTo>
                  <a:lnTo>
                    <a:pt x="2864230" y="11191"/>
                  </a:lnTo>
                  <a:lnTo>
                    <a:pt x="2914101" y="13901"/>
                  </a:lnTo>
                  <a:lnTo>
                    <a:pt x="2958582" y="16836"/>
                  </a:lnTo>
                  <a:lnTo>
                    <a:pt x="2997285" y="19977"/>
                  </a:lnTo>
                  <a:lnTo>
                    <a:pt x="3055806" y="26802"/>
                  </a:lnTo>
                  <a:lnTo>
                    <a:pt x="3090545" y="38100"/>
                  </a:lnTo>
                  <a:lnTo>
                    <a:pt x="3090545" y="343407"/>
                  </a:lnTo>
                  <a:lnTo>
                    <a:pt x="3086555" y="339526"/>
                  </a:lnTo>
                  <a:lnTo>
                    <a:pt x="3074846" y="335754"/>
                  </a:lnTo>
                  <a:lnTo>
                    <a:pt x="3029823" y="328614"/>
                  </a:lnTo>
                  <a:lnTo>
                    <a:pt x="2958582" y="322144"/>
                  </a:lnTo>
                  <a:lnTo>
                    <a:pt x="2914101" y="319209"/>
                  </a:lnTo>
                  <a:lnTo>
                    <a:pt x="2864230" y="316499"/>
                  </a:lnTo>
                  <a:lnTo>
                    <a:pt x="2809360" y="314036"/>
                  </a:lnTo>
                  <a:lnTo>
                    <a:pt x="2749877" y="311837"/>
                  </a:lnTo>
                  <a:lnTo>
                    <a:pt x="2686170" y="309923"/>
                  </a:lnTo>
                  <a:lnTo>
                    <a:pt x="2618628" y="308314"/>
                  </a:lnTo>
                  <a:lnTo>
                    <a:pt x="2547640" y="307028"/>
                  </a:lnTo>
                  <a:lnTo>
                    <a:pt x="2473592" y="306085"/>
                  </a:lnTo>
                  <a:lnTo>
                    <a:pt x="2396875" y="305505"/>
                  </a:lnTo>
                  <a:lnTo>
                    <a:pt x="2317877" y="305307"/>
                  </a:lnTo>
                  <a:lnTo>
                    <a:pt x="2238878" y="305505"/>
                  </a:lnTo>
                  <a:lnTo>
                    <a:pt x="2162161" y="306085"/>
                  </a:lnTo>
                  <a:lnTo>
                    <a:pt x="2088113" y="307028"/>
                  </a:lnTo>
                  <a:lnTo>
                    <a:pt x="2017125" y="308314"/>
                  </a:lnTo>
                  <a:lnTo>
                    <a:pt x="1949583" y="309923"/>
                  </a:lnTo>
                  <a:lnTo>
                    <a:pt x="1885876" y="311837"/>
                  </a:lnTo>
                  <a:lnTo>
                    <a:pt x="1826393" y="314036"/>
                  </a:lnTo>
                  <a:lnTo>
                    <a:pt x="1771522" y="316499"/>
                  </a:lnTo>
                  <a:lnTo>
                    <a:pt x="1721652" y="319209"/>
                  </a:lnTo>
                  <a:lnTo>
                    <a:pt x="1677171" y="322144"/>
                  </a:lnTo>
                  <a:lnTo>
                    <a:pt x="1638468" y="325285"/>
                  </a:lnTo>
                  <a:lnTo>
                    <a:pt x="1579947" y="332110"/>
                  </a:lnTo>
                  <a:lnTo>
                    <a:pt x="1541221" y="347311"/>
                  </a:lnTo>
                  <a:lnTo>
                    <a:pt x="1529516" y="351103"/>
                  </a:lnTo>
                  <a:lnTo>
                    <a:pt x="1484506" y="358274"/>
                  </a:lnTo>
                  <a:lnTo>
                    <a:pt x="1413286" y="364767"/>
                  </a:lnTo>
                  <a:lnTo>
                    <a:pt x="1368816" y="367711"/>
                  </a:lnTo>
                  <a:lnTo>
                    <a:pt x="1318958" y="370427"/>
                  </a:lnTo>
                  <a:lnTo>
                    <a:pt x="1264099" y="372896"/>
                  </a:lnTo>
                  <a:lnTo>
                    <a:pt x="1204628" y="375098"/>
                  </a:lnTo>
                  <a:lnTo>
                    <a:pt x="1140932" y="377015"/>
                  </a:lnTo>
                  <a:lnTo>
                    <a:pt x="1073400" y="378626"/>
                  </a:lnTo>
                  <a:lnTo>
                    <a:pt x="1002419" y="379913"/>
                  </a:lnTo>
                  <a:lnTo>
                    <a:pt x="928378" y="380857"/>
                  </a:lnTo>
                  <a:lnTo>
                    <a:pt x="851665" y="381437"/>
                  </a:lnTo>
                  <a:lnTo>
                    <a:pt x="772667" y="381634"/>
                  </a:lnTo>
                  <a:lnTo>
                    <a:pt x="693669" y="381437"/>
                  </a:lnTo>
                  <a:lnTo>
                    <a:pt x="616952" y="380857"/>
                  </a:lnTo>
                  <a:lnTo>
                    <a:pt x="542904" y="379913"/>
                  </a:lnTo>
                  <a:lnTo>
                    <a:pt x="471916" y="378626"/>
                  </a:lnTo>
                  <a:lnTo>
                    <a:pt x="404374" y="377015"/>
                  </a:lnTo>
                  <a:lnTo>
                    <a:pt x="340667" y="375098"/>
                  </a:lnTo>
                  <a:lnTo>
                    <a:pt x="281184" y="372896"/>
                  </a:lnTo>
                  <a:lnTo>
                    <a:pt x="226314" y="370427"/>
                  </a:lnTo>
                  <a:lnTo>
                    <a:pt x="176443" y="367711"/>
                  </a:lnTo>
                  <a:lnTo>
                    <a:pt x="131962" y="364767"/>
                  </a:lnTo>
                  <a:lnTo>
                    <a:pt x="93259" y="361615"/>
                  </a:lnTo>
                  <a:lnTo>
                    <a:pt x="34738" y="354764"/>
                  </a:lnTo>
                  <a:lnTo>
                    <a:pt x="0" y="343407"/>
                  </a:lnTo>
                  <a:lnTo>
                    <a:pt x="0" y="381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4383404" y="3330194"/>
            <a:ext cx="25819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DIRECCIÓN</a:t>
            </a:r>
            <a:r>
              <a:rPr dirty="0" sz="900" spc="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 b="1">
                <a:solidFill>
                  <a:srgbClr val="FFFFFF"/>
                </a:solidFill>
                <a:latin typeface="Times New Roman"/>
                <a:cs typeface="Times New Roman"/>
              </a:rPr>
              <a:t>EJECUTIVA</a:t>
            </a:r>
            <a:r>
              <a:rPr dirty="0" sz="900" spc="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9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EPIDEMIOLOGÍA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484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20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6240" y="1516634"/>
            <a:ext cx="3233420" cy="3810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5080">
              <a:lnSpc>
                <a:spcPts val="919"/>
              </a:lnSpc>
              <a:spcBef>
                <a:spcPts val="160"/>
              </a:spcBef>
            </a:pP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03-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han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notificado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108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nuevos</a:t>
            </a:r>
            <a:r>
              <a:rPr dirty="0" sz="800" spc="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dengue,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el</a:t>
            </a:r>
            <a:r>
              <a:rPr dirty="0" sz="800">
                <a:latin typeface="Arial MT"/>
                <a:cs typeface="Arial MT"/>
              </a:rPr>
              <a:t> 94,4%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han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sido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probables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5,6%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son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confirmados;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cuadro </a:t>
            </a:r>
            <a:r>
              <a:rPr dirty="0" sz="800">
                <a:latin typeface="Arial MT"/>
                <a:cs typeface="Arial MT"/>
              </a:rPr>
              <a:t>clínico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98,1%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corresponde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dengue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sin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signos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alarma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1,9%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69715" y="1750314"/>
            <a:ext cx="303212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8790" algn="l"/>
              </a:tabLst>
            </a:pPr>
            <a:r>
              <a:rPr dirty="0" u="sng" sz="800">
                <a:uFill>
                  <a:solidFill>
                    <a:srgbClr val="BEBEBE"/>
                  </a:solidFill>
                </a:uFill>
                <a:latin typeface="Arial MT"/>
                <a:cs typeface="Arial MT"/>
              </a:rPr>
              <a:t>	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363470" y="1083945"/>
            <a:ext cx="286448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4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03-</a:t>
            </a:r>
            <a:r>
              <a:rPr dirty="0" sz="1200" spc="-20" b="1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55795" y="1578864"/>
            <a:ext cx="216090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31470" marR="5080" indent="-319405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Tabla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2.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75">
                <a:latin typeface="Arial MT"/>
                <a:cs typeface="Arial MT"/>
              </a:rPr>
              <a:t>Distribución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105">
                <a:latin typeface="Arial MT"/>
                <a:cs typeface="Arial MT"/>
              </a:rPr>
              <a:t>según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forma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clínica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120">
                <a:latin typeface="Arial MT"/>
                <a:cs typeface="Arial MT"/>
              </a:rPr>
              <a:t>SE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0">
                <a:latin typeface="Arial MT"/>
                <a:cs typeface="Arial MT"/>
              </a:rPr>
              <a:t>de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inicio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35">
                <a:latin typeface="Arial MT"/>
                <a:cs typeface="Arial MT"/>
              </a:rPr>
              <a:t>de</a:t>
            </a:r>
            <a:r>
              <a:rPr dirty="0" sz="800" spc="500">
                <a:latin typeface="Arial MT"/>
                <a:cs typeface="Arial MT"/>
              </a:rPr>
              <a:t> </a:t>
            </a:r>
            <a:r>
              <a:rPr dirty="0" sz="800" spc="-95">
                <a:latin typeface="Arial MT"/>
                <a:cs typeface="Arial MT"/>
              </a:rPr>
              <a:t>enfermedad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reportados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hasta</a:t>
            </a:r>
            <a:r>
              <a:rPr dirty="0" sz="800" spc="20">
                <a:latin typeface="Arial MT"/>
                <a:cs typeface="Arial MT"/>
              </a:rPr>
              <a:t> </a:t>
            </a:r>
            <a:r>
              <a:rPr dirty="0" sz="800" spc="-105">
                <a:latin typeface="Arial MT"/>
                <a:cs typeface="Arial MT"/>
              </a:rPr>
              <a:t>SE03-</a:t>
            </a:r>
            <a:r>
              <a:rPr dirty="0" sz="800" spc="-20">
                <a:latin typeface="Arial MT"/>
                <a:cs typeface="Arial MT"/>
              </a:rPr>
              <a:t>2025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2130" y="6269355"/>
            <a:ext cx="3472179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19200" marR="5080" indent="-120713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3.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Distribución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dengue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etapa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vida,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0">
                <a:latin typeface="Arial MT"/>
                <a:cs typeface="Arial MT"/>
              </a:rPr>
              <a:t> 2025 </a:t>
            </a:r>
            <a:r>
              <a:rPr dirty="0" sz="800" spc="-10">
                <a:latin typeface="Arial MT"/>
                <a:cs typeface="Arial MT"/>
              </a:rPr>
              <a:t>(acumulado</a:t>
            </a:r>
            <a:r>
              <a:rPr dirty="0" sz="800">
                <a:latin typeface="Arial MT"/>
                <a:cs typeface="Arial MT"/>
              </a:rPr>
              <a:t> a la </a:t>
            </a:r>
            <a:r>
              <a:rPr dirty="0" sz="800" spc="-20">
                <a:latin typeface="Arial MT"/>
                <a:cs typeface="Arial MT"/>
              </a:rPr>
              <a:t>SE03)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9909" y="5836285"/>
            <a:ext cx="6482715" cy="46990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inicios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mantiene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 b="1">
                <a:latin typeface="Arial"/>
                <a:cs typeface="Arial"/>
              </a:rPr>
              <a:t>Epidemia</a:t>
            </a:r>
            <a:r>
              <a:rPr dirty="0" sz="900" spc="85" b="1">
                <a:latin typeface="Arial"/>
                <a:cs typeface="Arial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indica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alta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enfermedad,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4448175">
              <a:lnSpc>
                <a:spcPct val="100000"/>
              </a:lnSpc>
              <a:spcBef>
                <a:spcPts val="405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2.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Distribución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10">
                <a:latin typeface="Arial MT"/>
                <a:cs typeface="Arial MT"/>
              </a:rPr>
              <a:t> según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4659" y="8719439"/>
            <a:ext cx="6465570" cy="95186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715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registran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211 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(TIA)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0,80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69,23%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(09/13)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mientras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Canoas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Punta </a:t>
            </a:r>
            <a:r>
              <a:rPr dirty="0" sz="900">
                <a:latin typeface="Arial MT"/>
                <a:cs typeface="Arial MT"/>
              </a:rPr>
              <a:t>Sal,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Matapalo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30,77%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900"/>
              </a:lnSpc>
              <a:spcBef>
                <a:spcPts val="103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etapa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distribuyen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edades,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niños.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altas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niños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adolescentes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(1,14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0,40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respectivamente).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sexo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varones </a:t>
            </a:r>
            <a:r>
              <a:rPr dirty="0" sz="900">
                <a:latin typeface="Arial MT"/>
                <a:cs typeface="Arial MT"/>
              </a:rPr>
              <a:t>resultan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afectadas </a:t>
            </a:r>
            <a:r>
              <a:rPr dirty="0" sz="900" spc="-10">
                <a:latin typeface="Arial MT"/>
                <a:cs typeface="Arial MT"/>
              </a:rPr>
              <a:t>(52,00%).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39792" y="2414655"/>
            <a:ext cx="2849880" cy="165735"/>
          </a:xfrm>
          <a:custGeom>
            <a:avLst/>
            <a:gdLst/>
            <a:ahLst/>
            <a:cxnLst/>
            <a:rect l="l" t="t" r="r" b="b"/>
            <a:pathLst>
              <a:path w="2849879" h="165735">
                <a:moveTo>
                  <a:pt x="0" y="165188"/>
                </a:moveTo>
                <a:lnTo>
                  <a:pt x="2849435" y="165189"/>
                </a:lnTo>
                <a:lnTo>
                  <a:pt x="2849365" y="0"/>
                </a:lnTo>
                <a:lnTo>
                  <a:pt x="0" y="0"/>
                </a:lnTo>
                <a:lnTo>
                  <a:pt x="0" y="165188"/>
                </a:lnTo>
                <a:close/>
              </a:path>
            </a:pathLst>
          </a:custGeom>
          <a:solidFill>
            <a:srgbClr val="2E75B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639792" y="2579771"/>
          <a:ext cx="2926080" cy="638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720"/>
                <a:gridCol w="500380"/>
                <a:gridCol w="448310"/>
                <a:gridCol w="455930"/>
              </a:tblGrid>
              <a:tr h="14795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600" spc="1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6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10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6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1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6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1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6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10">
                          <a:latin typeface="Arial MT"/>
                          <a:cs typeface="Arial MT"/>
                        </a:rPr>
                        <a:t>alarma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473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100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106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6034"/>
                </a:tc>
              </a:tr>
              <a:tr h="13335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1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6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1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6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1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6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1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6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10">
                          <a:latin typeface="Arial MT"/>
                          <a:cs typeface="Arial MT"/>
                        </a:rPr>
                        <a:t>alarma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r" marR="1473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3495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3495"/>
                </a:tc>
              </a:tr>
              <a:tr h="12382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600" spc="1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6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10">
                          <a:latin typeface="Arial MT"/>
                          <a:cs typeface="Arial MT"/>
                        </a:rPr>
                        <a:t>grave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r" marR="1473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1430"/>
                </a:tc>
              </a:tr>
              <a:tr h="12890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600" spc="-10">
                          <a:latin typeface="Arial MT"/>
                          <a:cs typeface="Arial MT"/>
                        </a:rPr>
                        <a:t>Defunción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r" marR="147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</a:tr>
              <a:tr h="104139">
                <a:tc>
                  <a:txBody>
                    <a:bodyPr/>
                    <a:lstStyle/>
                    <a:p>
                      <a:pPr marL="407670">
                        <a:lnSpc>
                          <a:spcPts val="670"/>
                        </a:lnSpc>
                        <a:spcBef>
                          <a:spcPts val="50"/>
                        </a:spcBef>
                      </a:pPr>
                      <a:r>
                        <a:rPr dirty="0" sz="6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600" spc="1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47320">
                        <a:lnSpc>
                          <a:spcPts val="670"/>
                        </a:lnSpc>
                        <a:spcBef>
                          <a:spcPts val="50"/>
                        </a:spcBef>
                      </a:pPr>
                      <a:r>
                        <a:rPr dirty="0" sz="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670"/>
                        </a:lnSpc>
                        <a:spcBef>
                          <a:spcPts val="50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670"/>
                        </a:lnSpc>
                        <a:spcBef>
                          <a:spcPts val="50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377190" y="1869956"/>
          <a:ext cx="6763384" cy="760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2135"/>
                <a:gridCol w="598804"/>
                <a:gridCol w="1431925"/>
                <a:gridCol w="605154"/>
                <a:gridCol w="452120"/>
                <a:gridCol w="487044"/>
              </a:tblGrid>
              <a:tr h="1498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800" spc="-10">
                          <a:latin typeface="Arial MT"/>
                          <a:cs typeface="Arial MT"/>
                        </a:rPr>
                        <a:t>corresponden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alarma.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58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solidFill>
                      <a:srgbClr val="2E75B5"/>
                    </a:solidFill>
                  </a:tcPr>
                </a:tc>
              </a:tr>
              <a:tr h="135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600" spc="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6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20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6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2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6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5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6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10">
                          <a:latin typeface="Arial MT"/>
                          <a:cs typeface="Arial MT"/>
                        </a:rPr>
                        <a:t>alarma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8575"/>
                </a:tc>
                <a:tc>
                  <a:txBody>
                    <a:bodyPr/>
                    <a:lstStyle/>
                    <a:p>
                      <a:pPr algn="ctr" marL="1390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600" spc="25">
                          <a:latin typeface="Arial MT"/>
                          <a:cs typeface="Arial MT"/>
                        </a:rPr>
                        <a:t>11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8575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600" spc="25">
                          <a:latin typeface="Arial MT"/>
                          <a:cs typeface="Arial MT"/>
                        </a:rPr>
                        <a:t>187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8575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600" spc="25">
                          <a:latin typeface="Arial MT"/>
                          <a:cs typeface="Arial MT"/>
                        </a:rPr>
                        <a:t>198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28575"/>
                </a:tc>
              </a:tr>
              <a:tr h="128905">
                <a:tc>
                  <a:txBody>
                    <a:bodyPr/>
                    <a:lstStyle/>
                    <a:p>
                      <a:pPr marL="285750">
                        <a:lnSpc>
                          <a:spcPts val="885"/>
                        </a:lnSpc>
                        <a:spcBef>
                          <a:spcPts val="35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Tabla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1.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Distribución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clínica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inicio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de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600" spc="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6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5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600" spc="20">
                          <a:latin typeface="Arial MT"/>
                          <a:cs typeface="Arial MT"/>
                        </a:rPr>
                        <a:t> signos</a:t>
                      </a:r>
                      <a:r>
                        <a:rPr dirty="0" sz="6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5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6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10">
                          <a:latin typeface="Arial MT"/>
                          <a:cs typeface="Arial MT"/>
                        </a:rPr>
                        <a:t>alarma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1327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600" spc="25">
                          <a:latin typeface="Arial MT"/>
                          <a:cs typeface="Arial MT"/>
                        </a:rPr>
                        <a:t>11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600" spc="25">
                          <a:latin typeface="Arial MT"/>
                          <a:cs typeface="Arial MT"/>
                        </a:rPr>
                        <a:t>13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145"/>
                </a:tc>
              </a:tr>
              <a:tr h="126364">
                <a:tc>
                  <a:txBody>
                    <a:bodyPr/>
                    <a:lstStyle/>
                    <a:p>
                      <a:pPr marL="709930">
                        <a:lnSpc>
                          <a:spcPts val="894"/>
                        </a:lnSpc>
                      </a:pPr>
                      <a:r>
                        <a:rPr dirty="0" sz="800" spc="-10">
                          <a:latin typeface="Arial MT"/>
                          <a:cs typeface="Arial MT"/>
                        </a:rPr>
                        <a:t>enfermedad reportados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 03–2025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 spc="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60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10">
                          <a:latin typeface="Arial MT"/>
                          <a:cs typeface="Arial MT"/>
                        </a:rPr>
                        <a:t>grave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L="13271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/>
                </a:tc>
              </a:tr>
              <a:tr h="125730">
                <a:tc>
                  <a:txBody>
                    <a:bodyPr/>
                    <a:lstStyle/>
                    <a:p>
                      <a:pPr marL="849630">
                        <a:lnSpc>
                          <a:spcPts val="630"/>
                        </a:lnSpc>
                        <a:spcBef>
                          <a:spcPts val="260"/>
                        </a:spcBef>
                        <a:tabLst>
                          <a:tab pos="1915160" algn="l"/>
                          <a:tab pos="2322830" algn="l"/>
                          <a:tab pos="2731135" algn="l"/>
                        </a:tabLst>
                      </a:pPr>
                      <a:r>
                        <a:rPr dirty="0" sz="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r>
                        <a:rPr dirty="0"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r>
                        <a:rPr dirty="0"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r>
                        <a:rPr dirty="0"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330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660"/>
                        </a:lnSpc>
                        <a:spcBef>
                          <a:spcPts val="125"/>
                        </a:spcBef>
                      </a:pPr>
                      <a:r>
                        <a:rPr dirty="0" sz="600" spc="-10">
                          <a:latin typeface="Arial MT"/>
                          <a:cs typeface="Arial MT"/>
                        </a:rPr>
                        <a:t>Defunción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ctr" marL="132715">
                        <a:lnSpc>
                          <a:spcPts val="660"/>
                        </a:lnSpc>
                        <a:spcBef>
                          <a:spcPts val="125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660"/>
                        </a:lnSpc>
                        <a:spcBef>
                          <a:spcPts val="125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660"/>
                        </a:lnSpc>
                        <a:spcBef>
                          <a:spcPts val="125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5875"/>
                </a:tc>
              </a:tr>
              <a:tr h="93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ts val="675"/>
                        </a:lnSpc>
                        <a:spcBef>
                          <a:spcPts val="65"/>
                        </a:spcBef>
                      </a:pPr>
                      <a:r>
                        <a:rPr dirty="0" sz="6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6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065">
                        <a:lnSpc>
                          <a:spcPts val="675"/>
                        </a:lnSpc>
                        <a:spcBef>
                          <a:spcPts val="65"/>
                        </a:spcBef>
                      </a:pPr>
                      <a:r>
                        <a:rPr dirty="0" sz="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675"/>
                        </a:lnSpc>
                        <a:spcBef>
                          <a:spcPts val="65"/>
                        </a:spcBef>
                      </a:pPr>
                      <a:r>
                        <a:rPr dirty="0" sz="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675"/>
                        </a:lnSpc>
                        <a:spcBef>
                          <a:spcPts val="65"/>
                        </a:spcBef>
                      </a:pPr>
                      <a:r>
                        <a:rPr dirty="0" sz="600" spc="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grpSp>
        <p:nvGrpSpPr>
          <p:cNvPr id="14" name="object 14" descr=""/>
          <p:cNvGrpSpPr/>
          <p:nvPr/>
        </p:nvGrpSpPr>
        <p:grpSpPr>
          <a:xfrm>
            <a:off x="634364" y="2409797"/>
            <a:ext cx="2854960" cy="5080"/>
            <a:chOff x="634364" y="2409797"/>
            <a:chExt cx="2854960" cy="5080"/>
          </a:xfrm>
        </p:grpSpPr>
        <p:sp>
          <p:nvSpPr>
            <p:cNvPr id="15" name="object 15" descr=""/>
            <p:cNvSpPr/>
            <p:nvPr/>
          </p:nvSpPr>
          <p:spPr>
            <a:xfrm>
              <a:off x="637078" y="2412212"/>
              <a:ext cx="2849880" cy="0"/>
            </a:xfrm>
            <a:custGeom>
              <a:avLst/>
              <a:gdLst/>
              <a:ahLst/>
              <a:cxnLst/>
              <a:rect l="l" t="t" r="r" b="b"/>
              <a:pathLst>
                <a:path w="2849879" h="0">
                  <a:moveTo>
                    <a:pt x="0" y="0"/>
                  </a:moveTo>
                  <a:lnTo>
                    <a:pt x="2849399" y="0"/>
                  </a:lnTo>
                </a:path>
              </a:pathLst>
            </a:custGeom>
            <a:ln w="483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4364" y="2409829"/>
              <a:ext cx="2854960" cy="5080"/>
            </a:xfrm>
            <a:custGeom>
              <a:avLst/>
              <a:gdLst/>
              <a:ahLst/>
              <a:cxnLst/>
              <a:rect l="l" t="t" r="r" b="b"/>
              <a:pathLst>
                <a:path w="2854960" h="5080">
                  <a:moveTo>
                    <a:pt x="2854791" y="0"/>
                  </a:moveTo>
                  <a:lnTo>
                    <a:pt x="0" y="0"/>
                  </a:lnTo>
                  <a:lnTo>
                    <a:pt x="0" y="4830"/>
                  </a:lnTo>
                  <a:lnTo>
                    <a:pt x="2854791" y="4830"/>
                  </a:lnTo>
                  <a:lnTo>
                    <a:pt x="285479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2012210" y="3552607"/>
            <a:ext cx="3025140" cy="1826260"/>
            <a:chOff x="2012210" y="3552607"/>
            <a:chExt cx="3025140" cy="1826260"/>
          </a:xfrm>
        </p:grpSpPr>
        <p:sp>
          <p:nvSpPr>
            <p:cNvPr id="18" name="object 18" descr=""/>
            <p:cNvSpPr/>
            <p:nvPr/>
          </p:nvSpPr>
          <p:spPr>
            <a:xfrm>
              <a:off x="2039150" y="3559077"/>
              <a:ext cx="2997200" cy="1798320"/>
            </a:xfrm>
            <a:custGeom>
              <a:avLst/>
              <a:gdLst/>
              <a:ahLst/>
              <a:cxnLst/>
              <a:rect l="l" t="t" r="r" b="b"/>
              <a:pathLst>
                <a:path w="2997200" h="1798320">
                  <a:moveTo>
                    <a:pt x="2996866" y="0"/>
                  </a:moveTo>
                  <a:lnTo>
                    <a:pt x="0" y="0"/>
                  </a:lnTo>
                  <a:lnTo>
                    <a:pt x="0" y="1797870"/>
                  </a:lnTo>
                  <a:lnTo>
                    <a:pt x="2996866" y="1797870"/>
                  </a:lnTo>
                  <a:lnTo>
                    <a:pt x="299686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36474" y="3556417"/>
              <a:ext cx="2997200" cy="1803400"/>
            </a:xfrm>
            <a:custGeom>
              <a:avLst/>
              <a:gdLst/>
              <a:ahLst/>
              <a:cxnLst/>
              <a:rect l="l" t="t" r="r" b="b"/>
              <a:pathLst>
                <a:path w="2997200" h="1803400">
                  <a:moveTo>
                    <a:pt x="0" y="1803189"/>
                  </a:moveTo>
                  <a:lnTo>
                    <a:pt x="2996866" y="1803189"/>
                  </a:lnTo>
                  <a:lnTo>
                    <a:pt x="2996866" y="0"/>
                  </a:lnTo>
                  <a:lnTo>
                    <a:pt x="0" y="0"/>
                  </a:lnTo>
                  <a:lnTo>
                    <a:pt x="0" y="1803189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36474" y="4285154"/>
              <a:ext cx="2997200" cy="1075055"/>
            </a:xfrm>
            <a:custGeom>
              <a:avLst/>
              <a:gdLst/>
              <a:ahLst/>
              <a:cxnLst/>
              <a:rect l="l" t="t" r="r" b="b"/>
              <a:pathLst>
                <a:path w="2997200" h="1075054">
                  <a:moveTo>
                    <a:pt x="749216" y="0"/>
                  </a:moveTo>
                  <a:lnTo>
                    <a:pt x="690349" y="0"/>
                  </a:lnTo>
                  <a:lnTo>
                    <a:pt x="636834" y="106382"/>
                  </a:lnTo>
                  <a:lnTo>
                    <a:pt x="577967" y="239361"/>
                  </a:lnTo>
                  <a:lnTo>
                    <a:pt x="519100" y="329786"/>
                  </a:lnTo>
                  <a:lnTo>
                    <a:pt x="460233" y="579786"/>
                  </a:lnTo>
                  <a:lnTo>
                    <a:pt x="401366" y="574467"/>
                  </a:lnTo>
                  <a:lnTo>
                    <a:pt x="347850" y="563829"/>
                  </a:lnTo>
                  <a:lnTo>
                    <a:pt x="288983" y="680850"/>
                  </a:lnTo>
                  <a:lnTo>
                    <a:pt x="230116" y="803190"/>
                  </a:lnTo>
                  <a:lnTo>
                    <a:pt x="171249" y="835091"/>
                  </a:lnTo>
                  <a:lnTo>
                    <a:pt x="117734" y="781913"/>
                  </a:lnTo>
                  <a:lnTo>
                    <a:pt x="58867" y="739360"/>
                  </a:lnTo>
                  <a:lnTo>
                    <a:pt x="0" y="765956"/>
                  </a:lnTo>
                  <a:lnTo>
                    <a:pt x="0" y="1074452"/>
                  </a:lnTo>
                  <a:lnTo>
                    <a:pt x="2996866" y="1074452"/>
                  </a:lnTo>
                  <a:lnTo>
                    <a:pt x="2996866" y="760637"/>
                  </a:lnTo>
                  <a:lnTo>
                    <a:pt x="2937999" y="691488"/>
                  </a:lnTo>
                  <a:lnTo>
                    <a:pt x="2884484" y="781914"/>
                  </a:lnTo>
                  <a:lnTo>
                    <a:pt x="2825617" y="728722"/>
                  </a:lnTo>
                  <a:lnTo>
                    <a:pt x="2766750" y="723403"/>
                  </a:lnTo>
                  <a:lnTo>
                    <a:pt x="2707883" y="787233"/>
                  </a:lnTo>
                  <a:lnTo>
                    <a:pt x="2649016" y="744680"/>
                  </a:lnTo>
                  <a:lnTo>
                    <a:pt x="2595500" y="739360"/>
                  </a:lnTo>
                  <a:lnTo>
                    <a:pt x="2536633" y="781914"/>
                  </a:lnTo>
                  <a:lnTo>
                    <a:pt x="2477766" y="718084"/>
                  </a:lnTo>
                  <a:lnTo>
                    <a:pt x="2418899" y="734041"/>
                  </a:lnTo>
                  <a:lnTo>
                    <a:pt x="2365384" y="755318"/>
                  </a:lnTo>
                  <a:lnTo>
                    <a:pt x="2306516" y="856367"/>
                  </a:lnTo>
                  <a:lnTo>
                    <a:pt x="2247649" y="787233"/>
                  </a:lnTo>
                  <a:lnTo>
                    <a:pt x="2188782" y="691488"/>
                  </a:lnTo>
                  <a:lnTo>
                    <a:pt x="2135267" y="670212"/>
                  </a:lnTo>
                  <a:lnTo>
                    <a:pt x="2076400" y="563829"/>
                  </a:lnTo>
                  <a:lnTo>
                    <a:pt x="2017533" y="414893"/>
                  </a:lnTo>
                  <a:lnTo>
                    <a:pt x="1958666" y="643616"/>
                  </a:lnTo>
                  <a:lnTo>
                    <a:pt x="1899799" y="409574"/>
                  </a:lnTo>
                  <a:lnTo>
                    <a:pt x="1846283" y="478722"/>
                  </a:lnTo>
                  <a:lnTo>
                    <a:pt x="1787416" y="558510"/>
                  </a:lnTo>
                  <a:lnTo>
                    <a:pt x="1728549" y="436169"/>
                  </a:lnTo>
                  <a:lnTo>
                    <a:pt x="1669682" y="542552"/>
                  </a:lnTo>
                  <a:lnTo>
                    <a:pt x="1616167" y="234042"/>
                  </a:lnTo>
                  <a:lnTo>
                    <a:pt x="1557300" y="297872"/>
                  </a:lnTo>
                  <a:lnTo>
                    <a:pt x="1498433" y="319148"/>
                  </a:lnTo>
                  <a:lnTo>
                    <a:pt x="1439566" y="462765"/>
                  </a:lnTo>
                  <a:lnTo>
                    <a:pt x="1386050" y="345744"/>
                  </a:lnTo>
                  <a:lnTo>
                    <a:pt x="1327183" y="393616"/>
                  </a:lnTo>
                  <a:lnTo>
                    <a:pt x="1268316" y="425531"/>
                  </a:lnTo>
                  <a:lnTo>
                    <a:pt x="1209449" y="255318"/>
                  </a:lnTo>
                  <a:lnTo>
                    <a:pt x="1150582" y="154255"/>
                  </a:lnTo>
                  <a:lnTo>
                    <a:pt x="1097067" y="207446"/>
                  </a:lnTo>
                  <a:lnTo>
                    <a:pt x="1038200" y="404254"/>
                  </a:lnTo>
                  <a:lnTo>
                    <a:pt x="979333" y="505318"/>
                  </a:lnTo>
                  <a:lnTo>
                    <a:pt x="920466" y="430850"/>
                  </a:lnTo>
                  <a:lnTo>
                    <a:pt x="866950" y="367020"/>
                  </a:lnTo>
                  <a:lnTo>
                    <a:pt x="808083" y="228723"/>
                  </a:lnTo>
                  <a:lnTo>
                    <a:pt x="74921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36474" y="4285154"/>
              <a:ext cx="2997200" cy="1075055"/>
            </a:xfrm>
            <a:custGeom>
              <a:avLst/>
              <a:gdLst/>
              <a:ahLst/>
              <a:cxnLst/>
              <a:rect l="l" t="t" r="r" b="b"/>
              <a:pathLst>
                <a:path w="2997200" h="1075054">
                  <a:moveTo>
                    <a:pt x="0" y="765956"/>
                  </a:moveTo>
                  <a:lnTo>
                    <a:pt x="58867" y="739360"/>
                  </a:lnTo>
                  <a:lnTo>
                    <a:pt x="117734" y="781913"/>
                  </a:lnTo>
                  <a:lnTo>
                    <a:pt x="171249" y="835091"/>
                  </a:lnTo>
                  <a:lnTo>
                    <a:pt x="230116" y="803190"/>
                  </a:lnTo>
                  <a:lnTo>
                    <a:pt x="288983" y="680850"/>
                  </a:lnTo>
                  <a:lnTo>
                    <a:pt x="347850" y="563829"/>
                  </a:lnTo>
                  <a:lnTo>
                    <a:pt x="401366" y="574467"/>
                  </a:lnTo>
                  <a:lnTo>
                    <a:pt x="460233" y="579786"/>
                  </a:lnTo>
                  <a:lnTo>
                    <a:pt x="519100" y="329786"/>
                  </a:lnTo>
                  <a:lnTo>
                    <a:pt x="577967" y="239361"/>
                  </a:lnTo>
                  <a:lnTo>
                    <a:pt x="636834" y="106382"/>
                  </a:lnTo>
                  <a:lnTo>
                    <a:pt x="690349" y="0"/>
                  </a:lnTo>
                  <a:lnTo>
                    <a:pt x="749216" y="0"/>
                  </a:lnTo>
                  <a:lnTo>
                    <a:pt x="808083" y="228723"/>
                  </a:lnTo>
                  <a:lnTo>
                    <a:pt x="866950" y="367020"/>
                  </a:lnTo>
                  <a:lnTo>
                    <a:pt x="920466" y="430850"/>
                  </a:lnTo>
                  <a:lnTo>
                    <a:pt x="979333" y="505318"/>
                  </a:lnTo>
                  <a:lnTo>
                    <a:pt x="1038200" y="404254"/>
                  </a:lnTo>
                  <a:lnTo>
                    <a:pt x="1097067" y="207446"/>
                  </a:lnTo>
                  <a:lnTo>
                    <a:pt x="1150582" y="154255"/>
                  </a:lnTo>
                  <a:lnTo>
                    <a:pt x="1209449" y="255318"/>
                  </a:lnTo>
                  <a:lnTo>
                    <a:pt x="1268316" y="425531"/>
                  </a:lnTo>
                  <a:lnTo>
                    <a:pt x="1327183" y="393616"/>
                  </a:lnTo>
                  <a:lnTo>
                    <a:pt x="1386050" y="345744"/>
                  </a:lnTo>
                  <a:lnTo>
                    <a:pt x="1439566" y="462765"/>
                  </a:lnTo>
                  <a:lnTo>
                    <a:pt x="1498433" y="319148"/>
                  </a:lnTo>
                  <a:lnTo>
                    <a:pt x="1557300" y="297872"/>
                  </a:lnTo>
                  <a:lnTo>
                    <a:pt x="1616167" y="234042"/>
                  </a:lnTo>
                  <a:lnTo>
                    <a:pt x="1669682" y="542552"/>
                  </a:lnTo>
                  <a:lnTo>
                    <a:pt x="1728549" y="436169"/>
                  </a:lnTo>
                  <a:lnTo>
                    <a:pt x="1787416" y="558510"/>
                  </a:lnTo>
                  <a:lnTo>
                    <a:pt x="1846283" y="478722"/>
                  </a:lnTo>
                  <a:lnTo>
                    <a:pt x="1899799" y="409574"/>
                  </a:lnTo>
                  <a:lnTo>
                    <a:pt x="1958666" y="643616"/>
                  </a:lnTo>
                  <a:lnTo>
                    <a:pt x="2017533" y="414893"/>
                  </a:lnTo>
                  <a:lnTo>
                    <a:pt x="2076400" y="563829"/>
                  </a:lnTo>
                  <a:lnTo>
                    <a:pt x="2135267" y="670212"/>
                  </a:lnTo>
                  <a:lnTo>
                    <a:pt x="2188782" y="691488"/>
                  </a:lnTo>
                  <a:lnTo>
                    <a:pt x="2247649" y="787233"/>
                  </a:lnTo>
                  <a:lnTo>
                    <a:pt x="2306516" y="856367"/>
                  </a:lnTo>
                  <a:lnTo>
                    <a:pt x="2365384" y="755318"/>
                  </a:lnTo>
                  <a:lnTo>
                    <a:pt x="2418899" y="734041"/>
                  </a:lnTo>
                  <a:lnTo>
                    <a:pt x="2477766" y="718084"/>
                  </a:lnTo>
                  <a:lnTo>
                    <a:pt x="2536633" y="781914"/>
                  </a:lnTo>
                  <a:lnTo>
                    <a:pt x="2595500" y="739360"/>
                  </a:lnTo>
                  <a:lnTo>
                    <a:pt x="2649016" y="744680"/>
                  </a:lnTo>
                  <a:lnTo>
                    <a:pt x="2707883" y="787233"/>
                  </a:lnTo>
                  <a:lnTo>
                    <a:pt x="2766750" y="723403"/>
                  </a:lnTo>
                  <a:lnTo>
                    <a:pt x="2825617" y="728722"/>
                  </a:lnTo>
                  <a:lnTo>
                    <a:pt x="2884484" y="781914"/>
                  </a:lnTo>
                  <a:lnTo>
                    <a:pt x="2937999" y="691488"/>
                  </a:lnTo>
                  <a:lnTo>
                    <a:pt x="2996866" y="760637"/>
                  </a:lnTo>
                  <a:lnTo>
                    <a:pt x="2996866" y="1074452"/>
                  </a:lnTo>
                  <a:lnTo>
                    <a:pt x="2937999" y="1074452"/>
                  </a:lnTo>
                  <a:lnTo>
                    <a:pt x="2884484" y="1074452"/>
                  </a:lnTo>
                  <a:lnTo>
                    <a:pt x="2825617" y="1074452"/>
                  </a:lnTo>
                  <a:lnTo>
                    <a:pt x="2766750" y="1074452"/>
                  </a:lnTo>
                  <a:lnTo>
                    <a:pt x="2707883" y="1074452"/>
                  </a:lnTo>
                  <a:lnTo>
                    <a:pt x="2649016" y="1074452"/>
                  </a:lnTo>
                  <a:lnTo>
                    <a:pt x="2595500" y="1074452"/>
                  </a:lnTo>
                  <a:lnTo>
                    <a:pt x="2536633" y="1074452"/>
                  </a:lnTo>
                  <a:lnTo>
                    <a:pt x="2477766" y="1074452"/>
                  </a:lnTo>
                  <a:lnTo>
                    <a:pt x="2418899" y="1074452"/>
                  </a:lnTo>
                  <a:lnTo>
                    <a:pt x="2365384" y="1074452"/>
                  </a:lnTo>
                  <a:lnTo>
                    <a:pt x="2306516" y="1074452"/>
                  </a:lnTo>
                  <a:lnTo>
                    <a:pt x="2247649" y="1074452"/>
                  </a:lnTo>
                  <a:lnTo>
                    <a:pt x="2188782" y="1074452"/>
                  </a:lnTo>
                  <a:lnTo>
                    <a:pt x="2135267" y="1074452"/>
                  </a:lnTo>
                  <a:lnTo>
                    <a:pt x="2076400" y="1074452"/>
                  </a:lnTo>
                  <a:lnTo>
                    <a:pt x="2017533" y="1074452"/>
                  </a:lnTo>
                  <a:lnTo>
                    <a:pt x="1958666" y="1074452"/>
                  </a:lnTo>
                  <a:lnTo>
                    <a:pt x="1899799" y="1074452"/>
                  </a:lnTo>
                  <a:lnTo>
                    <a:pt x="1846283" y="1074452"/>
                  </a:lnTo>
                  <a:lnTo>
                    <a:pt x="1787416" y="1074452"/>
                  </a:lnTo>
                  <a:lnTo>
                    <a:pt x="1728549" y="1074452"/>
                  </a:lnTo>
                  <a:lnTo>
                    <a:pt x="1669682" y="1074452"/>
                  </a:lnTo>
                  <a:lnTo>
                    <a:pt x="1616167" y="1074452"/>
                  </a:lnTo>
                  <a:lnTo>
                    <a:pt x="1557300" y="1074452"/>
                  </a:lnTo>
                  <a:lnTo>
                    <a:pt x="1498433" y="1074452"/>
                  </a:lnTo>
                  <a:lnTo>
                    <a:pt x="1439566" y="1074452"/>
                  </a:lnTo>
                  <a:lnTo>
                    <a:pt x="1386050" y="1074452"/>
                  </a:lnTo>
                  <a:lnTo>
                    <a:pt x="1327183" y="1074452"/>
                  </a:lnTo>
                  <a:lnTo>
                    <a:pt x="1268316" y="1074452"/>
                  </a:lnTo>
                  <a:lnTo>
                    <a:pt x="1209449" y="1074452"/>
                  </a:lnTo>
                  <a:lnTo>
                    <a:pt x="1150582" y="1074452"/>
                  </a:lnTo>
                  <a:lnTo>
                    <a:pt x="1097067" y="1074452"/>
                  </a:lnTo>
                  <a:lnTo>
                    <a:pt x="1038200" y="1074452"/>
                  </a:lnTo>
                  <a:lnTo>
                    <a:pt x="979333" y="1074452"/>
                  </a:lnTo>
                  <a:lnTo>
                    <a:pt x="920466" y="1074452"/>
                  </a:lnTo>
                  <a:lnTo>
                    <a:pt x="866950" y="1074452"/>
                  </a:lnTo>
                  <a:lnTo>
                    <a:pt x="808083" y="1074452"/>
                  </a:lnTo>
                  <a:lnTo>
                    <a:pt x="749216" y="1074452"/>
                  </a:lnTo>
                  <a:lnTo>
                    <a:pt x="690349" y="1074452"/>
                  </a:lnTo>
                  <a:lnTo>
                    <a:pt x="636834" y="1074452"/>
                  </a:lnTo>
                  <a:lnTo>
                    <a:pt x="577967" y="1074452"/>
                  </a:lnTo>
                  <a:lnTo>
                    <a:pt x="519100" y="1074452"/>
                  </a:lnTo>
                  <a:lnTo>
                    <a:pt x="460233" y="1074452"/>
                  </a:lnTo>
                  <a:lnTo>
                    <a:pt x="401366" y="1074452"/>
                  </a:lnTo>
                  <a:lnTo>
                    <a:pt x="347850" y="1074452"/>
                  </a:lnTo>
                  <a:lnTo>
                    <a:pt x="288983" y="1074452"/>
                  </a:lnTo>
                  <a:lnTo>
                    <a:pt x="230116" y="1074452"/>
                  </a:lnTo>
                  <a:lnTo>
                    <a:pt x="171249" y="1074452"/>
                  </a:lnTo>
                  <a:lnTo>
                    <a:pt x="117734" y="1074452"/>
                  </a:lnTo>
                  <a:lnTo>
                    <a:pt x="58867" y="1074452"/>
                  </a:lnTo>
                  <a:lnTo>
                    <a:pt x="0" y="1074452"/>
                  </a:lnTo>
                  <a:lnTo>
                    <a:pt x="0" y="765956"/>
                  </a:lnTo>
                  <a:close/>
                </a:path>
              </a:pathLst>
            </a:custGeom>
            <a:ln w="7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36474" y="4790472"/>
              <a:ext cx="2997200" cy="569595"/>
            </a:xfrm>
            <a:custGeom>
              <a:avLst/>
              <a:gdLst/>
              <a:ahLst/>
              <a:cxnLst/>
              <a:rect l="l" t="t" r="r" b="b"/>
              <a:pathLst>
                <a:path w="2997200" h="569595">
                  <a:moveTo>
                    <a:pt x="749216" y="0"/>
                  </a:moveTo>
                  <a:lnTo>
                    <a:pt x="690349" y="37233"/>
                  </a:lnTo>
                  <a:lnTo>
                    <a:pt x="636834" y="148935"/>
                  </a:lnTo>
                  <a:lnTo>
                    <a:pt x="577967" y="148935"/>
                  </a:lnTo>
                  <a:lnTo>
                    <a:pt x="519100" y="180850"/>
                  </a:lnTo>
                  <a:lnTo>
                    <a:pt x="460233" y="319148"/>
                  </a:lnTo>
                  <a:lnTo>
                    <a:pt x="401366" y="356368"/>
                  </a:lnTo>
                  <a:lnTo>
                    <a:pt x="347850" y="313829"/>
                  </a:lnTo>
                  <a:lnTo>
                    <a:pt x="288983" y="361687"/>
                  </a:lnTo>
                  <a:lnTo>
                    <a:pt x="230116" y="414878"/>
                  </a:lnTo>
                  <a:lnTo>
                    <a:pt x="171249" y="446793"/>
                  </a:lnTo>
                  <a:lnTo>
                    <a:pt x="117734" y="441474"/>
                  </a:lnTo>
                  <a:lnTo>
                    <a:pt x="58867" y="420197"/>
                  </a:lnTo>
                  <a:lnTo>
                    <a:pt x="0" y="441474"/>
                  </a:lnTo>
                  <a:lnTo>
                    <a:pt x="0" y="569133"/>
                  </a:lnTo>
                  <a:lnTo>
                    <a:pt x="2996866" y="569134"/>
                  </a:lnTo>
                  <a:lnTo>
                    <a:pt x="2996866" y="484027"/>
                  </a:lnTo>
                  <a:lnTo>
                    <a:pt x="2937999" y="420198"/>
                  </a:lnTo>
                  <a:lnTo>
                    <a:pt x="2884484" y="462751"/>
                  </a:lnTo>
                  <a:lnTo>
                    <a:pt x="2825617" y="425517"/>
                  </a:lnTo>
                  <a:lnTo>
                    <a:pt x="2766750" y="452113"/>
                  </a:lnTo>
                  <a:lnTo>
                    <a:pt x="2707883" y="452113"/>
                  </a:lnTo>
                  <a:lnTo>
                    <a:pt x="2649016" y="446793"/>
                  </a:lnTo>
                  <a:lnTo>
                    <a:pt x="2595500" y="436155"/>
                  </a:lnTo>
                  <a:lnTo>
                    <a:pt x="2536633" y="420198"/>
                  </a:lnTo>
                  <a:lnTo>
                    <a:pt x="2477766" y="409559"/>
                  </a:lnTo>
                  <a:lnTo>
                    <a:pt x="2418899" y="425517"/>
                  </a:lnTo>
                  <a:lnTo>
                    <a:pt x="2365384" y="409559"/>
                  </a:lnTo>
                  <a:lnTo>
                    <a:pt x="2306516" y="436155"/>
                  </a:lnTo>
                  <a:lnTo>
                    <a:pt x="2247649" y="409559"/>
                  </a:lnTo>
                  <a:lnTo>
                    <a:pt x="2188782" y="377645"/>
                  </a:lnTo>
                  <a:lnTo>
                    <a:pt x="2135267" y="340411"/>
                  </a:lnTo>
                  <a:lnTo>
                    <a:pt x="2076400" y="313829"/>
                  </a:lnTo>
                  <a:lnTo>
                    <a:pt x="2017533" y="228723"/>
                  </a:lnTo>
                  <a:lnTo>
                    <a:pt x="1958666" y="335091"/>
                  </a:lnTo>
                  <a:lnTo>
                    <a:pt x="1899799" y="265957"/>
                  </a:lnTo>
                  <a:lnTo>
                    <a:pt x="1846283" y="228723"/>
                  </a:lnTo>
                  <a:lnTo>
                    <a:pt x="1787416" y="276595"/>
                  </a:lnTo>
                  <a:lnTo>
                    <a:pt x="1728549" y="223404"/>
                  </a:lnTo>
                  <a:lnTo>
                    <a:pt x="1669682" y="249999"/>
                  </a:lnTo>
                  <a:lnTo>
                    <a:pt x="1616167" y="148936"/>
                  </a:lnTo>
                  <a:lnTo>
                    <a:pt x="1498433" y="106382"/>
                  </a:lnTo>
                  <a:lnTo>
                    <a:pt x="1439566" y="202127"/>
                  </a:lnTo>
                  <a:lnTo>
                    <a:pt x="1386050" y="127659"/>
                  </a:lnTo>
                  <a:lnTo>
                    <a:pt x="1327183" y="101063"/>
                  </a:lnTo>
                  <a:lnTo>
                    <a:pt x="1268316" y="79787"/>
                  </a:lnTo>
                  <a:lnTo>
                    <a:pt x="1209449" y="37234"/>
                  </a:lnTo>
                  <a:lnTo>
                    <a:pt x="1150582" y="5319"/>
                  </a:lnTo>
                  <a:lnTo>
                    <a:pt x="1097067" y="42553"/>
                  </a:lnTo>
                  <a:lnTo>
                    <a:pt x="1038200" y="175531"/>
                  </a:lnTo>
                  <a:lnTo>
                    <a:pt x="979333" y="234042"/>
                  </a:lnTo>
                  <a:lnTo>
                    <a:pt x="920466" y="212765"/>
                  </a:lnTo>
                  <a:lnTo>
                    <a:pt x="866950" y="175531"/>
                  </a:lnTo>
                  <a:lnTo>
                    <a:pt x="808083" y="90425"/>
                  </a:lnTo>
                  <a:lnTo>
                    <a:pt x="749216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36474" y="4790472"/>
              <a:ext cx="2997200" cy="569595"/>
            </a:xfrm>
            <a:custGeom>
              <a:avLst/>
              <a:gdLst/>
              <a:ahLst/>
              <a:cxnLst/>
              <a:rect l="l" t="t" r="r" b="b"/>
              <a:pathLst>
                <a:path w="2997200" h="569595">
                  <a:moveTo>
                    <a:pt x="0" y="441474"/>
                  </a:moveTo>
                  <a:lnTo>
                    <a:pt x="58867" y="420197"/>
                  </a:lnTo>
                  <a:lnTo>
                    <a:pt x="117734" y="441474"/>
                  </a:lnTo>
                  <a:lnTo>
                    <a:pt x="171249" y="446793"/>
                  </a:lnTo>
                  <a:lnTo>
                    <a:pt x="230116" y="414878"/>
                  </a:lnTo>
                  <a:lnTo>
                    <a:pt x="288983" y="361687"/>
                  </a:lnTo>
                  <a:lnTo>
                    <a:pt x="347850" y="313829"/>
                  </a:lnTo>
                  <a:lnTo>
                    <a:pt x="401366" y="356368"/>
                  </a:lnTo>
                  <a:lnTo>
                    <a:pt x="460233" y="319148"/>
                  </a:lnTo>
                  <a:lnTo>
                    <a:pt x="519100" y="180850"/>
                  </a:lnTo>
                  <a:lnTo>
                    <a:pt x="577967" y="148935"/>
                  </a:lnTo>
                  <a:lnTo>
                    <a:pt x="636834" y="148935"/>
                  </a:lnTo>
                  <a:lnTo>
                    <a:pt x="690349" y="37233"/>
                  </a:lnTo>
                  <a:lnTo>
                    <a:pt x="749216" y="0"/>
                  </a:lnTo>
                  <a:lnTo>
                    <a:pt x="808083" y="90425"/>
                  </a:lnTo>
                  <a:lnTo>
                    <a:pt x="866950" y="175531"/>
                  </a:lnTo>
                  <a:lnTo>
                    <a:pt x="920466" y="212765"/>
                  </a:lnTo>
                  <a:lnTo>
                    <a:pt x="979333" y="234042"/>
                  </a:lnTo>
                  <a:lnTo>
                    <a:pt x="1038200" y="175531"/>
                  </a:lnTo>
                  <a:lnTo>
                    <a:pt x="1097067" y="42553"/>
                  </a:lnTo>
                  <a:lnTo>
                    <a:pt x="1150582" y="5319"/>
                  </a:lnTo>
                  <a:lnTo>
                    <a:pt x="1209449" y="37234"/>
                  </a:lnTo>
                  <a:lnTo>
                    <a:pt x="1268316" y="79787"/>
                  </a:lnTo>
                  <a:lnTo>
                    <a:pt x="1327183" y="101063"/>
                  </a:lnTo>
                  <a:lnTo>
                    <a:pt x="1386050" y="127659"/>
                  </a:lnTo>
                  <a:lnTo>
                    <a:pt x="1439566" y="202127"/>
                  </a:lnTo>
                  <a:lnTo>
                    <a:pt x="1498433" y="106382"/>
                  </a:lnTo>
                  <a:lnTo>
                    <a:pt x="1557300" y="127659"/>
                  </a:lnTo>
                  <a:lnTo>
                    <a:pt x="1616167" y="148936"/>
                  </a:lnTo>
                  <a:lnTo>
                    <a:pt x="1669682" y="249999"/>
                  </a:lnTo>
                  <a:lnTo>
                    <a:pt x="1728549" y="223404"/>
                  </a:lnTo>
                  <a:lnTo>
                    <a:pt x="1787416" y="276595"/>
                  </a:lnTo>
                  <a:lnTo>
                    <a:pt x="1846283" y="228723"/>
                  </a:lnTo>
                  <a:lnTo>
                    <a:pt x="1899799" y="265957"/>
                  </a:lnTo>
                  <a:lnTo>
                    <a:pt x="1958666" y="335091"/>
                  </a:lnTo>
                  <a:lnTo>
                    <a:pt x="2017533" y="228723"/>
                  </a:lnTo>
                  <a:lnTo>
                    <a:pt x="2076400" y="313829"/>
                  </a:lnTo>
                  <a:lnTo>
                    <a:pt x="2135267" y="340411"/>
                  </a:lnTo>
                  <a:lnTo>
                    <a:pt x="2188782" y="377645"/>
                  </a:lnTo>
                  <a:lnTo>
                    <a:pt x="2247649" y="409559"/>
                  </a:lnTo>
                  <a:lnTo>
                    <a:pt x="2306516" y="436155"/>
                  </a:lnTo>
                  <a:lnTo>
                    <a:pt x="2365384" y="409559"/>
                  </a:lnTo>
                  <a:lnTo>
                    <a:pt x="2418899" y="425517"/>
                  </a:lnTo>
                  <a:lnTo>
                    <a:pt x="2477766" y="409559"/>
                  </a:lnTo>
                  <a:lnTo>
                    <a:pt x="2536633" y="420198"/>
                  </a:lnTo>
                  <a:lnTo>
                    <a:pt x="2595500" y="436155"/>
                  </a:lnTo>
                  <a:lnTo>
                    <a:pt x="2649016" y="446793"/>
                  </a:lnTo>
                  <a:lnTo>
                    <a:pt x="2707883" y="452113"/>
                  </a:lnTo>
                  <a:lnTo>
                    <a:pt x="2766750" y="452113"/>
                  </a:lnTo>
                  <a:lnTo>
                    <a:pt x="2825617" y="425517"/>
                  </a:lnTo>
                  <a:lnTo>
                    <a:pt x="2884484" y="462751"/>
                  </a:lnTo>
                  <a:lnTo>
                    <a:pt x="2937999" y="420198"/>
                  </a:lnTo>
                  <a:lnTo>
                    <a:pt x="2996866" y="484027"/>
                  </a:lnTo>
                  <a:lnTo>
                    <a:pt x="2996866" y="569134"/>
                  </a:lnTo>
                  <a:lnTo>
                    <a:pt x="2937999" y="569134"/>
                  </a:lnTo>
                  <a:lnTo>
                    <a:pt x="2884484" y="569134"/>
                  </a:lnTo>
                  <a:lnTo>
                    <a:pt x="2825617" y="569134"/>
                  </a:lnTo>
                  <a:lnTo>
                    <a:pt x="2766750" y="569134"/>
                  </a:lnTo>
                  <a:lnTo>
                    <a:pt x="2707883" y="569134"/>
                  </a:lnTo>
                  <a:lnTo>
                    <a:pt x="2649016" y="569134"/>
                  </a:lnTo>
                  <a:lnTo>
                    <a:pt x="2595500" y="569134"/>
                  </a:lnTo>
                  <a:lnTo>
                    <a:pt x="2536633" y="569134"/>
                  </a:lnTo>
                  <a:lnTo>
                    <a:pt x="2477766" y="569134"/>
                  </a:lnTo>
                  <a:lnTo>
                    <a:pt x="2418899" y="569134"/>
                  </a:lnTo>
                  <a:lnTo>
                    <a:pt x="2365384" y="569134"/>
                  </a:lnTo>
                  <a:lnTo>
                    <a:pt x="2306516" y="569134"/>
                  </a:lnTo>
                  <a:lnTo>
                    <a:pt x="2247649" y="569134"/>
                  </a:lnTo>
                  <a:lnTo>
                    <a:pt x="2188782" y="569134"/>
                  </a:lnTo>
                  <a:lnTo>
                    <a:pt x="2135267" y="569134"/>
                  </a:lnTo>
                  <a:lnTo>
                    <a:pt x="2076400" y="569134"/>
                  </a:lnTo>
                  <a:lnTo>
                    <a:pt x="2017533" y="569134"/>
                  </a:lnTo>
                  <a:lnTo>
                    <a:pt x="1958666" y="569134"/>
                  </a:lnTo>
                  <a:lnTo>
                    <a:pt x="1899799" y="569134"/>
                  </a:lnTo>
                  <a:lnTo>
                    <a:pt x="1846283" y="569134"/>
                  </a:lnTo>
                  <a:lnTo>
                    <a:pt x="1787416" y="569134"/>
                  </a:lnTo>
                  <a:lnTo>
                    <a:pt x="1728549" y="569134"/>
                  </a:lnTo>
                  <a:lnTo>
                    <a:pt x="1669682" y="569134"/>
                  </a:lnTo>
                  <a:lnTo>
                    <a:pt x="1616167" y="569134"/>
                  </a:lnTo>
                  <a:lnTo>
                    <a:pt x="1557300" y="569134"/>
                  </a:lnTo>
                  <a:lnTo>
                    <a:pt x="1498433" y="569134"/>
                  </a:lnTo>
                  <a:lnTo>
                    <a:pt x="1439566" y="569134"/>
                  </a:lnTo>
                  <a:lnTo>
                    <a:pt x="1386050" y="569134"/>
                  </a:lnTo>
                  <a:lnTo>
                    <a:pt x="1327183" y="569134"/>
                  </a:lnTo>
                  <a:lnTo>
                    <a:pt x="1268316" y="569134"/>
                  </a:lnTo>
                  <a:lnTo>
                    <a:pt x="1209449" y="569134"/>
                  </a:lnTo>
                  <a:lnTo>
                    <a:pt x="1150582" y="569134"/>
                  </a:lnTo>
                  <a:lnTo>
                    <a:pt x="1097067" y="569134"/>
                  </a:lnTo>
                  <a:lnTo>
                    <a:pt x="1038200" y="569134"/>
                  </a:lnTo>
                  <a:lnTo>
                    <a:pt x="979333" y="569134"/>
                  </a:lnTo>
                  <a:lnTo>
                    <a:pt x="920466" y="569134"/>
                  </a:lnTo>
                  <a:lnTo>
                    <a:pt x="866950" y="569134"/>
                  </a:lnTo>
                  <a:lnTo>
                    <a:pt x="808083" y="569134"/>
                  </a:lnTo>
                  <a:lnTo>
                    <a:pt x="749216" y="569134"/>
                  </a:lnTo>
                  <a:lnTo>
                    <a:pt x="690349" y="569134"/>
                  </a:lnTo>
                  <a:lnTo>
                    <a:pt x="636834" y="569134"/>
                  </a:lnTo>
                  <a:lnTo>
                    <a:pt x="577967" y="569134"/>
                  </a:lnTo>
                  <a:lnTo>
                    <a:pt x="519100" y="569134"/>
                  </a:lnTo>
                  <a:lnTo>
                    <a:pt x="460233" y="569134"/>
                  </a:lnTo>
                  <a:lnTo>
                    <a:pt x="401366" y="569134"/>
                  </a:lnTo>
                  <a:lnTo>
                    <a:pt x="347850" y="569134"/>
                  </a:lnTo>
                  <a:lnTo>
                    <a:pt x="288983" y="569134"/>
                  </a:lnTo>
                  <a:lnTo>
                    <a:pt x="230116" y="569134"/>
                  </a:lnTo>
                  <a:lnTo>
                    <a:pt x="171249" y="569133"/>
                  </a:lnTo>
                  <a:lnTo>
                    <a:pt x="117734" y="569133"/>
                  </a:lnTo>
                  <a:lnTo>
                    <a:pt x="58867" y="569133"/>
                  </a:lnTo>
                  <a:lnTo>
                    <a:pt x="0" y="569133"/>
                  </a:lnTo>
                  <a:lnTo>
                    <a:pt x="0" y="441474"/>
                  </a:lnTo>
                  <a:close/>
                </a:path>
              </a:pathLst>
            </a:custGeom>
            <a:ln w="70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154208" y="5029834"/>
              <a:ext cx="2477770" cy="330200"/>
            </a:xfrm>
            <a:custGeom>
              <a:avLst/>
              <a:gdLst/>
              <a:ahLst/>
              <a:cxnLst/>
              <a:rect l="l" t="t" r="r" b="b"/>
              <a:pathLst>
                <a:path w="2477770" h="330200">
                  <a:moveTo>
                    <a:pt x="112382" y="292538"/>
                  </a:moveTo>
                  <a:lnTo>
                    <a:pt x="53515" y="319134"/>
                  </a:lnTo>
                  <a:lnTo>
                    <a:pt x="0" y="329772"/>
                  </a:lnTo>
                  <a:lnTo>
                    <a:pt x="230116" y="329772"/>
                  </a:lnTo>
                  <a:lnTo>
                    <a:pt x="171249" y="308495"/>
                  </a:lnTo>
                  <a:lnTo>
                    <a:pt x="112382" y="292538"/>
                  </a:lnTo>
                  <a:close/>
                </a:path>
                <a:path w="2477770" h="330200">
                  <a:moveTo>
                    <a:pt x="401366" y="292538"/>
                  </a:moveTo>
                  <a:lnTo>
                    <a:pt x="342499" y="324453"/>
                  </a:lnTo>
                  <a:lnTo>
                    <a:pt x="283632" y="329772"/>
                  </a:lnTo>
                  <a:lnTo>
                    <a:pt x="519100" y="329772"/>
                  </a:lnTo>
                  <a:lnTo>
                    <a:pt x="460233" y="319134"/>
                  </a:lnTo>
                  <a:lnTo>
                    <a:pt x="401366" y="292538"/>
                  </a:lnTo>
                  <a:close/>
                </a:path>
                <a:path w="2477770" h="330200">
                  <a:moveTo>
                    <a:pt x="690349" y="223389"/>
                  </a:moveTo>
                  <a:lnTo>
                    <a:pt x="631482" y="265942"/>
                  </a:lnTo>
                  <a:lnTo>
                    <a:pt x="572615" y="329772"/>
                  </a:lnTo>
                  <a:lnTo>
                    <a:pt x="1498433" y="329772"/>
                  </a:lnTo>
                  <a:lnTo>
                    <a:pt x="1455057" y="255304"/>
                  </a:lnTo>
                  <a:lnTo>
                    <a:pt x="802732" y="255304"/>
                  </a:lnTo>
                  <a:lnTo>
                    <a:pt x="749216" y="244666"/>
                  </a:lnTo>
                  <a:lnTo>
                    <a:pt x="690349" y="223389"/>
                  </a:lnTo>
                  <a:close/>
                </a:path>
                <a:path w="2477770" h="330200">
                  <a:moveTo>
                    <a:pt x="1551948" y="228708"/>
                  </a:moveTo>
                  <a:lnTo>
                    <a:pt x="1498433" y="329772"/>
                  </a:lnTo>
                  <a:lnTo>
                    <a:pt x="1782065" y="329772"/>
                  </a:lnTo>
                  <a:lnTo>
                    <a:pt x="1749956" y="281900"/>
                  </a:lnTo>
                  <a:lnTo>
                    <a:pt x="1610815" y="281900"/>
                  </a:lnTo>
                  <a:lnTo>
                    <a:pt x="1551948" y="228708"/>
                  </a:lnTo>
                  <a:close/>
                </a:path>
                <a:path w="2477770" h="330200">
                  <a:moveTo>
                    <a:pt x="1840932" y="292538"/>
                  </a:moveTo>
                  <a:lnTo>
                    <a:pt x="1782065" y="329772"/>
                  </a:lnTo>
                  <a:lnTo>
                    <a:pt x="1958666" y="329772"/>
                  </a:lnTo>
                  <a:lnTo>
                    <a:pt x="1899799" y="308496"/>
                  </a:lnTo>
                  <a:lnTo>
                    <a:pt x="1840932" y="292538"/>
                  </a:lnTo>
                  <a:close/>
                </a:path>
                <a:path w="2477770" h="330200">
                  <a:moveTo>
                    <a:pt x="2017533" y="281900"/>
                  </a:moveTo>
                  <a:lnTo>
                    <a:pt x="1958666" y="329772"/>
                  </a:lnTo>
                  <a:lnTo>
                    <a:pt x="2301165" y="329772"/>
                  </a:lnTo>
                  <a:lnTo>
                    <a:pt x="2247649" y="324453"/>
                  </a:lnTo>
                  <a:lnTo>
                    <a:pt x="2071048" y="324453"/>
                  </a:lnTo>
                  <a:lnTo>
                    <a:pt x="2017533" y="281900"/>
                  </a:lnTo>
                  <a:close/>
                </a:path>
                <a:path w="2477770" h="330200">
                  <a:moveTo>
                    <a:pt x="2418899" y="319134"/>
                  </a:moveTo>
                  <a:lnTo>
                    <a:pt x="2360032" y="329772"/>
                  </a:lnTo>
                  <a:lnTo>
                    <a:pt x="2477766" y="329772"/>
                  </a:lnTo>
                  <a:lnTo>
                    <a:pt x="2418899" y="319134"/>
                  </a:lnTo>
                  <a:close/>
                </a:path>
                <a:path w="2477770" h="330200">
                  <a:moveTo>
                    <a:pt x="2188782" y="287219"/>
                  </a:moveTo>
                  <a:lnTo>
                    <a:pt x="2129915" y="297857"/>
                  </a:lnTo>
                  <a:lnTo>
                    <a:pt x="2071048" y="324453"/>
                  </a:lnTo>
                  <a:lnTo>
                    <a:pt x="2247649" y="324453"/>
                  </a:lnTo>
                  <a:lnTo>
                    <a:pt x="2188782" y="287219"/>
                  </a:lnTo>
                  <a:close/>
                </a:path>
                <a:path w="2477770" h="330200">
                  <a:moveTo>
                    <a:pt x="1728549" y="249985"/>
                  </a:moveTo>
                  <a:lnTo>
                    <a:pt x="1669682" y="260623"/>
                  </a:lnTo>
                  <a:lnTo>
                    <a:pt x="1610815" y="281900"/>
                  </a:lnTo>
                  <a:lnTo>
                    <a:pt x="1749956" y="281900"/>
                  </a:lnTo>
                  <a:lnTo>
                    <a:pt x="1728549" y="249985"/>
                  </a:lnTo>
                  <a:close/>
                </a:path>
                <a:path w="2477770" h="330200">
                  <a:moveTo>
                    <a:pt x="1150582" y="0"/>
                  </a:moveTo>
                  <a:lnTo>
                    <a:pt x="1091715" y="79787"/>
                  </a:lnTo>
                  <a:lnTo>
                    <a:pt x="1032848" y="127645"/>
                  </a:lnTo>
                  <a:lnTo>
                    <a:pt x="979333" y="148921"/>
                  </a:lnTo>
                  <a:lnTo>
                    <a:pt x="920466" y="212751"/>
                  </a:lnTo>
                  <a:lnTo>
                    <a:pt x="802732" y="255304"/>
                  </a:lnTo>
                  <a:lnTo>
                    <a:pt x="1455057" y="255304"/>
                  </a:lnTo>
                  <a:lnTo>
                    <a:pt x="1439566" y="228708"/>
                  </a:lnTo>
                  <a:lnTo>
                    <a:pt x="1421453" y="207432"/>
                  </a:lnTo>
                  <a:lnTo>
                    <a:pt x="1321832" y="207432"/>
                  </a:lnTo>
                  <a:lnTo>
                    <a:pt x="1268316" y="175517"/>
                  </a:lnTo>
                  <a:lnTo>
                    <a:pt x="1209449" y="79787"/>
                  </a:lnTo>
                  <a:lnTo>
                    <a:pt x="1150582" y="0"/>
                  </a:lnTo>
                  <a:close/>
                </a:path>
                <a:path w="2477770" h="330200">
                  <a:moveTo>
                    <a:pt x="1380699" y="159560"/>
                  </a:moveTo>
                  <a:lnTo>
                    <a:pt x="1321832" y="207432"/>
                  </a:lnTo>
                  <a:lnTo>
                    <a:pt x="1421453" y="207432"/>
                  </a:lnTo>
                  <a:lnTo>
                    <a:pt x="1380699" y="15956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36474" y="5029834"/>
              <a:ext cx="2997200" cy="330200"/>
            </a:xfrm>
            <a:custGeom>
              <a:avLst/>
              <a:gdLst/>
              <a:ahLst/>
              <a:cxnLst/>
              <a:rect l="l" t="t" r="r" b="b"/>
              <a:pathLst>
                <a:path w="2997200" h="330200">
                  <a:moveTo>
                    <a:pt x="0" y="329772"/>
                  </a:moveTo>
                  <a:lnTo>
                    <a:pt x="58867" y="329772"/>
                  </a:lnTo>
                  <a:lnTo>
                    <a:pt x="117734" y="329772"/>
                  </a:lnTo>
                  <a:lnTo>
                    <a:pt x="171249" y="319134"/>
                  </a:lnTo>
                  <a:lnTo>
                    <a:pt x="230116" y="292538"/>
                  </a:lnTo>
                  <a:lnTo>
                    <a:pt x="288983" y="308495"/>
                  </a:lnTo>
                  <a:lnTo>
                    <a:pt x="347850" y="329772"/>
                  </a:lnTo>
                  <a:lnTo>
                    <a:pt x="401366" y="329772"/>
                  </a:lnTo>
                  <a:lnTo>
                    <a:pt x="460233" y="324453"/>
                  </a:lnTo>
                  <a:lnTo>
                    <a:pt x="519100" y="292538"/>
                  </a:lnTo>
                  <a:lnTo>
                    <a:pt x="577967" y="319134"/>
                  </a:lnTo>
                  <a:lnTo>
                    <a:pt x="636834" y="329772"/>
                  </a:lnTo>
                  <a:lnTo>
                    <a:pt x="690349" y="329772"/>
                  </a:lnTo>
                  <a:lnTo>
                    <a:pt x="749216" y="265942"/>
                  </a:lnTo>
                  <a:lnTo>
                    <a:pt x="808083" y="223389"/>
                  </a:lnTo>
                  <a:lnTo>
                    <a:pt x="866950" y="244666"/>
                  </a:lnTo>
                  <a:lnTo>
                    <a:pt x="920466" y="255304"/>
                  </a:lnTo>
                  <a:lnTo>
                    <a:pt x="979333" y="234028"/>
                  </a:lnTo>
                  <a:lnTo>
                    <a:pt x="1038200" y="212751"/>
                  </a:lnTo>
                  <a:lnTo>
                    <a:pt x="1097067" y="148921"/>
                  </a:lnTo>
                  <a:lnTo>
                    <a:pt x="1150582" y="127645"/>
                  </a:lnTo>
                  <a:lnTo>
                    <a:pt x="1209449" y="79787"/>
                  </a:lnTo>
                  <a:lnTo>
                    <a:pt x="1268316" y="0"/>
                  </a:lnTo>
                  <a:lnTo>
                    <a:pt x="1327183" y="79787"/>
                  </a:lnTo>
                  <a:lnTo>
                    <a:pt x="1386050" y="175517"/>
                  </a:lnTo>
                  <a:lnTo>
                    <a:pt x="1439566" y="207432"/>
                  </a:lnTo>
                  <a:lnTo>
                    <a:pt x="1498433" y="159560"/>
                  </a:lnTo>
                  <a:lnTo>
                    <a:pt x="1557300" y="228708"/>
                  </a:lnTo>
                  <a:lnTo>
                    <a:pt x="1616167" y="329772"/>
                  </a:lnTo>
                  <a:lnTo>
                    <a:pt x="1669682" y="228708"/>
                  </a:lnTo>
                  <a:lnTo>
                    <a:pt x="1728549" y="281900"/>
                  </a:lnTo>
                  <a:lnTo>
                    <a:pt x="1787416" y="260623"/>
                  </a:lnTo>
                  <a:lnTo>
                    <a:pt x="1846283" y="249985"/>
                  </a:lnTo>
                  <a:lnTo>
                    <a:pt x="1899799" y="329772"/>
                  </a:lnTo>
                  <a:lnTo>
                    <a:pt x="1958666" y="292538"/>
                  </a:lnTo>
                  <a:lnTo>
                    <a:pt x="2017533" y="308496"/>
                  </a:lnTo>
                  <a:lnTo>
                    <a:pt x="2076400" y="329772"/>
                  </a:lnTo>
                  <a:lnTo>
                    <a:pt x="2135267" y="281900"/>
                  </a:lnTo>
                  <a:lnTo>
                    <a:pt x="2188782" y="324453"/>
                  </a:lnTo>
                  <a:lnTo>
                    <a:pt x="2247649" y="297857"/>
                  </a:lnTo>
                  <a:lnTo>
                    <a:pt x="2306516" y="287219"/>
                  </a:lnTo>
                  <a:lnTo>
                    <a:pt x="2365384" y="324453"/>
                  </a:lnTo>
                  <a:lnTo>
                    <a:pt x="2418899" y="329772"/>
                  </a:lnTo>
                  <a:lnTo>
                    <a:pt x="2477766" y="329772"/>
                  </a:lnTo>
                  <a:lnTo>
                    <a:pt x="2536633" y="319134"/>
                  </a:lnTo>
                  <a:lnTo>
                    <a:pt x="2595500" y="329772"/>
                  </a:lnTo>
                  <a:lnTo>
                    <a:pt x="2649016" y="329772"/>
                  </a:lnTo>
                  <a:lnTo>
                    <a:pt x="2707883" y="329772"/>
                  </a:lnTo>
                  <a:lnTo>
                    <a:pt x="2766750" y="329772"/>
                  </a:lnTo>
                  <a:lnTo>
                    <a:pt x="2825617" y="329772"/>
                  </a:lnTo>
                  <a:lnTo>
                    <a:pt x="2884484" y="329772"/>
                  </a:lnTo>
                  <a:lnTo>
                    <a:pt x="2937999" y="329772"/>
                  </a:lnTo>
                  <a:lnTo>
                    <a:pt x="2996866" y="329772"/>
                  </a:lnTo>
                  <a:lnTo>
                    <a:pt x="2937999" y="329772"/>
                  </a:lnTo>
                  <a:lnTo>
                    <a:pt x="2884484" y="329772"/>
                  </a:lnTo>
                  <a:lnTo>
                    <a:pt x="2825617" y="329772"/>
                  </a:lnTo>
                  <a:lnTo>
                    <a:pt x="2766750" y="329772"/>
                  </a:lnTo>
                  <a:lnTo>
                    <a:pt x="2707883" y="329772"/>
                  </a:lnTo>
                  <a:lnTo>
                    <a:pt x="2649016" y="329772"/>
                  </a:lnTo>
                  <a:lnTo>
                    <a:pt x="2595500" y="329772"/>
                  </a:lnTo>
                  <a:lnTo>
                    <a:pt x="2536633" y="329772"/>
                  </a:lnTo>
                  <a:lnTo>
                    <a:pt x="2477766" y="329772"/>
                  </a:lnTo>
                  <a:lnTo>
                    <a:pt x="2418899" y="329772"/>
                  </a:lnTo>
                  <a:lnTo>
                    <a:pt x="2365384" y="329772"/>
                  </a:lnTo>
                  <a:lnTo>
                    <a:pt x="2306516" y="329772"/>
                  </a:lnTo>
                  <a:lnTo>
                    <a:pt x="2247649" y="329772"/>
                  </a:lnTo>
                  <a:lnTo>
                    <a:pt x="2188782" y="329772"/>
                  </a:lnTo>
                  <a:lnTo>
                    <a:pt x="2135267" y="329772"/>
                  </a:lnTo>
                  <a:lnTo>
                    <a:pt x="2076400" y="329772"/>
                  </a:lnTo>
                  <a:lnTo>
                    <a:pt x="2017533" y="329772"/>
                  </a:lnTo>
                  <a:lnTo>
                    <a:pt x="1958666" y="329772"/>
                  </a:lnTo>
                  <a:lnTo>
                    <a:pt x="1899799" y="329772"/>
                  </a:lnTo>
                  <a:lnTo>
                    <a:pt x="1846283" y="329772"/>
                  </a:lnTo>
                  <a:lnTo>
                    <a:pt x="1787416" y="329772"/>
                  </a:lnTo>
                  <a:lnTo>
                    <a:pt x="1728549" y="329772"/>
                  </a:lnTo>
                  <a:lnTo>
                    <a:pt x="1669682" y="329772"/>
                  </a:lnTo>
                  <a:lnTo>
                    <a:pt x="1616167" y="329772"/>
                  </a:lnTo>
                  <a:lnTo>
                    <a:pt x="1557300" y="329772"/>
                  </a:lnTo>
                  <a:lnTo>
                    <a:pt x="1498433" y="329772"/>
                  </a:lnTo>
                  <a:lnTo>
                    <a:pt x="1439566" y="329772"/>
                  </a:lnTo>
                  <a:lnTo>
                    <a:pt x="1386050" y="329772"/>
                  </a:lnTo>
                  <a:lnTo>
                    <a:pt x="1327183" y="329772"/>
                  </a:lnTo>
                  <a:lnTo>
                    <a:pt x="1268316" y="329772"/>
                  </a:lnTo>
                  <a:lnTo>
                    <a:pt x="1209449" y="329772"/>
                  </a:lnTo>
                  <a:lnTo>
                    <a:pt x="1150582" y="329772"/>
                  </a:lnTo>
                  <a:lnTo>
                    <a:pt x="1097067" y="329772"/>
                  </a:lnTo>
                  <a:lnTo>
                    <a:pt x="1038200" y="329772"/>
                  </a:lnTo>
                  <a:lnTo>
                    <a:pt x="979333" y="329772"/>
                  </a:lnTo>
                  <a:lnTo>
                    <a:pt x="920466" y="329772"/>
                  </a:lnTo>
                  <a:lnTo>
                    <a:pt x="866950" y="329772"/>
                  </a:lnTo>
                  <a:lnTo>
                    <a:pt x="808083" y="329772"/>
                  </a:lnTo>
                  <a:lnTo>
                    <a:pt x="749216" y="329772"/>
                  </a:lnTo>
                  <a:lnTo>
                    <a:pt x="690349" y="329772"/>
                  </a:lnTo>
                  <a:lnTo>
                    <a:pt x="636834" y="329772"/>
                  </a:lnTo>
                  <a:lnTo>
                    <a:pt x="577967" y="329772"/>
                  </a:lnTo>
                  <a:lnTo>
                    <a:pt x="519100" y="329772"/>
                  </a:lnTo>
                  <a:lnTo>
                    <a:pt x="460233" y="329772"/>
                  </a:lnTo>
                  <a:lnTo>
                    <a:pt x="401366" y="329772"/>
                  </a:lnTo>
                  <a:lnTo>
                    <a:pt x="347850" y="329772"/>
                  </a:lnTo>
                  <a:lnTo>
                    <a:pt x="288983" y="329772"/>
                  </a:lnTo>
                  <a:lnTo>
                    <a:pt x="230116" y="329772"/>
                  </a:lnTo>
                  <a:lnTo>
                    <a:pt x="171249" y="329772"/>
                  </a:lnTo>
                  <a:lnTo>
                    <a:pt x="117734" y="329772"/>
                  </a:lnTo>
                  <a:lnTo>
                    <a:pt x="58867" y="329772"/>
                  </a:lnTo>
                  <a:lnTo>
                    <a:pt x="0" y="329772"/>
                  </a:lnTo>
                  <a:close/>
                </a:path>
              </a:pathLst>
            </a:custGeom>
            <a:ln w="70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033790" y="3886225"/>
              <a:ext cx="131445" cy="1473835"/>
            </a:xfrm>
            <a:custGeom>
              <a:avLst/>
              <a:gdLst/>
              <a:ahLst/>
              <a:cxnLst/>
              <a:rect l="l" t="t" r="r" b="b"/>
              <a:pathLst>
                <a:path w="131444" h="1473835">
                  <a:moveTo>
                    <a:pt x="18732" y="1159573"/>
                  </a:moveTo>
                  <a:lnTo>
                    <a:pt x="0" y="1159573"/>
                  </a:lnTo>
                  <a:lnTo>
                    <a:pt x="0" y="1473390"/>
                  </a:lnTo>
                  <a:lnTo>
                    <a:pt x="18732" y="1473390"/>
                  </a:lnTo>
                  <a:lnTo>
                    <a:pt x="18732" y="1159573"/>
                  </a:lnTo>
                  <a:close/>
                </a:path>
                <a:path w="131444" h="1473835">
                  <a:moveTo>
                    <a:pt x="77597" y="90424"/>
                  </a:moveTo>
                  <a:lnTo>
                    <a:pt x="45491" y="90424"/>
                  </a:lnTo>
                  <a:lnTo>
                    <a:pt x="45491" y="1473390"/>
                  </a:lnTo>
                  <a:lnTo>
                    <a:pt x="77597" y="1473390"/>
                  </a:lnTo>
                  <a:lnTo>
                    <a:pt x="77597" y="90424"/>
                  </a:lnTo>
                  <a:close/>
                </a:path>
                <a:path w="131444" h="1473835">
                  <a:moveTo>
                    <a:pt x="131114" y="0"/>
                  </a:moveTo>
                  <a:lnTo>
                    <a:pt x="104355" y="0"/>
                  </a:lnTo>
                  <a:lnTo>
                    <a:pt x="104355" y="1473390"/>
                  </a:lnTo>
                  <a:lnTo>
                    <a:pt x="131114" y="1473390"/>
                  </a:lnTo>
                  <a:lnTo>
                    <a:pt x="13111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033798" y="3886218"/>
              <a:ext cx="131445" cy="1473835"/>
            </a:xfrm>
            <a:custGeom>
              <a:avLst/>
              <a:gdLst/>
              <a:ahLst/>
              <a:cxnLst/>
              <a:rect l="l" t="t" r="r" b="b"/>
              <a:pathLst>
                <a:path w="131444" h="1473835">
                  <a:moveTo>
                    <a:pt x="0" y="1159573"/>
                  </a:moveTo>
                  <a:lnTo>
                    <a:pt x="18730" y="1159573"/>
                  </a:lnTo>
                  <a:lnTo>
                    <a:pt x="18730" y="1473388"/>
                  </a:lnTo>
                  <a:lnTo>
                    <a:pt x="0" y="1473388"/>
                  </a:lnTo>
                </a:path>
                <a:path w="131444" h="1473835">
                  <a:moveTo>
                    <a:pt x="45488" y="90425"/>
                  </a:moveTo>
                  <a:lnTo>
                    <a:pt x="77597" y="90425"/>
                  </a:lnTo>
                  <a:lnTo>
                    <a:pt x="77597" y="1473388"/>
                  </a:lnTo>
                  <a:lnTo>
                    <a:pt x="45488" y="1473388"/>
                  </a:lnTo>
                  <a:lnTo>
                    <a:pt x="45488" y="90425"/>
                  </a:lnTo>
                </a:path>
                <a:path w="131444" h="1473835">
                  <a:moveTo>
                    <a:pt x="104355" y="0"/>
                  </a:moveTo>
                  <a:lnTo>
                    <a:pt x="131112" y="0"/>
                  </a:lnTo>
                  <a:lnTo>
                    <a:pt x="131112" y="1473388"/>
                  </a:lnTo>
                  <a:lnTo>
                    <a:pt x="104355" y="1473388"/>
                  </a:lnTo>
                  <a:lnTo>
                    <a:pt x="104355" y="0"/>
                  </a:lnTo>
                </a:path>
              </a:pathLst>
            </a:custGeom>
            <a:ln w="71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015068" y="3556431"/>
              <a:ext cx="3018790" cy="1819275"/>
            </a:xfrm>
            <a:custGeom>
              <a:avLst/>
              <a:gdLst/>
              <a:ahLst/>
              <a:cxnLst/>
              <a:rect l="l" t="t" r="r" b="b"/>
              <a:pathLst>
                <a:path w="3018790" h="1819275">
                  <a:moveTo>
                    <a:pt x="21406" y="1803175"/>
                  </a:moveTo>
                  <a:lnTo>
                    <a:pt x="21406" y="0"/>
                  </a:lnTo>
                </a:path>
                <a:path w="3018790" h="1819275">
                  <a:moveTo>
                    <a:pt x="0" y="1803175"/>
                  </a:moveTo>
                  <a:lnTo>
                    <a:pt x="21406" y="1803175"/>
                  </a:lnTo>
                </a:path>
                <a:path w="3018790" h="1819275">
                  <a:moveTo>
                    <a:pt x="0" y="1499998"/>
                  </a:moveTo>
                  <a:lnTo>
                    <a:pt x="21406" y="1499998"/>
                  </a:lnTo>
                </a:path>
                <a:path w="3018790" h="1819275">
                  <a:moveTo>
                    <a:pt x="0" y="1202126"/>
                  </a:moveTo>
                  <a:lnTo>
                    <a:pt x="21406" y="1202126"/>
                  </a:lnTo>
                </a:path>
                <a:path w="3018790" h="1819275">
                  <a:moveTo>
                    <a:pt x="0" y="904254"/>
                  </a:moveTo>
                  <a:lnTo>
                    <a:pt x="21406" y="904254"/>
                  </a:lnTo>
                </a:path>
                <a:path w="3018790" h="1819275">
                  <a:moveTo>
                    <a:pt x="0" y="601063"/>
                  </a:moveTo>
                  <a:lnTo>
                    <a:pt x="21406" y="601063"/>
                  </a:lnTo>
                </a:path>
                <a:path w="3018790" h="1819275">
                  <a:moveTo>
                    <a:pt x="0" y="303191"/>
                  </a:moveTo>
                  <a:lnTo>
                    <a:pt x="21406" y="303191"/>
                  </a:lnTo>
                </a:path>
                <a:path w="3018790" h="1819275">
                  <a:moveTo>
                    <a:pt x="0" y="0"/>
                  </a:moveTo>
                  <a:lnTo>
                    <a:pt x="21406" y="0"/>
                  </a:lnTo>
                </a:path>
                <a:path w="3018790" h="1819275">
                  <a:moveTo>
                    <a:pt x="21406" y="1803175"/>
                  </a:moveTo>
                  <a:lnTo>
                    <a:pt x="3018272" y="1803175"/>
                  </a:lnTo>
                </a:path>
                <a:path w="3018790" h="1819275">
                  <a:moveTo>
                    <a:pt x="21406" y="1803175"/>
                  </a:moveTo>
                  <a:lnTo>
                    <a:pt x="21406" y="1819132"/>
                  </a:lnTo>
                </a:path>
                <a:path w="3018790" h="1819275">
                  <a:moveTo>
                    <a:pt x="80273" y="1803175"/>
                  </a:moveTo>
                  <a:lnTo>
                    <a:pt x="80273" y="1819132"/>
                  </a:lnTo>
                </a:path>
                <a:path w="3018790" h="1819275">
                  <a:moveTo>
                    <a:pt x="139140" y="1803175"/>
                  </a:moveTo>
                  <a:lnTo>
                    <a:pt x="139140" y="1819132"/>
                  </a:lnTo>
                </a:path>
                <a:path w="3018790" h="1819275">
                  <a:moveTo>
                    <a:pt x="192655" y="1803175"/>
                  </a:moveTo>
                  <a:lnTo>
                    <a:pt x="192655" y="1819132"/>
                  </a:lnTo>
                </a:path>
                <a:path w="3018790" h="1819275">
                  <a:moveTo>
                    <a:pt x="251522" y="1803175"/>
                  </a:moveTo>
                  <a:lnTo>
                    <a:pt x="251522" y="1819132"/>
                  </a:lnTo>
                </a:path>
                <a:path w="3018790" h="1819275">
                  <a:moveTo>
                    <a:pt x="310389" y="1803175"/>
                  </a:moveTo>
                  <a:lnTo>
                    <a:pt x="310389" y="1819132"/>
                  </a:lnTo>
                </a:path>
                <a:path w="3018790" h="1819275">
                  <a:moveTo>
                    <a:pt x="369256" y="1803175"/>
                  </a:moveTo>
                  <a:lnTo>
                    <a:pt x="369256" y="1819132"/>
                  </a:lnTo>
                </a:path>
                <a:path w="3018790" h="1819275">
                  <a:moveTo>
                    <a:pt x="422772" y="1803175"/>
                  </a:moveTo>
                  <a:lnTo>
                    <a:pt x="422772" y="1819132"/>
                  </a:lnTo>
                </a:path>
                <a:path w="3018790" h="1819275">
                  <a:moveTo>
                    <a:pt x="481639" y="1803175"/>
                  </a:moveTo>
                  <a:lnTo>
                    <a:pt x="481639" y="1819132"/>
                  </a:lnTo>
                </a:path>
                <a:path w="3018790" h="1819275">
                  <a:moveTo>
                    <a:pt x="540506" y="1803175"/>
                  </a:moveTo>
                  <a:lnTo>
                    <a:pt x="540506" y="1819132"/>
                  </a:lnTo>
                </a:path>
                <a:path w="3018790" h="1819275">
                  <a:moveTo>
                    <a:pt x="599373" y="1803175"/>
                  </a:moveTo>
                  <a:lnTo>
                    <a:pt x="599373" y="1819132"/>
                  </a:lnTo>
                </a:path>
                <a:path w="3018790" h="1819275">
                  <a:moveTo>
                    <a:pt x="658240" y="1803175"/>
                  </a:moveTo>
                  <a:lnTo>
                    <a:pt x="658240" y="1819132"/>
                  </a:lnTo>
                </a:path>
                <a:path w="3018790" h="1819275">
                  <a:moveTo>
                    <a:pt x="711755" y="1803175"/>
                  </a:moveTo>
                  <a:lnTo>
                    <a:pt x="711755" y="1819132"/>
                  </a:lnTo>
                </a:path>
                <a:path w="3018790" h="1819275">
                  <a:moveTo>
                    <a:pt x="770622" y="1803175"/>
                  </a:moveTo>
                  <a:lnTo>
                    <a:pt x="770622" y="1819132"/>
                  </a:lnTo>
                </a:path>
                <a:path w="3018790" h="1819275">
                  <a:moveTo>
                    <a:pt x="829489" y="1803175"/>
                  </a:moveTo>
                  <a:lnTo>
                    <a:pt x="829489" y="1819132"/>
                  </a:lnTo>
                </a:path>
                <a:path w="3018790" h="1819275">
                  <a:moveTo>
                    <a:pt x="888356" y="1803175"/>
                  </a:moveTo>
                  <a:lnTo>
                    <a:pt x="888356" y="1819132"/>
                  </a:lnTo>
                </a:path>
                <a:path w="3018790" h="1819275">
                  <a:moveTo>
                    <a:pt x="941872" y="1803175"/>
                  </a:moveTo>
                  <a:lnTo>
                    <a:pt x="941872" y="1819132"/>
                  </a:lnTo>
                </a:path>
                <a:path w="3018790" h="1819275">
                  <a:moveTo>
                    <a:pt x="1000739" y="1803175"/>
                  </a:moveTo>
                  <a:lnTo>
                    <a:pt x="1000739" y="1819132"/>
                  </a:lnTo>
                </a:path>
                <a:path w="3018790" h="1819275">
                  <a:moveTo>
                    <a:pt x="1059606" y="1803175"/>
                  </a:moveTo>
                  <a:lnTo>
                    <a:pt x="1059606" y="1819132"/>
                  </a:lnTo>
                </a:path>
                <a:path w="3018790" h="1819275">
                  <a:moveTo>
                    <a:pt x="1118473" y="1803175"/>
                  </a:moveTo>
                  <a:lnTo>
                    <a:pt x="1118473" y="1819132"/>
                  </a:lnTo>
                </a:path>
                <a:path w="3018790" h="1819275">
                  <a:moveTo>
                    <a:pt x="1171988" y="1803175"/>
                  </a:moveTo>
                  <a:lnTo>
                    <a:pt x="1171988" y="1819132"/>
                  </a:lnTo>
                </a:path>
                <a:path w="3018790" h="1819275">
                  <a:moveTo>
                    <a:pt x="1230855" y="1803175"/>
                  </a:moveTo>
                  <a:lnTo>
                    <a:pt x="1230855" y="1819132"/>
                  </a:lnTo>
                </a:path>
                <a:path w="3018790" h="1819275">
                  <a:moveTo>
                    <a:pt x="1289722" y="1803175"/>
                  </a:moveTo>
                  <a:lnTo>
                    <a:pt x="1289722" y="1819132"/>
                  </a:lnTo>
                </a:path>
                <a:path w="3018790" h="1819275">
                  <a:moveTo>
                    <a:pt x="1348589" y="1803175"/>
                  </a:moveTo>
                  <a:lnTo>
                    <a:pt x="1348589" y="1819132"/>
                  </a:lnTo>
                </a:path>
                <a:path w="3018790" h="1819275">
                  <a:moveTo>
                    <a:pt x="1407457" y="1803175"/>
                  </a:moveTo>
                  <a:lnTo>
                    <a:pt x="1407457" y="1819132"/>
                  </a:lnTo>
                </a:path>
                <a:path w="3018790" h="1819275">
                  <a:moveTo>
                    <a:pt x="1460972" y="1803175"/>
                  </a:moveTo>
                  <a:lnTo>
                    <a:pt x="1460972" y="1819132"/>
                  </a:lnTo>
                </a:path>
                <a:path w="3018790" h="1819275">
                  <a:moveTo>
                    <a:pt x="1519839" y="1803175"/>
                  </a:moveTo>
                  <a:lnTo>
                    <a:pt x="1519839" y="1819132"/>
                  </a:lnTo>
                </a:path>
                <a:path w="3018790" h="1819275">
                  <a:moveTo>
                    <a:pt x="1578706" y="1803175"/>
                  </a:moveTo>
                  <a:lnTo>
                    <a:pt x="1578706" y="1819132"/>
                  </a:lnTo>
                </a:path>
                <a:path w="3018790" h="1819275">
                  <a:moveTo>
                    <a:pt x="1637573" y="1803175"/>
                  </a:moveTo>
                  <a:lnTo>
                    <a:pt x="1637573" y="1819132"/>
                  </a:lnTo>
                </a:path>
                <a:path w="3018790" h="1819275">
                  <a:moveTo>
                    <a:pt x="1691089" y="1803175"/>
                  </a:moveTo>
                  <a:lnTo>
                    <a:pt x="1691089" y="1819132"/>
                  </a:lnTo>
                </a:path>
                <a:path w="3018790" h="1819275">
                  <a:moveTo>
                    <a:pt x="1749956" y="1803175"/>
                  </a:moveTo>
                  <a:lnTo>
                    <a:pt x="1749956" y="1819132"/>
                  </a:lnTo>
                </a:path>
                <a:path w="3018790" h="1819275">
                  <a:moveTo>
                    <a:pt x="1808823" y="1803175"/>
                  </a:moveTo>
                  <a:lnTo>
                    <a:pt x="1808823" y="1819132"/>
                  </a:lnTo>
                </a:path>
                <a:path w="3018790" h="1819275">
                  <a:moveTo>
                    <a:pt x="1867690" y="1803175"/>
                  </a:moveTo>
                  <a:lnTo>
                    <a:pt x="1867690" y="1819132"/>
                  </a:lnTo>
                </a:path>
                <a:path w="3018790" h="1819275">
                  <a:moveTo>
                    <a:pt x="1921205" y="1803175"/>
                  </a:moveTo>
                  <a:lnTo>
                    <a:pt x="1921205" y="1819132"/>
                  </a:lnTo>
                </a:path>
                <a:path w="3018790" h="1819275">
                  <a:moveTo>
                    <a:pt x="1980072" y="1803175"/>
                  </a:moveTo>
                  <a:lnTo>
                    <a:pt x="1980072" y="1819132"/>
                  </a:lnTo>
                </a:path>
                <a:path w="3018790" h="1819275">
                  <a:moveTo>
                    <a:pt x="2038939" y="1803175"/>
                  </a:moveTo>
                  <a:lnTo>
                    <a:pt x="2038939" y="1819132"/>
                  </a:lnTo>
                </a:path>
                <a:path w="3018790" h="1819275">
                  <a:moveTo>
                    <a:pt x="2097806" y="1803175"/>
                  </a:moveTo>
                  <a:lnTo>
                    <a:pt x="2097806" y="1819132"/>
                  </a:lnTo>
                </a:path>
                <a:path w="3018790" h="1819275">
                  <a:moveTo>
                    <a:pt x="2156673" y="1803175"/>
                  </a:moveTo>
                  <a:lnTo>
                    <a:pt x="2156673" y="1819132"/>
                  </a:lnTo>
                </a:path>
                <a:path w="3018790" h="1819275">
                  <a:moveTo>
                    <a:pt x="2210189" y="1803175"/>
                  </a:moveTo>
                  <a:lnTo>
                    <a:pt x="2210189" y="1819132"/>
                  </a:lnTo>
                </a:path>
                <a:path w="3018790" h="1819275">
                  <a:moveTo>
                    <a:pt x="2269056" y="1803175"/>
                  </a:moveTo>
                  <a:lnTo>
                    <a:pt x="2269056" y="1819132"/>
                  </a:lnTo>
                </a:path>
                <a:path w="3018790" h="1819275">
                  <a:moveTo>
                    <a:pt x="2327923" y="1803175"/>
                  </a:moveTo>
                  <a:lnTo>
                    <a:pt x="2327923" y="1819132"/>
                  </a:lnTo>
                </a:path>
                <a:path w="3018790" h="1819275">
                  <a:moveTo>
                    <a:pt x="2386790" y="1803175"/>
                  </a:moveTo>
                  <a:lnTo>
                    <a:pt x="2386790" y="1819132"/>
                  </a:lnTo>
                </a:path>
                <a:path w="3018790" h="1819275">
                  <a:moveTo>
                    <a:pt x="2440305" y="1803175"/>
                  </a:moveTo>
                  <a:lnTo>
                    <a:pt x="2440305" y="1819132"/>
                  </a:lnTo>
                </a:path>
                <a:path w="3018790" h="1819275">
                  <a:moveTo>
                    <a:pt x="2499172" y="1803175"/>
                  </a:moveTo>
                  <a:lnTo>
                    <a:pt x="2499172" y="1819132"/>
                  </a:lnTo>
                </a:path>
                <a:path w="3018790" h="1819275">
                  <a:moveTo>
                    <a:pt x="2558039" y="1803175"/>
                  </a:moveTo>
                  <a:lnTo>
                    <a:pt x="2558039" y="1819132"/>
                  </a:lnTo>
                </a:path>
                <a:path w="3018790" h="1819275">
                  <a:moveTo>
                    <a:pt x="2616906" y="1803175"/>
                  </a:moveTo>
                  <a:lnTo>
                    <a:pt x="2616906" y="1819132"/>
                  </a:lnTo>
                </a:path>
                <a:path w="3018790" h="1819275">
                  <a:moveTo>
                    <a:pt x="2670422" y="1803175"/>
                  </a:moveTo>
                  <a:lnTo>
                    <a:pt x="2670422" y="1819132"/>
                  </a:lnTo>
                </a:path>
                <a:path w="3018790" h="1819275">
                  <a:moveTo>
                    <a:pt x="2729289" y="1803175"/>
                  </a:moveTo>
                  <a:lnTo>
                    <a:pt x="2729289" y="1819132"/>
                  </a:lnTo>
                </a:path>
                <a:path w="3018790" h="1819275">
                  <a:moveTo>
                    <a:pt x="2788156" y="1803175"/>
                  </a:moveTo>
                  <a:lnTo>
                    <a:pt x="2788156" y="1819132"/>
                  </a:lnTo>
                </a:path>
                <a:path w="3018790" h="1819275">
                  <a:moveTo>
                    <a:pt x="2847023" y="1803175"/>
                  </a:moveTo>
                  <a:lnTo>
                    <a:pt x="2847023" y="1819132"/>
                  </a:lnTo>
                </a:path>
                <a:path w="3018790" h="1819275">
                  <a:moveTo>
                    <a:pt x="2905890" y="1803175"/>
                  </a:moveTo>
                  <a:lnTo>
                    <a:pt x="2905890" y="1819132"/>
                  </a:lnTo>
                </a:path>
                <a:path w="3018790" h="1819275">
                  <a:moveTo>
                    <a:pt x="2959405" y="1803175"/>
                  </a:moveTo>
                  <a:lnTo>
                    <a:pt x="2959405" y="1819132"/>
                  </a:lnTo>
                </a:path>
                <a:path w="3018790" h="1819275">
                  <a:moveTo>
                    <a:pt x="3018272" y="1803175"/>
                  </a:moveTo>
                  <a:lnTo>
                    <a:pt x="3018272" y="1819132"/>
                  </a:lnTo>
                </a:path>
              </a:pathLst>
            </a:custGeom>
            <a:ln w="533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883492" y="5000396"/>
            <a:ext cx="100965" cy="108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25">
                <a:latin typeface="Calibri"/>
                <a:cs typeface="Calibri"/>
              </a:rPr>
              <a:t>20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883492" y="4699474"/>
            <a:ext cx="100965" cy="108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25">
                <a:latin typeface="Calibri"/>
                <a:cs typeface="Calibri"/>
              </a:rPr>
              <a:t>40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83492" y="4398624"/>
            <a:ext cx="100965" cy="108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25">
                <a:latin typeface="Calibri"/>
                <a:cs typeface="Calibri"/>
              </a:rPr>
              <a:t>60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883492" y="4097525"/>
            <a:ext cx="100965" cy="109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25">
                <a:latin typeface="Calibri"/>
                <a:cs typeface="Calibri"/>
              </a:rPr>
              <a:t>80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847280" y="3796674"/>
            <a:ext cx="138430" cy="109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-25">
                <a:latin typeface="Calibri"/>
                <a:cs typeface="Calibri"/>
              </a:rPr>
              <a:t>100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847280" y="2780284"/>
            <a:ext cx="5168265" cy="82423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956435" marR="5080">
              <a:lnSpc>
                <a:spcPts val="919"/>
              </a:lnSpc>
              <a:spcBef>
                <a:spcPts val="160"/>
              </a:spcBef>
            </a:pPr>
            <a:r>
              <a:rPr dirty="0" sz="800" spc="-20">
                <a:latin typeface="Arial MT"/>
                <a:cs typeface="Arial MT"/>
              </a:rPr>
              <a:t>Según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fecha</a:t>
            </a:r>
            <a:r>
              <a:rPr dirty="0" sz="800" spc="-20">
                <a:latin typeface="Arial MT"/>
                <a:cs typeface="Arial MT"/>
              </a:rPr>
              <a:t> de </a:t>
            </a:r>
            <a:r>
              <a:rPr dirty="0" sz="800" spc="-10">
                <a:latin typeface="Arial MT"/>
                <a:cs typeface="Arial MT"/>
              </a:rPr>
              <a:t>inicio</a:t>
            </a:r>
            <a:r>
              <a:rPr dirty="0" sz="800" spc="-20">
                <a:latin typeface="Arial MT"/>
                <a:cs typeface="Arial MT"/>
              </a:rPr>
              <a:t> de </a:t>
            </a:r>
            <a:r>
              <a:rPr dirty="0" sz="800" spc="-10">
                <a:latin typeface="Arial MT"/>
                <a:cs typeface="Arial MT"/>
              </a:rPr>
              <a:t>síntomas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los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casos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reportados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en </a:t>
            </a:r>
            <a:r>
              <a:rPr dirty="0" sz="800" spc="-10">
                <a:latin typeface="Arial MT"/>
                <a:cs typeface="Arial MT"/>
              </a:rPr>
              <a:t>esta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 </a:t>
            </a:r>
            <a:r>
              <a:rPr dirty="0" sz="800">
                <a:latin typeface="Arial MT"/>
                <a:cs typeface="Arial MT"/>
              </a:rPr>
              <a:t>corresponden</a:t>
            </a:r>
            <a:r>
              <a:rPr dirty="0" sz="800" spc="3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3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</a:t>
            </a:r>
            <a:r>
              <a:rPr dirty="0" sz="800" spc="3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mayoría</a:t>
            </a:r>
            <a:r>
              <a:rPr dirty="0" sz="800" spc="34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(51,2%)</a:t>
            </a:r>
            <a:r>
              <a:rPr dirty="0" sz="800" spc="3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3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3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que</a:t>
            </a:r>
            <a:r>
              <a:rPr dirty="0" sz="800" spc="3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presentaron </a:t>
            </a:r>
            <a:r>
              <a:rPr dirty="0" sz="800">
                <a:latin typeface="Arial MT"/>
                <a:cs typeface="Arial MT"/>
              </a:rPr>
              <a:t>síntomas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presente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semana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1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42,7%</a:t>
            </a:r>
            <a:r>
              <a:rPr dirty="0" sz="800" spc="10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10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 anterior.</a:t>
            </a:r>
            <a:endParaRPr sz="800">
              <a:latin typeface="Arial MT"/>
              <a:cs typeface="Arial MT"/>
            </a:endParaRPr>
          </a:p>
          <a:p>
            <a:pPr algn="just" marL="1604645" marR="1517650" indent="-1297305">
              <a:lnSpc>
                <a:spcPts val="919"/>
              </a:lnSpc>
              <a:spcBef>
                <a:spcPts val="275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1.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dengue,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Tumbes,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01-</a:t>
            </a:r>
            <a:r>
              <a:rPr dirty="0" sz="800" spc="-25">
                <a:latin typeface="Arial MT"/>
                <a:cs typeface="Arial MT"/>
              </a:rPr>
              <a:t>03)</a:t>
            </a:r>
            <a:r>
              <a:rPr dirty="0" sz="800">
                <a:latin typeface="Arial MT"/>
                <a:cs typeface="Arial MT"/>
              </a:rPr>
              <a:t> canal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endémico,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434"/>
              </a:lnSpc>
            </a:pPr>
            <a:r>
              <a:rPr dirty="0" sz="550" spc="-25">
                <a:latin typeface="Calibri"/>
                <a:cs typeface="Calibri"/>
              </a:rPr>
              <a:t>120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756215" y="4321981"/>
            <a:ext cx="95250" cy="2717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20"/>
              </a:lnSpc>
            </a:pPr>
            <a:r>
              <a:rPr dirty="0" sz="550" b="1">
                <a:latin typeface="Calibri"/>
                <a:cs typeface="Calibri"/>
              </a:rPr>
              <a:t>N°</a:t>
            </a:r>
            <a:r>
              <a:rPr dirty="0" sz="550" spc="-15" b="1">
                <a:latin typeface="Calibri"/>
                <a:cs typeface="Calibri"/>
              </a:rPr>
              <a:t> </a:t>
            </a:r>
            <a:r>
              <a:rPr dirty="0" sz="550" spc="-10" b="1">
                <a:latin typeface="Calibri"/>
                <a:cs typeface="Calibri"/>
              </a:rPr>
              <a:t>Casos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648092" y="5616434"/>
            <a:ext cx="1254760" cy="50800"/>
            <a:chOff x="2648092" y="5616434"/>
            <a:chExt cx="1254760" cy="50800"/>
          </a:xfrm>
        </p:grpSpPr>
        <p:sp>
          <p:nvSpPr>
            <p:cNvPr id="37" name="object 37" descr=""/>
            <p:cNvSpPr/>
            <p:nvPr/>
          </p:nvSpPr>
          <p:spPr>
            <a:xfrm>
              <a:off x="2651902" y="5620244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4" h="43179">
                  <a:moveTo>
                    <a:pt x="37460" y="0"/>
                  </a:moveTo>
                  <a:lnTo>
                    <a:pt x="0" y="0"/>
                  </a:lnTo>
                  <a:lnTo>
                    <a:pt x="0" y="42553"/>
                  </a:lnTo>
                  <a:lnTo>
                    <a:pt x="37460" y="42553"/>
                  </a:lnTo>
                  <a:lnTo>
                    <a:pt x="3746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651902" y="5620244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4" h="43179">
                  <a:moveTo>
                    <a:pt x="0" y="42553"/>
                  </a:moveTo>
                  <a:lnTo>
                    <a:pt x="37460" y="42553"/>
                  </a:lnTo>
                  <a:lnTo>
                    <a:pt x="37460" y="0"/>
                  </a:lnTo>
                  <a:lnTo>
                    <a:pt x="0" y="0"/>
                  </a:lnTo>
                  <a:lnTo>
                    <a:pt x="0" y="42553"/>
                  </a:lnTo>
                  <a:close/>
                </a:path>
              </a:pathLst>
            </a:custGeom>
            <a:ln w="7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154948" y="5620244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4" h="43179">
                  <a:moveTo>
                    <a:pt x="37460" y="0"/>
                  </a:moveTo>
                  <a:lnTo>
                    <a:pt x="0" y="0"/>
                  </a:lnTo>
                  <a:lnTo>
                    <a:pt x="0" y="42553"/>
                  </a:lnTo>
                  <a:lnTo>
                    <a:pt x="37460" y="42553"/>
                  </a:lnTo>
                  <a:lnTo>
                    <a:pt x="3746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154948" y="5620244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4" h="43179">
                  <a:moveTo>
                    <a:pt x="0" y="42553"/>
                  </a:moveTo>
                  <a:lnTo>
                    <a:pt x="37460" y="42553"/>
                  </a:lnTo>
                  <a:lnTo>
                    <a:pt x="37460" y="0"/>
                  </a:lnTo>
                  <a:lnTo>
                    <a:pt x="0" y="0"/>
                  </a:lnTo>
                  <a:lnTo>
                    <a:pt x="0" y="42553"/>
                  </a:lnTo>
                  <a:close/>
                </a:path>
              </a:pathLst>
            </a:custGeom>
            <a:ln w="7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583071" y="5620244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4" h="43179">
                  <a:moveTo>
                    <a:pt x="37460" y="0"/>
                  </a:moveTo>
                  <a:lnTo>
                    <a:pt x="0" y="0"/>
                  </a:lnTo>
                  <a:lnTo>
                    <a:pt x="0" y="42553"/>
                  </a:lnTo>
                  <a:lnTo>
                    <a:pt x="37460" y="42553"/>
                  </a:lnTo>
                  <a:lnTo>
                    <a:pt x="3746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83071" y="5620244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4" h="43179">
                  <a:moveTo>
                    <a:pt x="0" y="42553"/>
                  </a:moveTo>
                  <a:lnTo>
                    <a:pt x="37460" y="42553"/>
                  </a:lnTo>
                  <a:lnTo>
                    <a:pt x="37460" y="0"/>
                  </a:lnTo>
                  <a:lnTo>
                    <a:pt x="0" y="0"/>
                  </a:lnTo>
                  <a:lnTo>
                    <a:pt x="0" y="42553"/>
                  </a:lnTo>
                  <a:close/>
                </a:path>
              </a:pathLst>
            </a:custGeom>
            <a:ln w="7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861352" y="5620244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4" h="43179">
                  <a:moveTo>
                    <a:pt x="37460" y="0"/>
                  </a:moveTo>
                  <a:lnTo>
                    <a:pt x="0" y="0"/>
                  </a:lnTo>
                  <a:lnTo>
                    <a:pt x="0" y="42553"/>
                  </a:lnTo>
                  <a:lnTo>
                    <a:pt x="37460" y="42553"/>
                  </a:lnTo>
                  <a:lnTo>
                    <a:pt x="3746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861352" y="5620244"/>
              <a:ext cx="37465" cy="43180"/>
            </a:xfrm>
            <a:custGeom>
              <a:avLst/>
              <a:gdLst/>
              <a:ahLst/>
              <a:cxnLst/>
              <a:rect l="l" t="t" r="r" b="b"/>
              <a:pathLst>
                <a:path w="37464" h="43179">
                  <a:moveTo>
                    <a:pt x="0" y="42553"/>
                  </a:moveTo>
                  <a:lnTo>
                    <a:pt x="37460" y="42553"/>
                  </a:lnTo>
                  <a:lnTo>
                    <a:pt x="37460" y="0"/>
                  </a:lnTo>
                  <a:lnTo>
                    <a:pt x="0" y="0"/>
                  </a:lnTo>
                  <a:lnTo>
                    <a:pt x="0" y="42553"/>
                  </a:lnTo>
                  <a:close/>
                </a:path>
              </a:pathLst>
            </a:custGeom>
            <a:ln w="7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1919883" y="5300907"/>
            <a:ext cx="315785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655"/>
              </a:lnSpc>
              <a:spcBef>
                <a:spcPts val="95"/>
              </a:spcBef>
            </a:pPr>
            <a:r>
              <a:rPr dirty="0" sz="550" spc="-5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  <a:p>
            <a:pPr marL="102235">
              <a:lnSpc>
                <a:spcPts val="415"/>
              </a:lnSpc>
            </a:pPr>
            <a:r>
              <a:rPr dirty="0" sz="350" spc="10">
                <a:latin typeface="Calibri"/>
                <a:cs typeface="Calibri"/>
              </a:rPr>
              <a:t>1</a:t>
            </a:r>
            <a:r>
              <a:rPr dirty="0" sz="350" spc="250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</a:t>
            </a:r>
            <a:r>
              <a:rPr dirty="0" sz="350" spc="250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</a:t>
            </a:r>
            <a:r>
              <a:rPr dirty="0" sz="350" spc="254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</a:t>
            </a:r>
            <a:r>
              <a:rPr dirty="0" sz="350" spc="250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5</a:t>
            </a:r>
            <a:r>
              <a:rPr dirty="0" sz="350" spc="254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6</a:t>
            </a:r>
            <a:r>
              <a:rPr dirty="0" sz="350" spc="250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7</a:t>
            </a:r>
            <a:r>
              <a:rPr dirty="0" sz="350" spc="254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8</a:t>
            </a:r>
            <a:r>
              <a:rPr dirty="0" sz="350" spc="250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9</a:t>
            </a:r>
            <a:r>
              <a:rPr dirty="0" sz="350" spc="12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10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11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12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13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14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15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16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17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18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19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20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21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22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23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24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25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26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27</a:t>
            </a:r>
            <a:r>
              <a:rPr dirty="0" sz="350" spc="-10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28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29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30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31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32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33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34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35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36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37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38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39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40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41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42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43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44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45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46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47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48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49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50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51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10">
                <a:latin typeface="Calibri"/>
                <a:cs typeface="Calibri"/>
              </a:rPr>
              <a:t>52</a:t>
            </a:r>
            <a:r>
              <a:rPr dirty="0" sz="350" spc="-15">
                <a:latin typeface="Calibri"/>
                <a:cs typeface="Calibri"/>
              </a:rPr>
              <a:t> </a:t>
            </a:r>
            <a:r>
              <a:rPr dirty="0" sz="350" spc="-25">
                <a:latin typeface="Calibri"/>
                <a:cs typeface="Calibri"/>
              </a:rPr>
              <a:t>53</a:t>
            </a:r>
            <a:endParaRPr sz="350">
              <a:latin typeface="Calibri"/>
              <a:cs typeface="Calibri"/>
            </a:endParaRPr>
          </a:p>
          <a:p>
            <a:pPr algn="ctr" marL="67310">
              <a:lnSpc>
                <a:spcPct val="100000"/>
              </a:lnSpc>
              <a:spcBef>
                <a:spcPts val="195"/>
              </a:spcBef>
            </a:pPr>
            <a:r>
              <a:rPr dirty="0" sz="550" b="1">
                <a:latin typeface="Calibri"/>
                <a:cs typeface="Calibri"/>
              </a:rPr>
              <a:t>Sem.</a:t>
            </a:r>
            <a:r>
              <a:rPr dirty="0" sz="550" spc="-15" b="1">
                <a:latin typeface="Calibri"/>
                <a:cs typeface="Calibri"/>
              </a:rPr>
              <a:t> </a:t>
            </a:r>
            <a:r>
              <a:rPr dirty="0" sz="550" spc="-10" b="1">
                <a:latin typeface="Calibri"/>
                <a:cs typeface="Calibri"/>
              </a:rPr>
              <a:t>Epidemiológicas</a:t>
            </a:r>
            <a:endParaRPr sz="550">
              <a:latin typeface="Calibri"/>
              <a:cs typeface="Calibri"/>
            </a:endParaRPr>
          </a:p>
          <a:p>
            <a:pPr algn="ctr" marR="5080">
              <a:lnSpc>
                <a:spcPct val="100000"/>
              </a:lnSpc>
              <a:spcBef>
                <a:spcPts val="295"/>
              </a:spcBef>
              <a:tabLst>
                <a:tab pos="504190" algn="l"/>
                <a:tab pos="932180" algn="l"/>
                <a:tab pos="1213485" algn="l"/>
              </a:tabLst>
            </a:pPr>
            <a:r>
              <a:rPr dirty="0" sz="550">
                <a:latin typeface="Calibri"/>
                <a:cs typeface="Calibri"/>
              </a:rPr>
              <a:t>Zona</a:t>
            </a:r>
            <a:r>
              <a:rPr dirty="0" sz="550" spc="2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Alarma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10">
                <a:latin typeface="Calibri"/>
                <a:cs typeface="Calibri"/>
              </a:rPr>
              <a:t>Seguridad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20">
                <a:latin typeface="Calibri"/>
                <a:cs typeface="Calibri"/>
              </a:rPr>
              <a:t>Éxito</a:t>
            </a:r>
            <a:r>
              <a:rPr dirty="0" sz="550">
                <a:latin typeface="Calibri"/>
                <a:cs typeface="Calibri"/>
              </a:rPr>
              <a:t>	Casos</a:t>
            </a:r>
            <a:r>
              <a:rPr dirty="0" sz="550" spc="35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actual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329648" y="3612247"/>
            <a:ext cx="658495" cy="175895"/>
          </a:xfrm>
          <a:prstGeom prst="rect">
            <a:avLst/>
          </a:prstGeom>
          <a:solidFill>
            <a:srgbClr val="FF0000"/>
          </a:solidFill>
          <a:ln w="21285">
            <a:solidFill>
              <a:srgbClr val="FFFF00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175"/>
              </a:spcBef>
            </a:pPr>
            <a:r>
              <a:rPr dirty="0" sz="600" b="1">
                <a:solidFill>
                  <a:srgbClr val="FFFFFF"/>
                </a:solidFill>
                <a:latin typeface="Calibri"/>
                <a:cs typeface="Calibri"/>
              </a:rPr>
              <a:t>Zona</a:t>
            </a:r>
            <a:r>
              <a:rPr dirty="0" sz="6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00" spc="-10" b="1">
                <a:solidFill>
                  <a:srgbClr val="FFFFFF"/>
                </a:solidFill>
                <a:latin typeface="Calibri"/>
                <a:cs typeface="Calibri"/>
              </a:rPr>
              <a:t>Epidemia</a:t>
            </a:r>
            <a:endParaRPr sz="600">
              <a:latin typeface="Calibri"/>
              <a:cs typeface="Calibri"/>
            </a:endParaRPr>
          </a:p>
        </p:txBody>
      </p:sp>
      <p:graphicFrame>
        <p:nvGraphicFramePr>
          <p:cNvPr id="47" name="object 47" descr=""/>
          <p:cNvGraphicFramePr>
            <a:graphicFrameLocks noGrp="1"/>
          </p:cNvGraphicFramePr>
          <p:nvPr/>
        </p:nvGraphicFramePr>
        <p:xfrm>
          <a:off x="304144" y="8285741"/>
          <a:ext cx="4070985" cy="77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340"/>
                <a:gridCol w="368300"/>
                <a:gridCol w="567690"/>
                <a:gridCol w="368300"/>
                <a:gridCol w="344169"/>
                <a:gridCol w="712470"/>
                <a:gridCol w="555625"/>
              </a:tblGrid>
              <a:tr h="77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ts val="475"/>
                        </a:lnSpc>
                        <a:spcBef>
                          <a:spcPts val="35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27.96%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475"/>
                        </a:lnSpc>
                        <a:spcBef>
                          <a:spcPts val="35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12.32%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475"/>
                        </a:lnSpc>
                        <a:spcBef>
                          <a:spcPts val="35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20.85%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475"/>
                        </a:lnSpc>
                        <a:spcBef>
                          <a:spcPts val="35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27.49%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ts val="475"/>
                        </a:lnSpc>
                        <a:spcBef>
                          <a:spcPts val="35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11.37%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ts val="475"/>
                        </a:lnSpc>
                        <a:spcBef>
                          <a:spcPts val="35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100.00%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object 48" descr=""/>
          <p:cNvGraphicFramePr>
            <a:graphicFrameLocks noGrp="1"/>
          </p:cNvGraphicFramePr>
          <p:nvPr/>
        </p:nvGraphicFramePr>
        <p:xfrm>
          <a:off x="304164" y="6558605"/>
          <a:ext cx="4190365" cy="1751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340"/>
                <a:gridCol w="965835"/>
                <a:gridCol w="451484"/>
                <a:gridCol w="381635"/>
                <a:gridCol w="688975"/>
                <a:gridCol w="555625"/>
              </a:tblGrid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861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500" spc="120" b="1">
                          <a:latin typeface="Arial"/>
                          <a:cs typeface="Arial"/>
                        </a:rPr>
                        <a:t>N°</a:t>
                      </a:r>
                      <a:r>
                        <a:rPr dirty="0" sz="500" spc="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10" b="1">
                          <a:latin typeface="Arial"/>
                          <a:cs typeface="Arial"/>
                        </a:rPr>
                        <a:t>CASO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500" spc="130" b="1">
                          <a:latin typeface="Arial"/>
                          <a:cs typeface="Arial"/>
                        </a:rPr>
                        <a:t>S/GRUPO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500" spc="110" b="1">
                          <a:latin typeface="Arial"/>
                          <a:cs typeface="Arial"/>
                        </a:rPr>
                        <a:t>ETAR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500" spc="125" b="1">
                          <a:latin typeface="Arial"/>
                          <a:cs typeface="Arial"/>
                        </a:rPr>
                        <a:t>EO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42240"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500" spc="120" b="1">
                          <a:latin typeface="Arial"/>
                          <a:cs typeface="Arial"/>
                        </a:rPr>
                        <a:t>DISTRITO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42544"/>
                </a:tc>
                <a:tc>
                  <a:txBody>
                    <a:bodyPr/>
                    <a:lstStyle/>
                    <a:p>
                      <a:pPr marL="96520" marR="21590">
                        <a:lnSpc>
                          <a:spcPct val="100000"/>
                        </a:lnSpc>
                        <a:spcBef>
                          <a:spcPts val="405"/>
                        </a:spcBef>
                        <a:tabLst>
                          <a:tab pos="416559" algn="l"/>
                        </a:tabLst>
                      </a:pPr>
                      <a:r>
                        <a:rPr dirty="0" sz="500" spc="85" b="1">
                          <a:latin typeface="Calibri"/>
                          <a:cs typeface="Calibri"/>
                        </a:rPr>
                        <a:t>Niño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500" spc="85" b="1">
                          <a:latin typeface="Calibri"/>
                          <a:cs typeface="Calibri"/>
                        </a:rPr>
                        <a:t>Adolescente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835" marR="850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500" spc="90" b="1">
                          <a:latin typeface="Calibri"/>
                          <a:cs typeface="Calibri"/>
                        </a:rPr>
                        <a:t>Joven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500" spc="85" b="1">
                          <a:latin typeface="Calibri"/>
                          <a:cs typeface="Calibri"/>
                        </a:rPr>
                        <a:t>Adulto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500" spc="95" b="1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500" spc="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85" b="1">
                          <a:latin typeface="Calibri"/>
                          <a:cs typeface="Calibri"/>
                        </a:rPr>
                        <a:t>Mayor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143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550" spc="114" b="1"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40640"/>
                </a:tc>
              </a:tr>
              <a:tr h="122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21590">
                        <a:lnSpc>
                          <a:spcPts val="580"/>
                        </a:lnSpc>
                        <a:tabLst>
                          <a:tab pos="525145" algn="l"/>
                        </a:tabLst>
                      </a:pPr>
                      <a:r>
                        <a:rPr dirty="0" sz="500" spc="80" b="1">
                          <a:latin typeface="Calibri"/>
                          <a:cs typeface="Calibri"/>
                        </a:rPr>
                        <a:t>(01-</a:t>
                      </a:r>
                      <a:r>
                        <a:rPr dirty="0" sz="500" spc="50" b="1">
                          <a:latin typeface="Calibri"/>
                          <a:cs typeface="Calibri"/>
                        </a:rPr>
                        <a:t>11)</a:t>
                      </a:r>
                      <a:r>
                        <a:rPr dirty="0" sz="50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500" spc="80" b="1">
                          <a:latin typeface="Calibri"/>
                          <a:cs typeface="Calibri"/>
                        </a:rPr>
                        <a:t>(12-</a:t>
                      </a:r>
                      <a:r>
                        <a:rPr dirty="0" sz="500" spc="50" b="1">
                          <a:latin typeface="Calibri"/>
                          <a:cs typeface="Calibri"/>
                        </a:rPr>
                        <a:t>17)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marR="85090">
                        <a:lnSpc>
                          <a:spcPts val="580"/>
                        </a:lnSpc>
                      </a:pPr>
                      <a:r>
                        <a:rPr dirty="0" sz="500" spc="80" b="1">
                          <a:latin typeface="Calibri"/>
                          <a:cs typeface="Calibri"/>
                        </a:rPr>
                        <a:t>(18-</a:t>
                      </a:r>
                      <a:r>
                        <a:rPr dirty="0" sz="500" spc="50" b="1">
                          <a:latin typeface="Calibri"/>
                          <a:cs typeface="Calibri"/>
                        </a:rPr>
                        <a:t>29)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580"/>
                        </a:lnSpc>
                      </a:pPr>
                      <a:r>
                        <a:rPr dirty="0" sz="500" spc="80" b="1">
                          <a:latin typeface="Calibri"/>
                          <a:cs typeface="Calibri"/>
                        </a:rPr>
                        <a:t>(30-</a:t>
                      </a:r>
                      <a:r>
                        <a:rPr dirty="0" sz="500" spc="50" b="1">
                          <a:latin typeface="Calibri"/>
                          <a:cs typeface="Calibri"/>
                        </a:rPr>
                        <a:t>59)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580"/>
                        </a:lnSpc>
                      </a:pPr>
                      <a:r>
                        <a:rPr dirty="0" sz="500" spc="65" b="1">
                          <a:latin typeface="Calibri"/>
                          <a:cs typeface="Calibri"/>
                        </a:rPr>
                        <a:t>(60+)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450" spc="110">
                          <a:latin typeface="Arial MT"/>
                          <a:cs typeface="Arial MT"/>
                        </a:rPr>
                        <a:t>AGUAS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0">
                          <a:latin typeface="Arial MT"/>
                          <a:cs typeface="Arial MT"/>
                        </a:rPr>
                        <a:t>VERDES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889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ct val="100000"/>
                        </a:lnSpc>
                        <a:spcBef>
                          <a:spcPts val="180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286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6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6839">
                <a:tc>
                  <a:txBody>
                    <a:bodyPr/>
                    <a:lstStyle/>
                    <a:p>
                      <a:pPr marL="17780">
                        <a:lnSpc>
                          <a:spcPts val="509"/>
                        </a:lnSpc>
                        <a:spcBef>
                          <a:spcPts val="310"/>
                        </a:spcBef>
                      </a:pPr>
                      <a:r>
                        <a:rPr dirty="0" sz="450" spc="110">
                          <a:latin typeface="Arial MT"/>
                          <a:cs typeface="Arial MT"/>
                        </a:rPr>
                        <a:t>CANOAS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PUNTA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SAL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39370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8890"/>
                </a:tc>
              </a:tr>
              <a:tr h="93980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20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CASITAS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5240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25"/>
                        </a:lnSpc>
                        <a:spcBef>
                          <a:spcPts val="20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2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450" spc="95">
                          <a:latin typeface="Arial MT"/>
                          <a:cs typeface="Arial MT"/>
                        </a:rPr>
                        <a:t>CORRALES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20"/>
                        </a:lnSpc>
                        <a:spcBef>
                          <a:spcPts val="10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6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95" b="1">
                          <a:latin typeface="Arial"/>
                          <a:cs typeface="Arial"/>
                        </a:rPr>
                        <a:t>13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450" spc="9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CRUZ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25"/>
                        </a:lnSpc>
                        <a:spcBef>
                          <a:spcPts val="5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450" spc="100">
                          <a:latin typeface="Arial MT"/>
                          <a:cs typeface="Arial MT"/>
                        </a:rPr>
                        <a:t>MATAPALO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20"/>
                        </a:lnSpc>
                        <a:spcBef>
                          <a:spcPts val="10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05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PAMPAS</a:t>
                      </a:r>
                      <a:r>
                        <a:rPr dirty="0" sz="45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HOSPITAL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25"/>
                        </a:lnSpc>
                        <a:spcBef>
                          <a:spcPts val="5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0"/>
                        </a:lnSpc>
                        <a:spcBef>
                          <a:spcPts val="110"/>
                        </a:spcBef>
                      </a:pPr>
                      <a:r>
                        <a:rPr dirty="0" sz="450" spc="105">
                          <a:latin typeface="Arial MT"/>
                          <a:cs typeface="Arial MT"/>
                        </a:rPr>
                        <a:t>PAPAYAL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20"/>
                        </a:lnSpc>
                        <a:spcBef>
                          <a:spcPts val="10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4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9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05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4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70">
                          <a:latin typeface="Arial MT"/>
                          <a:cs typeface="Arial MT"/>
                        </a:rPr>
                        <a:t>JACINTO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25"/>
                        </a:lnSpc>
                        <a:spcBef>
                          <a:spcPts val="5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0"/>
                        </a:lnSpc>
                        <a:spcBef>
                          <a:spcPts val="11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JUAN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VIRGEN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20"/>
                        </a:lnSpc>
                        <a:spcBef>
                          <a:spcPts val="10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0"/>
                        </a:lnSpc>
                        <a:spcBef>
                          <a:spcPts val="10"/>
                        </a:spcBef>
                      </a:pPr>
                      <a:r>
                        <a:rPr dirty="0" sz="550" spc="70" b="1"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05"/>
                        </a:spcBef>
                      </a:pPr>
                      <a:r>
                        <a:rPr dirty="0" sz="450" spc="95">
                          <a:latin typeface="Arial MT"/>
                          <a:cs typeface="Arial MT"/>
                        </a:rPr>
                        <a:t>TUMBES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335"/>
                </a:tc>
                <a:tc>
                  <a:txBody>
                    <a:bodyPr/>
                    <a:lstStyle/>
                    <a:p>
                      <a:pPr marL="132715" marR="21590">
                        <a:lnSpc>
                          <a:spcPts val="625"/>
                        </a:lnSpc>
                        <a:spcBef>
                          <a:spcPts val="5"/>
                        </a:spcBef>
                        <a:tabLst>
                          <a:tab pos="598170" algn="l"/>
                        </a:tabLst>
                      </a:pPr>
                      <a:r>
                        <a:rPr dirty="0" sz="550" spc="95">
                          <a:latin typeface="Arial MT"/>
                          <a:cs typeface="Arial MT"/>
                        </a:rPr>
                        <a:t>39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95">
                          <a:latin typeface="Arial MT"/>
                          <a:cs typeface="Arial MT"/>
                        </a:rPr>
                        <a:t>18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marL="131445" marR="850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95">
                          <a:latin typeface="Arial MT"/>
                          <a:cs typeface="Arial MT"/>
                        </a:rPr>
                        <a:t>27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95">
                          <a:latin typeface="Arial MT"/>
                          <a:cs typeface="Arial MT"/>
                        </a:rPr>
                        <a:t>38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95">
                          <a:latin typeface="Arial MT"/>
                          <a:cs typeface="Arial MT"/>
                        </a:rPr>
                        <a:t>17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95" b="1">
                          <a:latin typeface="Arial"/>
                          <a:cs typeface="Arial"/>
                        </a:rPr>
                        <a:t>139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ts val="495"/>
                        </a:lnSpc>
                        <a:spcBef>
                          <a:spcPts val="140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ZARUMILLA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630"/>
                        </a:lnSpc>
                        <a:spcBef>
                          <a:spcPts val="10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4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95" b="1">
                          <a:latin typeface="Arial"/>
                          <a:cs typeface="Arial"/>
                        </a:rPr>
                        <a:t>21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075">
                <a:tc>
                  <a:txBody>
                    <a:bodyPr/>
                    <a:lstStyle/>
                    <a:p>
                      <a:pPr marL="17780">
                        <a:lnSpc>
                          <a:spcPts val="490"/>
                        </a:lnSpc>
                        <a:spcBef>
                          <a:spcPts val="135"/>
                        </a:spcBef>
                      </a:pPr>
                      <a:r>
                        <a:rPr dirty="0" sz="450" spc="70">
                          <a:latin typeface="Arial MT"/>
                          <a:cs typeface="Arial MT"/>
                        </a:rPr>
                        <a:t>ZORRITOS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714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marR="21590">
                        <a:lnSpc>
                          <a:spcPts val="590"/>
                        </a:lnSpc>
                        <a:spcBef>
                          <a:spcPts val="35"/>
                        </a:spcBef>
                        <a:tabLst>
                          <a:tab pos="628015" algn="l"/>
                        </a:tabLst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3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sz="550" spc="6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 marR="8509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875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2860">
                        <a:lnSpc>
                          <a:spcPts val="590"/>
                        </a:lnSpc>
                        <a:spcBef>
                          <a:spcPts val="35"/>
                        </a:spcBef>
                      </a:pPr>
                      <a:r>
                        <a:rPr dirty="0" sz="550" spc="7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625"/>
                        </a:lnSpc>
                      </a:pPr>
                      <a:r>
                        <a:rPr dirty="0" sz="550" spc="95" b="1">
                          <a:latin typeface="Arial"/>
                          <a:cs typeface="Arial"/>
                        </a:rPr>
                        <a:t>16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285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500" spc="130" b="1">
                          <a:latin typeface="Arial"/>
                          <a:cs typeface="Arial"/>
                        </a:rPr>
                        <a:t>TOTAL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8430" marR="21590">
                        <a:lnSpc>
                          <a:spcPct val="100000"/>
                        </a:lnSpc>
                        <a:spcBef>
                          <a:spcPts val="90"/>
                        </a:spcBef>
                        <a:tabLst>
                          <a:tab pos="603885" algn="l"/>
                        </a:tabLst>
                      </a:pPr>
                      <a:r>
                        <a:rPr dirty="0" sz="500" spc="85" b="1">
                          <a:latin typeface="Arial"/>
                          <a:cs typeface="Arial"/>
                        </a:rPr>
                        <a:t>59</a:t>
                      </a:r>
                      <a:r>
                        <a:rPr dirty="0" sz="500" b="1">
                          <a:latin typeface="Arial"/>
                          <a:cs typeface="Arial"/>
                        </a:rPr>
                        <a:t>	</a:t>
                      </a:r>
                      <a:r>
                        <a:rPr dirty="0" sz="500" spc="75" b="1">
                          <a:latin typeface="Arial"/>
                          <a:cs typeface="Arial"/>
                        </a:rPr>
                        <a:t>26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1430" marR="850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44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58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85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24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143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550" spc="95" b="1">
                          <a:latin typeface="Arial"/>
                          <a:cs typeface="Arial"/>
                        </a:rPr>
                        <a:t>211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49" name="object 49" descr=""/>
          <p:cNvGraphicFramePr>
            <a:graphicFrameLocks noGrp="1"/>
          </p:cNvGraphicFramePr>
          <p:nvPr/>
        </p:nvGraphicFramePr>
        <p:xfrm>
          <a:off x="4463794" y="7968642"/>
          <a:ext cx="2679700" cy="460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7410"/>
                <a:gridCol w="320040"/>
                <a:gridCol w="384809"/>
                <a:gridCol w="298450"/>
                <a:gridCol w="298450"/>
                <a:gridCol w="423545"/>
              </a:tblGrid>
              <a:tr h="9969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dirty="0" sz="3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3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35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GRUPO</a:t>
                      </a:r>
                      <a:r>
                        <a:rPr dirty="0" sz="35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3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EDAD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85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08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3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NIÑO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dirty="0" sz="3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ADOLESC.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dirty="0" sz="3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JOVEN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3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ADULTO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86995" indent="-13335">
                        <a:lnSpc>
                          <a:spcPct val="117600"/>
                        </a:lnSpc>
                        <a:spcBef>
                          <a:spcPts val="135"/>
                        </a:spcBef>
                      </a:pPr>
                      <a:r>
                        <a:rPr dirty="0" sz="3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ADULTO</a:t>
                      </a:r>
                      <a:r>
                        <a:rPr dirty="0" sz="300" spc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MAYOR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350" spc="85" b="1">
                          <a:latin typeface="Arial"/>
                          <a:cs typeface="Arial"/>
                        </a:rPr>
                        <a:t>Tasa</a:t>
                      </a:r>
                      <a:r>
                        <a:rPr dirty="0" sz="35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5" b="1">
                          <a:latin typeface="Arial"/>
                          <a:cs typeface="Arial"/>
                        </a:rPr>
                        <a:t>Inc.</a:t>
                      </a:r>
                      <a:r>
                        <a:rPr dirty="0" sz="3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0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35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70" b="1">
                          <a:latin typeface="Arial"/>
                          <a:cs typeface="Arial"/>
                        </a:rPr>
                        <a:t>1000</a:t>
                      </a:r>
                      <a:r>
                        <a:rPr dirty="0" sz="3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0" b="1">
                          <a:latin typeface="Arial"/>
                          <a:cs typeface="Arial"/>
                        </a:rPr>
                        <a:t>hab.</a:t>
                      </a:r>
                      <a:endParaRPr sz="350">
                        <a:latin typeface="Arial"/>
                        <a:cs typeface="Arial"/>
                      </a:endParaRPr>
                    </a:p>
                    <a:p>
                      <a:pPr algn="ctr" marL="4445">
                        <a:lnSpc>
                          <a:spcPts val="525"/>
                        </a:lnSpc>
                        <a:spcBef>
                          <a:spcPts val="355"/>
                        </a:spcBef>
                      </a:pPr>
                      <a:r>
                        <a:rPr dirty="0" sz="450" spc="100">
                          <a:latin typeface="Arial MT"/>
                          <a:cs typeface="Arial MT"/>
                        </a:rPr>
                        <a:t>Casos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3429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1,14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algn="ctr" marL="8255">
                        <a:lnSpc>
                          <a:spcPts val="525"/>
                        </a:lnSpc>
                        <a:spcBef>
                          <a:spcPts val="285"/>
                        </a:spcBef>
                      </a:pPr>
                      <a:r>
                        <a:rPr dirty="0" sz="45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1,01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algn="ctr" marL="3810">
                        <a:lnSpc>
                          <a:spcPts val="525"/>
                        </a:lnSpc>
                        <a:spcBef>
                          <a:spcPts val="285"/>
                        </a:spcBef>
                      </a:pPr>
                      <a:r>
                        <a:rPr dirty="0" sz="45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0,93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ts val="525"/>
                        </a:lnSpc>
                        <a:spcBef>
                          <a:spcPts val="285"/>
                        </a:spcBef>
                      </a:pPr>
                      <a:r>
                        <a:rPr dirty="0" sz="450" spc="95" b="1">
                          <a:latin typeface="Arial"/>
                          <a:cs typeface="Arial"/>
                        </a:rPr>
                        <a:t>44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0,54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ts val="525"/>
                        </a:lnSpc>
                        <a:spcBef>
                          <a:spcPts val="285"/>
                        </a:spcBef>
                      </a:pPr>
                      <a:r>
                        <a:rPr dirty="0" sz="450" spc="95" b="1">
                          <a:latin typeface="Arial"/>
                          <a:cs typeface="Arial"/>
                        </a:rPr>
                        <a:t>58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0,66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algn="ctr" marL="8255">
                        <a:lnSpc>
                          <a:spcPts val="525"/>
                        </a:lnSpc>
                        <a:spcBef>
                          <a:spcPts val="285"/>
                        </a:spcBef>
                      </a:pPr>
                      <a:r>
                        <a:rPr dirty="0" sz="450" spc="95" b="1">
                          <a:latin typeface="Arial"/>
                          <a:cs typeface="Arial"/>
                        </a:rPr>
                        <a:t>24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50" name="object 50" descr=""/>
          <p:cNvGrpSpPr/>
          <p:nvPr/>
        </p:nvGrpSpPr>
        <p:grpSpPr>
          <a:xfrm>
            <a:off x="5108580" y="6698986"/>
            <a:ext cx="1343660" cy="698500"/>
            <a:chOff x="5108580" y="6698986"/>
            <a:chExt cx="1343660" cy="698500"/>
          </a:xfrm>
        </p:grpSpPr>
        <p:pic>
          <p:nvPicPr>
            <p:cNvPr id="51" name="object 5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7064" y="6698986"/>
              <a:ext cx="1274825" cy="698121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5111215" y="6738659"/>
              <a:ext cx="1338580" cy="614045"/>
            </a:xfrm>
            <a:custGeom>
              <a:avLst/>
              <a:gdLst/>
              <a:ahLst/>
              <a:cxnLst/>
              <a:rect l="l" t="t" r="r" b="b"/>
              <a:pathLst>
                <a:path w="1338579" h="614045">
                  <a:moveTo>
                    <a:pt x="1322236" y="185107"/>
                  </a:moveTo>
                  <a:lnTo>
                    <a:pt x="1338040" y="613493"/>
                  </a:lnTo>
                </a:path>
                <a:path w="1338579" h="614045">
                  <a:moveTo>
                    <a:pt x="73750" y="227418"/>
                  </a:moveTo>
                  <a:lnTo>
                    <a:pt x="31607" y="0"/>
                  </a:lnTo>
                  <a:lnTo>
                    <a:pt x="0" y="0"/>
                  </a:lnTo>
                </a:path>
              </a:pathLst>
            </a:custGeom>
            <a:ln w="5278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4497704" y="7252992"/>
            <a:ext cx="2324735" cy="676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946910">
              <a:lnSpc>
                <a:spcPct val="100000"/>
              </a:lnSpc>
              <a:spcBef>
                <a:spcPts val="120"/>
              </a:spcBef>
            </a:pPr>
            <a:r>
              <a:rPr dirty="0" sz="650" spc="-10" b="1">
                <a:solidFill>
                  <a:srgbClr val="FF0000"/>
                </a:solidFill>
                <a:latin typeface="Calibri"/>
                <a:cs typeface="Calibri"/>
              </a:rPr>
              <a:t>Femenino</a:t>
            </a:r>
            <a:endParaRPr sz="650">
              <a:latin typeface="Calibri"/>
              <a:cs typeface="Calibri"/>
            </a:endParaRPr>
          </a:p>
          <a:p>
            <a:pPr algn="ctr" marL="1953895">
              <a:lnSpc>
                <a:spcPct val="100000"/>
              </a:lnSpc>
              <a:spcBef>
                <a:spcPts val="55"/>
              </a:spcBef>
            </a:pPr>
            <a:r>
              <a:rPr dirty="0" sz="650" spc="-25" b="1">
                <a:solidFill>
                  <a:srgbClr val="FF0000"/>
                </a:solidFill>
                <a:latin typeface="Calibri"/>
                <a:cs typeface="Calibri"/>
              </a:rPr>
              <a:t>101</a:t>
            </a:r>
            <a:endParaRPr sz="650">
              <a:latin typeface="Calibri"/>
              <a:cs typeface="Calibri"/>
            </a:endParaRPr>
          </a:p>
          <a:p>
            <a:pPr algn="ctr" marL="1951989">
              <a:lnSpc>
                <a:spcPct val="100000"/>
              </a:lnSpc>
              <a:spcBef>
                <a:spcPts val="15"/>
              </a:spcBef>
            </a:pPr>
            <a:r>
              <a:rPr dirty="0" sz="650" spc="-25" b="1">
                <a:solidFill>
                  <a:srgbClr val="FF0000"/>
                </a:solidFill>
                <a:latin typeface="Calibri"/>
                <a:cs typeface="Calibri"/>
              </a:rPr>
              <a:t>48%</a:t>
            </a:r>
            <a:endParaRPr sz="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650">
              <a:latin typeface="Calibri"/>
              <a:cs typeface="Calibri"/>
            </a:endParaRPr>
          </a:p>
          <a:p>
            <a:pPr marL="12700" marR="149225" indent="187960">
              <a:lnSpc>
                <a:spcPts val="919"/>
              </a:lnSpc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4.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Tasa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incidencia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acumulada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Grupo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edad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Tumbes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5" name="object 5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54" name="object 54" descr=""/>
          <p:cNvSpPr txBox="1"/>
          <p:nvPr/>
        </p:nvSpPr>
        <p:spPr>
          <a:xfrm>
            <a:off x="4828905" y="6235058"/>
            <a:ext cx="1934845" cy="53149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86055">
              <a:lnSpc>
                <a:spcPct val="100000"/>
              </a:lnSpc>
              <a:spcBef>
                <a:spcPts val="420"/>
              </a:spcBef>
            </a:pPr>
            <a:r>
              <a:rPr dirty="0" sz="800">
                <a:latin typeface="Arial MT"/>
                <a:cs typeface="Arial MT"/>
              </a:rPr>
              <a:t>sexo</a:t>
            </a:r>
            <a:r>
              <a:rPr dirty="0" sz="800" spc="-10">
                <a:latin typeface="Arial MT"/>
                <a:cs typeface="Arial MT"/>
              </a:rPr>
              <a:t> Región Tumbes,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10">
                <a:latin typeface="Arial MT"/>
                <a:cs typeface="Arial MT"/>
              </a:rPr>
              <a:t> (SE01-</a:t>
            </a:r>
            <a:r>
              <a:rPr dirty="0" sz="800" spc="-25">
                <a:latin typeface="Arial MT"/>
                <a:cs typeface="Arial MT"/>
              </a:rPr>
              <a:t>03)</a:t>
            </a:r>
            <a:endParaRPr sz="800">
              <a:latin typeface="Arial MT"/>
              <a:cs typeface="Arial MT"/>
            </a:endParaRPr>
          </a:p>
          <a:p>
            <a:pPr algn="ctr" marL="12065" marR="1546225">
              <a:lnSpc>
                <a:spcPct val="107300"/>
              </a:lnSpc>
              <a:spcBef>
                <a:spcPts val="229"/>
              </a:spcBef>
            </a:pPr>
            <a:r>
              <a:rPr dirty="0" sz="650" spc="-10" b="1">
                <a:solidFill>
                  <a:srgbClr val="FF0000"/>
                </a:solidFill>
                <a:latin typeface="Calibri"/>
                <a:cs typeface="Calibri"/>
              </a:rPr>
              <a:t>Masculino</a:t>
            </a:r>
            <a:r>
              <a:rPr dirty="0" sz="650" spc="5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650" spc="-25" b="1">
                <a:solidFill>
                  <a:srgbClr val="FF0000"/>
                </a:solidFill>
                <a:latin typeface="Calibri"/>
                <a:cs typeface="Calibri"/>
              </a:rPr>
              <a:t>110</a:t>
            </a:r>
            <a:endParaRPr sz="650">
              <a:latin typeface="Calibri"/>
              <a:cs typeface="Calibri"/>
            </a:endParaRPr>
          </a:p>
          <a:p>
            <a:pPr algn="ctr" marR="1533525">
              <a:lnSpc>
                <a:spcPct val="100000"/>
              </a:lnSpc>
              <a:spcBef>
                <a:spcPts val="10"/>
              </a:spcBef>
            </a:pPr>
            <a:r>
              <a:rPr dirty="0" sz="650" spc="-25" b="1">
                <a:solidFill>
                  <a:srgbClr val="FF0000"/>
                </a:solidFill>
                <a:latin typeface="Calibri"/>
                <a:cs typeface="Calibri"/>
              </a:rPr>
              <a:t>52%</a:t>
            </a:r>
            <a:endParaRPr sz="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451372" y="5057430"/>
              <a:ext cx="3352165" cy="1419225"/>
            </a:xfrm>
            <a:custGeom>
              <a:avLst/>
              <a:gdLst/>
              <a:ahLst/>
              <a:cxnLst/>
              <a:rect l="l" t="t" r="r" b="b"/>
              <a:pathLst>
                <a:path w="3352165" h="1419225">
                  <a:moveTo>
                    <a:pt x="0" y="1218039"/>
                  </a:moveTo>
                  <a:lnTo>
                    <a:pt x="16431" y="1212028"/>
                  </a:lnTo>
                  <a:lnTo>
                    <a:pt x="32862" y="1205482"/>
                  </a:lnTo>
                  <a:lnTo>
                    <a:pt x="49293" y="1200019"/>
                  </a:lnTo>
                  <a:lnTo>
                    <a:pt x="65724" y="1197254"/>
                  </a:lnTo>
                  <a:lnTo>
                    <a:pt x="82155" y="1200805"/>
                  </a:lnTo>
                  <a:lnTo>
                    <a:pt x="98586" y="1208724"/>
                  </a:lnTo>
                  <a:lnTo>
                    <a:pt x="115017" y="1214370"/>
                  </a:lnTo>
                  <a:lnTo>
                    <a:pt x="131448" y="1211099"/>
                  </a:lnTo>
                  <a:lnTo>
                    <a:pt x="147879" y="1195452"/>
                  </a:lnTo>
                  <a:lnTo>
                    <a:pt x="164310" y="1171539"/>
                  </a:lnTo>
                  <a:lnTo>
                    <a:pt x="180741" y="1144064"/>
                  </a:lnTo>
                  <a:lnTo>
                    <a:pt x="197172" y="1117733"/>
                  </a:lnTo>
                  <a:lnTo>
                    <a:pt x="213603" y="1091678"/>
                  </a:lnTo>
                  <a:lnTo>
                    <a:pt x="230034" y="1064114"/>
                  </a:lnTo>
                  <a:lnTo>
                    <a:pt x="246465" y="1038282"/>
                  </a:lnTo>
                  <a:lnTo>
                    <a:pt x="262896" y="1017426"/>
                  </a:lnTo>
                  <a:lnTo>
                    <a:pt x="279327" y="1004191"/>
                  </a:lnTo>
                  <a:lnTo>
                    <a:pt x="295758" y="996249"/>
                  </a:lnTo>
                  <a:lnTo>
                    <a:pt x="312189" y="989390"/>
                  </a:lnTo>
                  <a:lnTo>
                    <a:pt x="328620" y="979401"/>
                  </a:lnTo>
                  <a:lnTo>
                    <a:pt x="345052" y="964987"/>
                  </a:lnTo>
                  <a:lnTo>
                    <a:pt x="361483" y="948475"/>
                  </a:lnTo>
                  <a:lnTo>
                    <a:pt x="377914" y="930997"/>
                  </a:lnTo>
                  <a:lnTo>
                    <a:pt x="394345" y="913687"/>
                  </a:lnTo>
                  <a:lnTo>
                    <a:pt x="410776" y="896625"/>
                  </a:lnTo>
                  <a:lnTo>
                    <a:pt x="427207" y="879300"/>
                  </a:lnTo>
                  <a:lnTo>
                    <a:pt x="443638" y="861872"/>
                  </a:lnTo>
                  <a:lnTo>
                    <a:pt x="460069" y="844502"/>
                  </a:lnTo>
                  <a:lnTo>
                    <a:pt x="474126" y="834144"/>
                  </a:lnTo>
                  <a:lnTo>
                    <a:pt x="492917" y="821773"/>
                  </a:lnTo>
                  <a:lnTo>
                    <a:pt x="511715" y="803470"/>
                  </a:lnTo>
                  <a:lnTo>
                    <a:pt x="534009" y="741868"/>
                  </a:lnTo>
                  <a:lnTo>
                    <a:pt x="542224" y="699080"/>
                  </a:lnTo>
                  <a:lnTo>
                    <a:pt x="550438" y="649669"/>
                  </a:lnTo>
                  <a:lnTo>
                    <a:pt x="558651" y="596353"/>
                  </a:lnTo>
                  <a:lnTo>
                    <a:pt x="566862" y="541846"/>
                  </a:lnTo>
                  <a:lnTo>
                    <a:pt x="575071" y="488866"/>
                  </a:lnTo>
                  <a:lnTo>
                    <a:pt x="583277" y="440128"/>
                  </a:lnTo>
                  <a:lnTo>
                    <a:pt x="591481" y="398348"/>
                  </a:lnTo>
                  <a:lnTo>
                    <a:pt x="604626" y="343398"/>
                  </a:lnTo>
                  <a:lnTo>
                    <a:pt x="617770" y="296445"/>
                  </a:lnTo>
                  <a:lnTo>
                    <a:pt x="630915" y="254835"/>
                  </a:lnTo>
                  <a:lnTo>
                    <a:pt x="644060" y="215913"/>
                  </a:lnTo>
                  <a:lnTo>
                    <a:pt x="657205" y="177024"/>
                  </a:lnTo>
                  <a:lnTo>
                    <a:pt x="670350" y="130067"/>
                  </a:lnTo>
                  <a:lnTo>
                    <a:pt x="683495" y="76834"/>
                  </a:lnTo>
                  <a:lnTo>
                    <a:pt x="696639" y="29440"/>
                  </a:lnTo>
                  <a:lnTo>
                    <a:pt x="709784" y="0"/>
                  </a:lnTo>
                  <a:lnTo>
                    <a:pt x="722929" y="629"/>
                  </a:lnTo>
                  <a:lnTo>
                    <a:pt x="739360" y="67495"/>
                  </a:lnTo>
                  <a:lnTo>
                    <a:pt x="747576" y="123212"/>
                  </a:lnTo>
                  <a:lnTo>
                    <a:pt x="755791" y="185434"/>
                  </a:lnTo>
                  <a:lnTo>
                    <a:pt x="764007" y="247900"/>
                  </a:lnTo>
                  <a:lnTo>
                    <a:pt x="772222" y="304346"/>
                  </a:lnTo>
                  <a:lnTo>
                    <a:pt x="780438" y="348510"/>
                  </a:lnTo>
                  <a:lnTo>
                    <a:pt x="788653" y="374129"/>
                  </a:lnTo>
                  <a:lnTo>
                    <a:pt x="801798" y="373529"/>
                  </a:lnTo>
                  <a:lnTo>
                    <a:pt x="814943" y="339113"/>
                  </a:lnTo>
                  <a:lnTo>
                    <a:pt x="828088" y="290474"/>
                  </a:lnTo>
                  <a:lnTo>
                    <a:pt x="841233" y="247203"/>
                  </a:lnTo>
                  <a:lnTo>
                    <a:pt x="854378" y="228894"/>
                  </a:lnTo>
                  <a:lnTo>
                    <a:pt x="870809" y="248772"/>
                  </a:lnTo>
                  <a:lnTo>
                    <a:pt x="887240" y="293736"/>
                  </a:lnTo>
                  <a:lnTo>
                    <a:pt x="903671" y="344322"/>
                  </a:lnTo>
                  <a:lnTo>
                    <a:pt x="920102" y="381070"/>
                  </a:lnTo>
                  <a:lnTo>
                    <a:pt x="935651" y="393209"/>
                  </a:lnTo>
                  <a:lnTo>
                    <a:pt x="952964" y="396325"/>
                  </a:lnTo>
                  <a:lnTo>
                    <a:pt x="970277" y="400461"/>
                  </a:lnTo>
                  <a:lnTo>
                    <a:pt x="985826" y="415662"/>
                  </a:lnTo>
                  <a:lnTo>
                    <a:pt x="1002257" y="454042"/>
                  </a:lnTo>
                  <a:lnTo>
                    <a:pt x="1018688" y="505777"/>
                  </a:lnTo>
                  <a:lnTo>
                    <a:pt x="1035119" y="560005"/>
                  </a:lnTo>
                  <a:lnTo>
                    <a:pt x="1051550" y="605864"/>
                  </a:lnTo>
                  <a:lnTo>
                    <a:pt x="1067981" y="637482"/>
                  </a:lnTo>
                  <a:lnTo>
                    <a:pt x="1084412" y="661638"/>
                  </a:lnTo>
                  <a:lnTo>
                    <a:pt x="1100843" y="686445"/>
                  </a:lnTo>
                  <a:lnTo>
                    <a:pt x="1117274" y="720014"/>
                  </a:lnTo>
                  <a:lnTo>
                    <a:pt x="1133705" y="770559"/>
                  </a:lnTo>
                  <a:lnTo>
                    <a:pt x="1150136" y="831749"/>
                  </a:lnTo>
                  <a:lnTo>
                    <a:pt x="1166567" y="889810"/>
                  </a:lnTo>
                  <a:lnTo>
                    <a:pt x="1182999" y="930964"/>
                  </a:lnTo>
                  <a:lnTo>
                    <a:pt x="1198046" y="944747"/>
                  </a:lnTo>
                  <a:lnTo>
                    <a:pt x="1215861" y="947092"/>
                  </a:lnTo>
                  <a:lnTo>
                    <a:pt x="1233676" y="944834"/>
                  </a:lnTo>
                  <a:lnTo>
                    <a:pt x="1248723" y="944809"/>
                  </a:lnTo>
                  <a:lnTo>
                    <a:pt x="1265154" y="948456"/>
                  </a:lnTo>
                  <a:lnTo>
                    <a:pt x="1281585" y="951936"/>
                  </a:lnTo>
                  <a:lnTo>
                    <a:pt x="1298016" y="957039"/>
                  </a:lnTo>
                  <a:lnTo>
                    <a:pt x="1330878" y="977597"/>
                  </a:lnTo>
                  <a:lnTo>
                    <a:pt x="1363740" y="1010128"/>
                  </a:lnTo>
                  <a:lnTo>
                    <a:pt x="1396602" y="1059121"/>
                  </a:lnTo>
                  <a:lnTo>
                    <a:pt x="1413033" y="1092433"/>
                  </a:lnTo>
                  <a:lnTo>
                    <a:pt x="1429464" y="1124560"/>
                  </a:lnTo>
                  <a:lnTo>
                    <a:pt x="1462326" y="1163315"/>
                  </a:lnTo>
                  <a:lnTo>
                    <a:pt x="1511620" y="1176507"/>
                  </a:lnTo>
                  <a:lnTo>
                    <a:pt x="1528051" y="1170787"/>
                  </a:lnTo>
                  <a:lnTo>
                    <a:pt x="1544482" y="1158800"/>
                  </a:lnTo>
                  <a:lnTo>
                    <a:pt x="1560913" y="1149621"/>
                  </a:lnTo>
                  <a:lnTo>
                    <a:pt x="1577344" y="1152325"/>
                  </a:lnTo>
                  <a:lnTo>
                    <a:pt x="1593775" y="1174345"/>
                  </a:lnTo>
                  <a:lnTo>
                    <a:pt x="1610206" y="1209172"/>
                  </a:lnTo>
                  <a:lnTo>
                    <a:pt x="1626637" y="1244972"/>
                  </a:lnTo>
                  <a:lnTo>
                    <a:pt x="1643068" y="1269909"/>
                  </a:lnTo>
                  <a:lnTo>
                    <a:pt x="1659498" y="1279820"/>
                  </a:lnTo>
                  <a:lnTo>
                    <a:pt x="1675925" y="1281358"/>
                  </a:lnTo>
                  <a:lnTo>
                    <a:pt x="1692346" y="1278897"/>
                  </a:lnTo>
                  <a:lnTo>
                    <a:pt x="1708756" y="1276813"/>
                  </a:lnTo>
                  <a:lnTo>
                    <a:pt x="1725187" y="1274622"/>
                  </a:lnTo>
                  <a:lnTo>
                    <a:pt x="1741618" y="1270544"/>
                  </a:lnTo>
                  <a:lnTo>
                    <a:pt x="1758049" y="1267007"/>
                  </a:lnTo>
                  <a:lnTo>
                    <a:pt x="1807342" y="1273794"/>
                  </a:lnTo>
                  <a:lnTo>
                    <a:pt x="1856635" y="1306105"/>
                  </a:lnTo>
                  <a:lnTo>
                    <a:pt x="1873066" y="1326099"/>
                  </a:lnTo>
                  <a:lnTo>
                    <a:pt x="1889497" y="1344796"/>
                  </a:lnTo>
                  <a:lnTo>
                    <a:pt x="1905928" y="1356360"/>
                  </a:lnTo>
                  <a:lnTo>
                    <a:pt x="1922359" y="1357307"/>
                  </a:lnTo>
                  <a:lnTo>
                    <a:pt x="1938790" y="1351391"/>
                  </a:lnTo>
                  <a:lnTo>
                    <a:pt x="1955221" y="1343635"/>
                  </a:lnTo>
                  <a:lnTo>
                    <a:pt x="1971652" y="1339068"/>
                  </a:lnTo>
                  <a:lnTo>
                    <a:pt x="1988083" y="1338285"/>
                  </a:lnTo>
                  <a:lnTo>
                    <a:pt x="2004515" y="1338853"/>
                  </a:lnTo>
                  <a:lnTo>
                    <a:pt x="2020946" y="1341258"/>
                  </a:lnTo>
                  <a:lnTo>
                    <a:pt x="2037377" y="1345986"/>
                  </a:lnTo>
                  <a:lnTo>
                    <a:pt x="2053808" y="1354984"/>
                  </a:lnTo>
                  <a:lnTo>
                    <a:pt x="2070239" y="1367386"/>
                  </a:lnTo>
                  <a:lnTo>
                    <a:pt x="2086670" y="1379464"/>
                  </a:lnTo>
                  <a:lnTo>
                    <a:pt x="2103101" y="1387490"/>
                  </a:lnTo>
                  <a:lnTo>
                    <a:pt x="2119532" y="1389623"/>
                  </a:lnTo>
                  <a:lnTo>
                    <a:pt x="2135963" y="1388137"/>
                  </a:lnTo>
                  <a:lnTo>
                    <a:pt x="2152394" y="1385462"/>
                  </a:lnTo>
                  <a:lnTo>
                    <a:pt x="2168825" y="1384030"/>
                  </a:lnTo>
                  <a:lnTo>
                    <a:pt x="2185256" y="1385381"/>
                  </a:lnTo>
                  <a:lnTo>
                    <a:pt x="2201687" y="1387922"/>
                  </a:lnTo>
                  <a:lnTo>
                    <a:pt x="2218118" y="1389381"/>
                  </a:lnTo>
                  <a:lnTo>
                    <a:pt x="2234549" y="1387490"/>
                  </a:lnTo>
                  <a:lnTo>
                    <a:pt x="2250980" y="1379275"/>
                  </a:lnTo>
                  <a:lnTo>
                    <a:pt x="2267411" y="1366737"/>
                  </a:lnTo>
                  <a:lnTo>
                    <a:pt x="2283842" y="1355065"/>
                  </a:lnTo>
                  <a:lnTo>
                    <a:pt x="2300273" y="1349446"/>
                  </a:lnTo>
                  <a:lnTo>
                    <a:pt x="2316704" y="1353660"/>
                  </a:lnTo>
                  <a:lnTo>
                    <a:pt x="2333135" y="1364143"/>
                  </a:lnTo>
                  <a:lnTo>
                    <a:pt x="2349567" y="1375058"/>
                  </a:lnTo>
                  <a:lnTo>
                    <a:pt x="2365998" y="1380571"/>
                  </a:lnTo>
                  <a:lnTo>
                    <a:pt x="2382429" y="1376627"/>
                  </a:lnTo>
                  <a:lnTo>
                    <a:pt x="2398860" y="1367170"/>
                  </a:lnTo>
                  <a:lnTo>
                    <a:pt x="2415291" y="1358361"/>
                  </a:lnTo>
                  <a:lnTo>
                    <a:pt x="2431722" y="1356360"/>
                  </a:lnTo>
                  <a:lnTo>
                    <a:pt x="2448153" y="1366656"/>
                  </a:lnTo>
                  <a:lnTo>
                    <a:pt x="2464584" y="1384678"/>
                  </a:lnTo>
                  <a:lnTo>
                    <a:pt x="2481015" y="1401511"/>
                  </a:lnTo>
                  <a:lnTo>
                    <a:pt x="2497446" y="1408238"/>
                  </a:lnTo>
                  <a:lnTo>
                    <a:pt x="2513877" y="1398511"/>
                  </a:lnTo>
                  <a:lnTo>
                    <a:pt x="2530308" y="1378409"/>
                  </a:lnTo>
                  <a:lnTo>
                    <a:pt x="2546739" y="1357658"/>
                  </a:lnTo>
                  <a:lnTo>
                    <a:pt x="2563170" y="1345986"/>
                  </a:lnTo>
                  <a:lnTo>
                    <a:pt x="2579601" y="1347608"/>
                  </a:lnTo>
                  <a:lnTo>
                    <a:pt x="2596032" y="1356795"/>
                  </a:lnTo>
                  <a:lnTo>
                    <a:pt x="2612463" y="1368359"/>
                  </a:lnTo>
                  <a:lnTo>
                    <a:pt x="2628894" y="1377112"/>
                  </a:lnTo>
                  <a:lnTo>
                    <a:pt x="2645325" y="1382274"/>
                  </a:lnTo>
                  <a:lnTo>
                    <a:pt x="2661756" y="1386408"/>
                  </a:lnTo>
                  <a:lnTo>
                    <a:pt x="2678187" y="1389352"/>
                  </a:lnTo>
                  <a:lnTo>
                    <a:pt x="2694619" y="1390945"/>
                  </a:lnTo>
                  <a:lnTo>
                    <a:pt x="2711050" y="1390352"/>
                  </a:lnTo>
                  <a:lnTo>
                    <a:pt x="2727481" y="1387921"/>
                  </a:lnTo>
                  <a:lnTo>
                    <a:pt x="2743912" y="1385273"/>
                  </a:lnTo>
                  <a:lnTo>
                    <a:pt x="2760343" y="1384030"/>
                  </a:lnTo>
                  <a:lnTo>
                    <a:pt x="2776773" y="1385921"/>
                  </a:lnTo>
                  <a:lnTo>
                    <a:pt x="2793200" y="1389649"/>
                  </a:lnTo>
                  <a:lnTo>
                    <a:pt x="2809621" y="1392296"/>
                  </a:lnTo>
                  <a:lnTo>
                    <a:pt x="2826030" y="1390945"/>
                  </a:lnTo>
                  <a:lnTo>
                    <a:pt x="2842462" y="1381867"/>
                  </a:lnTo>
                  <a:lnTo>
                    <a:pt x="2858893" y="1367601"/>
                  </a:lnTo>
                  <a:lnTo>
                    <a:pt x="2875324" y="1354632"/>
                  </a:lnTo>
                  <a:lnTo>
                    <a:pt x="2891755" y="1349446"/>
                  </a:lnTo>
                  <a:lnTo>
                    <a:pt x="2908186" y="1356037"/>
                  </a:lnTo>
                  <a:lnTo>
                    <a:pt x="2924617" y="1370196"/>
                  </a:lnTo>
                  <a:lnTo>
                    <a:pt x="2941048" y="1386084"/>
                  </a:lnTo>
                  <a:lnTo>
                    <a:pt x="2957479" y="1397864"/>
                  </a:lnTo>
                  <a:lnTo>
                    <a:pt x="2973910" y="1404402"/>
                  </a:lnTo>
                  <a:lnTo>
                    <a:pt x="2990341" y="1408670"/>
                  </a:lnTo>
                  <a:lnTo>
                    <a:pt x="3006772" y="1410994"/>
                  </a:lnTo>
                  <a:lnTo>
                    <a:pt x="3023203" y="1411697"/>
                  </a:lnTo>
                  <a:lnTo>
                    <a:pt x="3039634" y="1409373"/>
                  </a:lnTo>
                  <a:lnTo>
                    <a:pt x="3056065" y="1404347"/>
                  </a:lnTo>
                  <a:lnTo>
                    <a:pt x="3072496" y="1399538"/>
                  </a:lnTo>
                  <a:lnTo>
                    <a:pt x="3088927" y="1397864"/>
                  </a:lnTo>
                  <a:lnTo>
                    <a:pt x="3105358" y="1401755"/>
                  </a:lnTo>
                  <a:lnTo>
                    <a:pt x="3121789" y="1409104"/>
                  </a:lnTo>
                  <a:lnTo>
                    <a:pt x="3138220" y="1416021"/>
                  </a:lnTo>
                  <a:lnTo>
                    <a:pt x="3154651" y="1418615"/>
                  </a:lnTo>
                  <a:lnTo>
                    <a:pt x="3171082" y="1414697"/>
                  </a:lnTo>
                  <a:lnTo>
                    <a:pt x="3187514" y="1406725"/>
                  </a:lnTo>
                  <a:lnTo>
                    <a:pt x="3203945" y="1397782"/>
                  </a:lnTo>
                  <a:lnTo>
                    <a:pt x="3220376" y="1390945"/>
                  </a:lnTo>
                  <a:lnTo>
                    <a:pt x="3236807" y="1389325"/>
                  </a:lnTo>
                  <a:lnTo>
                    <a:pt x="3253238" y="1390514"/>
                  </a:lnTo>
                  <a:lnTo>
                    <a:pt x="3269669" y="1389325"/>
                  </a:lnTo>
                  <a:lnTo>
                    <a:pt x="3286100" y="1380571"/>
                  </a:lnTo>
                  <a:lnTo>
                    <a:pt x="3302531" y="1361199"/>
                  </a:lnTo>
                  <a:lnTo>
                    <a:pt x="3318962" y="1334530"/>
                  </a:lnTo>
                  <a:lnTo>
                    <a:pt x="3335393" y="1304943"/>
                  </a:lnTo>
                  <a:lnTo>
                    <a:pt x="3351824" y="1276813"/>
                  </a:lnTo>
                </a:path>
              </a:pathLst>
            </a:custGeom>
            <a:ln w="7303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51372" y="5931329"/>
              <a:ext cx="3352165" cy="523240"/>
            </a:xfrm>
            <a:custGeom>
              <a:avLst/>
              <a:gdLst/>
              <a:ahLst/>
              <a:cxnLst/>
              <a:rect l="l" t="t" r="r" b="b"/>
              <a:pathLst>
                <a:path w="3352165" h="523239">
                  <a:moveTo>
                    <a:pt x="0" y="485694"/>
                  </a:moveTo>
                  <a:lnTo>
                    <a:pt x="16431" y="482290"/>
                  </a:lnTo>
                  <a:lnTo>
                    <a:pt x="32862" y="478693"/>
                  </a:lnTo>
                  <a:lnTo>
                    <a:pt x="49293" y="475485"/>
                  </a:lnTo>
                  <a:lnTo>
                    <a:pt x="65724" y="473249"/>
                  </a:lnTo>
                  <a:lnTo>
                    <a:pt x="82155" y="472908"/>
                  </a:lnTo>
                  <a:lnTo>
                    <a:pt x="98586" y="473897"/>
                  </a:lnTo>
                  <a:lnTo>
                    <a:pt x="115017" y="474561"/>
                  </a:lnTo>
                  <a:lnTo>
                    <a:pt x="131448" y="473249"/>
                  </a:lnTo>
                  <a:lnTo>
                    <a:pt x="147879" y="469003"/>
                  </a:lnTo>
                  <a:lnTo>
                    <a:pt x="164310" y="462878"/>
                  </a:lnTo>
                  <a:lnTo>
                    <a:pt x="180741" y="456234"/>
                  </a:lnTo>
                  <a:lnTo>
                    <a:pt x="197172" y="450433"/>
                  </a:lnTo>
                  <a:lnTo>
                    <a:pt x="246465" y="437696"/>
                  </a:lnTo>
                  <a:lnTo>
                    <a:pt x="295758" y="426621"/>
                  </a:lnTo>
                  <a:lnTo>
                    <a:pt x="312189" y="423094"/>
                  </a:lnTo>
                  <a:lnTo>
                    <a:pt x="328620" y="419319"/>
                  </a:lnTo>
                  <a:lnTo>
                    <a:pt x="345052" y="415744"/>
                  </a:lnTo>
                  <a:lnTo>
                    <a:pt x="361483" y="412320"/>
                  </a:lnTo>
                  <a:lnTo>
                    <a:pt x="377914" y="408076"/>
                  </a:lnTo>
                  <a:lnTo>
                    <a:pt x="394345" y="402037"/>
                  </a:lnTo>
                  <a:lnTo>
                    <a:pt x="410776" y="392955"/>
                  </a:lnTo>
                  <a:lnTo>
                    <a:pt x="427207" y="381677"/>
                  </a:lnTo>
                  <a:lnTo>
                    <a:pt x="443638" y="370379"/>
                  </a:lnTo>
                  <a:lnTo>
                    <a:pt x="460069" y="361235"/>
                  </a:lnTo>
                  <a:lnTo>
                    <a:pt x="476500" y="357878"/>
                  </a:lnTo>
                  <a:lnTo>
                    <a:pt x="492931" y="358126"/>
                  </a:lnTo>
                  <a:lnTo>
                    <a:pt x="509362" y="355436"/>
                  </a:lnTo>
                  <a:lnTo>
                    <a:pt x="525793" y="343263"/>
                  </a:lnTo>
                  <a:lnTo>
                    <a:pt x="542224" y="316238"/>
                  </a:lnTo>
                  <a:lnTo>
                    <a:pt x="558651" y="279056"/>
                  </a:lnTo>
                  <a:lnTo>
                    <a:pt x="575071" y="240271"/>
                  </a:lnTo>
                  <a:lnTo>
                    <a:pt x="591481" y="208438"/>
                  </a:lnTo>
                  <a:lnTo>
                    <a:pt x="607912" y="186543"/>
                  </a:lnTo>
                  <a:lnTo>
                    <a:pt x="624343" y="169796"/>
                  </a:lnTo>
                  <a:lnTo>
                    <a:pt x="640774" y="155082"/>
                  </a:lnTo>
                  <a:lnTo>
                    <a:pt x="657205" y="139290"/>
                  </a:lnTo>
                  <a:lnTo>
                    <a:pt x="673636" y="118839"/>
                  </a:lnTo>
                  <a:lnTo>
                    <a:pt x="690067" y="96306"/>
                  </a:lnTo>
                  <a:lnTo>
                    <a:pt x="706498" y="77813"/>
                  </a:lnTo>
                  <a:lnTo>
                    <a:pt x="722929" y="69485"/>
                  </a:lnTo>
                  <a:lnTo>
                    <a:pt x="739360" y="77149"/>
                  </a:lnTo>
                  <a:lnTo>
                    <a:pt x="755791" y="96164"/>
                  </a:lnTo>
                  <a:lnTo>
                    <a:pt x="772222" y="116872"/>
                  </a:lnTo>
                  <a:lnTo>
                    <a:pt x="788653" y="129610"/>
                  </a:lnTo>
                  <a:lnTo>
                    <a:pt x="805084" y="129722"/>
                  </a:lnTo>
                  <a:lnTo>
                    <a:pt x="821515" y="123049"/>
                  </a:lnTo>
                  <a:lnTo>
                    <a:pt x="837947" y="115685"/>
                  </a:lnTo>
                  <a:lnTo>
                    <a:pt x="854378" y="113721"/>
                  </a:lnTo>
                  <a:lnTo>
                    <a:pt x="870809" y="121722"/>
                  </a:lnTo>
                  <a:lnTo>
                    <a:pt x="887240" y="135459"/>
                  </a:lnTo>
                  <a:lnTo>
                    <a:pt x="903671" y="147834"/>
                  </a:lnTo>
                  <a:lnTo>
                    <a:pt x="920102" y="151746"/>
                  </a:lnTo>
                  <a:lnTo>
                    <a:pt x="936533" y="140718"/>
                  </a:lnTo>
                  <a:lnTo>
                    <a:pt x="952964" y="120067"/>
                  </a:lnTo>
                  <a:lnTo>
                    <a:pt x="969395" y="100389"/>
                  </a:lnTo>
                  <a:lnTo>
                    <a:pt x="985826" y="92279"/>
                  </a:lnTo>
                  <a:lnTo>
                    <a:pt x="1002257" y="100956"/>
                  </a:lnTo>
                  <a:lnTo>
                    <a:pt x="1018688" y="119976"/>
                  </a:lnTo>
                  <a:lnTo>
                    <a:pt x="1035119" y="142434"/>
                  </a:lnTo>
                  <a:lnTo>
                    <a:pt x="1051550" y="161426"/>
                  </a:lnTo>
                  <a:lnTo>
                    <a:pt x="1084412" y="191421"/>
                  </a:lnTo>
                  <a:lnTo>
                    <a:pt x="1117274" y="211908"/>
                  </a:lnTo>
                  <a:lnTo>
                    <a:pt x="1150136" y="215958"/>
                  </a:lnTo>
                  <a:lnTo>
                    <a:pt x="1166567" y="212478"/>
                  </a:lnTo>
                  <a:lnTo>
                    <a:pt x="1182999" y="204968"/>
                  </a:lnTo>
                  <a:lnTo>
                    <a:pt x="1199430" y="190856"/>
                  </a:lnTo>
                  <a:lnTo>
                    <a:pt x="1215861" y="171106"/>
                  </a:lnTo>
                  <a:lnTo>
                    <a:pt x="1232292" y="150837"/>
                  </a:lnTo>
                  <a:lnTo>
                    <a:pt x="1248723" y="135163"/>
                  </a:lnTo>
                  <a:lnTo>
                    <a:pt x="1265154" y="126170"/>
                  </a:lnTo>
                  <a:lnTo>
                    <a:pt x="1281585" y="120894"/>
                  </a:lnTo>
                  <a:lnTo>
                    <a:pt x="1298016" y="116871"/>
                  </a:lnTo>
                  <a:lnTo>
                    <a:pt x="1314447" y="111639"/>
                  </a:lnTo>
                  <a:lnTo>
                    <a:pt x="1330878" y="104399"/>
                  </a:lnTo>
                  <a:lnTo>
                    <a:pt x="1347309" y="96511"/>
                  </a:lnTo>
                  <a:lnTo>
                    <a:pt x="1363740" y="88754"/>
                  </a:lnTo>
                  <a:lnTo>
                    <a:pt x="1380171" y="81905"/>
                  </a:lnTo>
                  <a:lnTo>
                    <a:pt x="1396602" y="72983"/>
                  </a:lnTo>
                  <a:lnTo>
                    <a:pt x="1413033" y="62636"/>
                  </a:lnTo>
                  <a:lnTo>
                    <a:pt x="1429464" y="57084"/>
                  </a:lnTo>
                  <a:lnTo>
                    <a:pt x="1445895" y="62545"/>
                  </a:lnTo>
                  <a:lnTo>
                    <a:pt x="1462326" y="88765"/>
                  </a:lnTo>
                  <a:lnTo>
                    <a:pt x="1478757" y="129711"/>
                  </a:lnTo>
                  <a:lnTo>
                    <a:pt x="1495188" y="168013"/>
                  </a:lnTo>
                  <a:lnTo>
                    <a:pt x="1511620" y="186302"/>
                  </a:lnTo>
                  <a:lnTo>
                    <a:pt x="1528051" y="172328"/>
                  </a:lnTo>
                  <a:lnTo>
                    <a:pt x="1544482" y="137875"/>
                  </a:lnTo>
                  <a:lnTo>
                    <a:pt x="1560913" y="101710"/>
                  </a:lnTo>
                  <a:lnTo>
                    <a:pt x="1577344" y="82599"/>
                  </a:lnTo>
                  <a:lnTo>
                    <a:pt x="1593775" y="90645"/>
                  </a:lnTo>
                  <a:lnTo>
                    <a:pt x="1610206" y="114145"/>
                  </a:lnTo>
                  <a:lnTo>
                    <a:pt x="1626637" y="139160"/>
                  </a:lnTo>
                  <a:lnTo>
                    <a:pt x="1643068" y="151746"/>
                  </a:lnTo>
                  <a:lnTo>
                    <a:pt x="1659498" y="144980"/>
                  </a:lnTo>
                  <a:lnTo>
                    <a:pt x="1675925" y="127369"/>
                  </a:lnTo>
                  <a:lnTo>
                    <a:pt x="1692346" y="108120"/>
                  </a:lnTo>
                  <a:lnTo>
                    <a:pt x="1708756" y="96443"/>
                  </a:lnTo>
                  <a:lnTo>
                    <a:pt x="1725187" y="95628"/>
                  </a:lnTo>
                  <a:lnTo>
                    <a:pt x="1741618" y="100502"/>
                  </a:lnTo>
                  <a:lnTo>
                    <a:pt x="1758049" y="107492"/>
                  </a:lnTo>
                  <a:lnTo>
                    <a:pt x="1774480" y="113027"/>
                  </a:lnTo>
                  <a:lnTo>
                    <a:pt x="1790911" y="114706"/>
                  </a:lnTo>
                  <a:lnTo>
                    <a:pt x="1807342" y="114899"/>
                  </a:lnTo>
                  <a:lnTo>
                    <a:pt x="1823773" y="117270"/>
                  </a:lnTo>
                  <a:lnTo>
                    <a:pt x="1840204" y="125483"/>
                  </a:lnTo>
                  <a:lnTo>
                    <a:pt x="1856635" y="146291"/>
                  </a:lnTo>
                  <a:lnTo>
                    <a:pt x="1873066" y="175819"/>
                  </a:lnTo>
                  <a:lnTo>
                    <a:pt x="1889497" y="201784"/>
                  </a:lnTo>
                  <a:lnTo>
                    <a:pt x="1905928" y="211908"/>
                  </a:lnTo>
                  <a:lnTo>
                    <a:pt x="1922359" y="199810"/>
                  </a:lnTo>
                  <a:lnTo>
                    <a:pt x="1938790" y="173093"/>
                  </a:lnTo>
                  <a:lnTo>
                    <a:pt x="1955221" y="140369"/>
                  </a:lnTo>
                  <a:lnTo>
                    <a:pt x="1971652" y="110251"/>
                  </a:lnTo>
                  <a:lnTo>
                    <a:pt x="1988083" y="81219"/>
                  </a:lnTo>
                  <a:lnTo>
                    <a:pt x="2004515" y="49933"/>
                  </a:lnTo>
                  <a:lnTo>
                    <a:pt x="2020946" y="22360"/>
                  </a:lnTo>
                  <a:lnTo>
                    <a:pt x="2037377" y="4465"/>
                  </a:lnTo>
                  <a:lnTo>
                    <a:pt x="2053808" y="0"/>
                  </a:lnTo>
                  <a:lnTo>
                    <a:pt x="2070239" y="5040"/>
                  </a:lnTo>
                  <a:lnTo>
                    <a:pt x="2086670" y="14122"/>
                  </a:lnTo>
                  <a:lnTo>
                    <a:pt x="2103101" y="21779"/>
                  </a:lnTo>
                  <a:lnTo>
                    <a:pt x="2119532" y="27067"/>
                  </a:lnTo>
                  <a:lnTo>
                    <a:pt x="2135963" y="32742"/>
                  </a:lnTo>
                  <a:lnTo>
                    <a:pt x="2152394" y="38808"/>
                  </a:lnTo>
                  <a:lnTo>
                    <a:pt x="2168825" y="45267"/>
                  </a:lnTo>
                  <a:lnTo>
                    <a:pt x="2185256" y="51002"/>
                  </a:lnTo>
                  <a:lnTo>
                    <a:pt x="2234549" y="75001"/>
                  </a:lnTo>
                  <a:lnTo>
                    <a:pt x="2267411" y="114538"/>
                  </a:lnTo>
                  <a:lnTo>
                    <a:pt x="2283842" y="137695"/>
                  </a:lnTo>
                  <a:lnTo>
                    <a:pt x="2300273" y="158650"/>
                  </a:lnTo>
                  <a:lnTo>
                    <a:pt x="2333135" y="193877"/>
                  </a:lnTo>
                  <a:lnTo>
                    <a:pt x="2365998" y="225022"/>
                  </a:lnTo>
                  <a:lnTo>
                    <a:pt x="2398860" y="248802"/>
                  </a:lnTo>
                  <a:lnTo>
                    <a:pt x="2415291" y="260651"/>
                  </a:lnTo>
                  <a:lnTo>
                    <a:pt x="2431722" y="276198"/>
                  </a:lnTo>
                  <a:lnTo>
                    <a:pt x="2448153" y="298693"/>
                  </a:lnTo>
                  <a:lnTo>
                    <a:pt x="2464584" y="325808"/>
                  </a:lnTo>
                  <a:lnTo>
                    <a:pt x="2481015" y="351970"/>
                  </a:lnTo>
                  <a:lnTo>
                    <a:pt x="2497446" y="371609"/>
                  </a:lnTo>
                  <a:lnTo>
                    <a:pt x="2513877" y="381981"/>
                  </a:lnTo>
                  <a:lnTo>
                    <a:pt x="2530308" y="386476"/>
                  </a:lnTo>
                  <a:lnTo>
                    <a:pt x="2546739" y="388725"/>
                  </a:lnTo>
                  <a:lnTo>
                    <a:pt x="2563170" y="392357"/>
                  </a:lnTo>
                  <a:lnTo>
                    <a:pt x="2579601" y="398123"/>
                  </a:lnTo>
                  <a:lnTo>
                    <a:pt x="2596032" y="404158"/>
                  </a:lnTo>
                  <a:lnTo>
                    <a:pt x="2612463" y="410169"/>
                  </a:lnTo>
                  <a:lnTo>
                    <a:pt x="2628894" y="415863"/>
                  </a:lnTo>
                  <a:lnTo>
                    <a:pt x="2645325" y="420908"/>
                  </a:lnTo>
                  <a:lnTo>
                    <a:pt x="2661756" y="425542"/>
                  </a:lnTo>
                  <a:lnTo>
                    <a:pt x="2678187" y="430349"/>
                  </a:lnTo>
                  <a:lnTo>
                    <a:pt x="2727481" y="449439"/>
                  </a:lnTo>
                  <a:lnTo>
                    <a:pt x="2776773" y="475481"/>
                  </a:lnTo>
                  <a:lnTo>
                    <a:pt x="2793200" y="487899"/>
                  </a:lnTo>
                  <a:lnTo>
                    <a:pt x="2809621" y="497832"/>
                  </a:lnTo>
                  <a:lnTo>
                    <a:pt x="2826030" y="500904"/>
                  </a:lnTo>
                  <a:lnTo>
                    <a:pt x="2842462" y="492112"/>
                  </a:lnTo>
                  <a:lnTo>
                    <a:pt x="2858893" y="475065"/>
                  </a:lnTo>
                  <a:lnTo>
                    <a:pt x="2875324" y="458320"/>
                  </a:lnTo>
                  <a:lnTo>
                    <a:pt x="2891755" y="450434"/>
                  </a:lnTo>
                  <a:lnTo>
                    <a:pt x="2908186" y="456153"/>
                  </a:lnTo>
                  <a:lnTo>
                    <a:pt x="2924617" y="470094"/>
                  </a:lnTo>
                  <a:lnTo>
                    <a:pt x="2941048" y="485613"/>
                  </a:lnTo>
                  <a:lnTo>
                    <a:pt x="2957479" y="496064"/>
                  </a:lnTo>
                  <a:lnTo>
                    <a:pt x="2973910" y="499565"/>
                  </a:lnTo>
                  <a:lnTo>
                    <a:pt x="2990341" y="499694"/>
                  </a:lnTo>
                  <a:lnTo>
                    <a:pt x="3006772" y="498009"/>
                  </a:lnTo>
                  <a:lnTo>
                    <a:pt x="3023203" y="496064"/>
                  </a:lnTo>
                  <a:lnTo>
                    <a:pt x="3039634" y="492661"/>
                  </a:lnTo>
                  <a:lnTo>
                    <a:pt x="3056065" y="487508"/>
                  </a:lnTo>
                  <a:lnTo>
                    <a:pt x="3072496" y="483522"/>
                  </a:lnTo>
                  <a:lnTo>
                    <a:pt x="3088927" y="483619"/>
                  </a:lnTo>
                  <a:lnTo>
                    <a:pt x="3105358" y="490847"/>
                  </a:lnTo>
                  <a:lnTo>
                    <a:pt x="3121789" y="502893"/>
                  </a:lnTo>
                  <a:lnTo>
                    <a:pt x="3138220" y="514635"/>
                  </a:lnTo>
                  <a:lnTo>
                    <a:pt x="3154651" y="520955"/>
                  </a:lnTo>
                  <a:lnTo>
                    <a:pt x="3171082" y="518519"/>
                  </a:lnTo>
                  <a:lnTo>
                    <a:pt x="3187514" y="510714"/>
                  </a:lnTo>
                  <a:lnTo>
                    <a:pt x="3203945" y="502498"/>
                  </a:lnTo>
                  <a:lnTo>
                    <a:pt x="3220376" y="498830"/>
                  </a:lnTo>
                  <a:lnTo>
                    <a:pt x="3236807" y="502887"/>
                  </a:lnTo>
                  <a:lnTo>
                    <a:pt x="3253238" y="511405"/>
                  </a:lnTo>
                  <a:lnTo>
                    <a:pt x="3269669" y="519685"/>
                  </a:lnTo>
                  <a:lnTo>
                    <a:pt x="3286100" y="523030"/>
                  </a:lnTo>
                  <a:lnTo>
                    <a:pt x="3302531" y="519390"/>
                  </a:lnTo>
                  <a:lnTo>
                    <a:pt x="3318962" y="511536"/>
                  </a:lnTo>
                  <a:lnTo>
                    <a:pt x="3335393" y="501996"/>
                  </a:lnTo>
                  <a:lnTo>
                    <a:pt x="3351824" y="493299"/>
                  </a:lnTo>
                </a:path>
              </a:pathLst>
            </a:custGeom>
            <a:ln w="7305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1372" y="6180268"/>
              <a:ext cx="131445" cy="267335"/>
            </a:xfrm>
            <a:custGeom>
              <a:avLst/>
              <a:gdLst/>
              <a:ahLst/>
              <a:cxnLst/>
              <a:rect l="l" t="t" r="r" b="b"/>
              <a:pathLst>
                <a:path w="131445" h="267335">
                  <a:moveTo>
                    <a:pt x="0" y="266792"/>
                  </a:moveTo>
                  <a:lnTo>
                    <a:pt x="13122" y="214053"/>
                  </a:lnTo>
                  <a:lnTo>
                    <a:pt x="26245" y="157715"/>
                  </a:lnTo>
                  <a:lnTo>
                    <a:pt x="39368" y="103176"/>
                  </a:lnTo>
                  <a:lnTo>
                    <a:pt x="52491" y="55833"/>
                  </a:lnTo>
                  <a:lnTo>
                    <a:pt x="65614" y="21085"/>
                  </a:lnTo>
                  <a:lnTo>
                    <a:pt x="81239" y="5115"/>
                  </a:lnTo>
                  <a:lnTo>
                    <a:pt x="101292" y="0"/>
                  </a:lnTo>
                  <a:lnTo>
                    <a:pt x="119911" y="240"/>
                  </a:lnTo>
                  <a:lnTo>
                    <a:pt x="131229" y="337"/>
                  </a:lnTo>
                </a:path>
              </a:pathLst>
            </a:custGeom>
            <a:ln w="820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5954" y="6313050"/>
            <a:ext cx="53340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30918" y="6140071"/>
            <a:ext cx="70485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100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30918" y="5967110"/>
            <a:ext cx="70485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150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0918" y="5794059"/>
            <a:ext cx="70485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25">
                <a:latin typeface="Arial MT"/>
                <a:cs typeface="Arial MT"/>
              </a:rPr>
              <a:t>200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0918" y="5621098"/>
            <a:ext cx="70485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25">
                <a:latin typeface="Arial MT"/>
                <a:cs typeface="Arial MT"/>
              </a:rPr>
              <a:t>250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30918" y="5448137"/>
            <a:ext cx="70485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25">
                <a:latin typeface="Arial MT"/>
                <a:cs typeface="Arial MT"/>
              </a:rPr>
              <a:t>300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30918" y="5275177"/>
            <a:ext cx="70485" cy="65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50" spc="-25">
                <a:latin typeface="Arial MT"/>
                <a:cs typeface="Arial MT"/>
              </a:rPr>
              <a:t>350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30918" y="5102417"/>
            <a:ext cx="70485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400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30918" y="4929456"/>
            <a:ext cx="70485" cy="654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450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59355" y="5466677"/>
            <a:ext cx="85090" cy="558165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400" spc="-45" b="1">
                <a:latin typeface="Arial"/>
                <a:cs typeface="Arial"/>
              </a:rPr>
              <a:t>Total</a:t>
            </a:r>
            <a:r>
              <a:rPr dirty="0" sz="400" spc="-30" b="1">
                <a:latin typeface="Arial"/>
                <a:cs typeface="Arial"/>
              </a:rPr>
              <a:t> </a:t>
            </a:r>
            <a:r>
              <a:rPr dirty="0" sz="400" spc="-45" b="1">
                <a:latin typeface="Arial"/>
                <a:cs typeface="Arial"/>
              </a:rPr>
              <a:t>de</a:t>
            </a:r>
            <a:r>
              <a:rPr dirty="0" sz="400" spc="-5" b="1">
                <a:latin typeface="Arial"/>
                <a:cs typeface="Arial"/>
              </a:rPr>
              <a:t> </a:t>
            </a:r>
            <a:r>
              <a:rPr dirty="0" sz="400" spc="-45" b="1">
                <a:latin typeface="Arial"/>
                <a:cs typeface="Arial"/>
              </a:rPr>
              <a:t>casos</a:t>
            </a:r>
            <a:r>
              <a:rPr dirty="0" sz="400" b="1">
                <a:latin typeface="Arial"/>
                <a:cs typeface="Arial"/>
              </a:rPr>
              <a:t> </a:t>
            </a:r>
            <a:r>
              <a:rPr dirty="0" sz="400" spc="-40" b="1">
                <a:latin typeface="Arial"/>
                <a:cs typeface="Arial"/>
              </a:rPr>
              <a:t>repostados</a:t>
            </a:r>
            <a:endParaRPr sz="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0900" y="6481521"/>
            <a:ext cx="3495040" cy="1917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81704" algn="l"/>
              </a:tabLst>
            </a:pPr>
            <a:r>
              <a:rPr dirty="0" sz="250">
                <a:latin typeface="Arial MT"/>
                <a:cs typeface="Arial MT"/>
              </a:rPr>
              <a:t>0</a:t>
            </a:r>
            <a:r>
              <a:rPr dirty="0" sz="250" spc="175">
                <a:latin typeface="Arial MT"/>
                <a:cs typeface="Arial MT"/>
              </a:rPr>
              <a:t> </a:t>
            </a:r>
            <a:r>
              <a:rPr dirty="0" u="sng" sz="250">
                <a:uFill>
                  <a:solidFill>
                    <a:srgbClr val="D9D9D9"/>
                  </a:solidFill>
                </a:uFill>
                <a:latin typeface="Arial MT"/>
                <a:cs typeface="Arial MT"/>
              </a:rPr>
              <a:t>	</a:t>
            </a:r>
            <a:endParaRPr sz="250">
              <a:latin typeface="Arial MT"/>
              <a:cs typeface="Arial MT"/>
            </a:endParaRPr>
          </a:p>
          <a:p>
            <a:pPr marL="80010">
              <a:lnSpc>
                <a:spcPct val="100000"/>
              </a:lnSpc>
              <a:spcBef>
                <a:spcPts val="70"/>
              </a:spcBef>
            </a:pPr>
            <a:r>
              <a:rPr dirty="0" sz="300" b="1">
                <a:latin typeface="Arial"/>
                <a:cs typeface="Arial"/>
              </a:rPr>
              <a:t>1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6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7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8</a:t>
            </a:r>
            <a:r>
              <a:rPr dirty="0" sz="300" spc="25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9</a:t>
            </a:r>
            <a:r>
              <a:rPr dirty="0" sz="300" spc="19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10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12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13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14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15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17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18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19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20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21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22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23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24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25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27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28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29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30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31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32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33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34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35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37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38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39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40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41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42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43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44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45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47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48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49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50</a:t>
            </a:r>
            <a:r>
              <a:rPr dirty="0" sz="300" spc="12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spc="-50" b="1">
                <a:latin typeface="Arial"/>
                <a:cs typeface="Arial"/>
              </a:rPr>
              <a:t>52</a:t>
            </a:r>
            <a:endParaRPr sz="300">
              <a:latin typeface="Arial"/>
              <a:cs typeface="Arial"/>
            </a:endParaRPr>
          </a:p>
          <a:p>
            <a:pPr algn="ctr" marL="38735">
              <a:lnSpc>
                <a:spcPct val="100000"/>
              </a:lnSpc>
              <a:spcBef>
                <a:spcPts val="55"/>
              </a:spcBef>
            </a:pPr>
            <a:r>
              <a:rPr dirty="0" sz="400" spc="-50" b="1">
                <a:latin typeface="Arial"/>
                <a:cs typeface="Arial"/>
              </a:rPr>
              <a:t>Semana</a:t>
            </a:r>
            <a:r>
              <a:rPr dirty="0" sz="400" b="1">
                <a:latin typeface="Arial"/>
                <a:cs typeface="Arial"/>
              </a:rPr>
              <a:t> </a:t>
            </a:r>
            <a:r>
              <a:rPr dirty="0" sz="400" spc="-10" b="1">
                <a:latin typeface="Arial"/>
                <a:cs typeface="Arial"/>
              </a:rPr>
              <a:t>epidemiológica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82260" y="908050"/>
            <a:ext cx="5256530" cy="4069715"/>
            <a:chOff x="882260" y="908050"/>
            <a:chExt cx="5256530" cy="4069715"/>
          </a:xfrm>
        </p:grpSpPr>
        <p:sp>
          <p:nvSpPr>
            <p:cNvPr id="20" name="object 20" descr=""/>
            <p:cNvSpPr/>
            <p:nvPr/>
          </p:nvSpPr>
          <p:spPr>
            <a:xfrm>
              <a:off x="886070" y="4973168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4" h="0">
                  <a:moveTo>
                    <a:pt x="0" y="0"/>
                  </a:moveTo>
                  <a:lnTo>
                    <a:pt x="92954" y="0"/>
                  </a:lnTo>
                </a:path>
              </a:pathLst>
            </a:custGeom>
            <a:ln w="7305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673448" y="4973168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4" h="0">
                  <a:moveTo>
                    <a:pt x="0" y="0"/>
                  </a:moveTo>
                  <a:lnTo>
                    <a:pt x="92954" y="0"/>
                  </a:lnTo>
                </a:path>
              </a:pathLst>
            </a:custGeom>
            <a:ln w="7305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726020" y="4973169"/>
              <a:ext cx="93345" cy="0"/>
            </a:xfrm>
            <a:custGeom>
              <a:avLst/>
              <a:gdLst/>
              <a:ahLst/>
              <a:cxnLst/>
              <a:rect l="l" t="t" r="r" b="b"/>
              <a:pathLst>
                <a:path w="93344" h="0">
                  <a:moveTo>
                    <a:pt x="0" y="0"/>
                  </a:moveTo>
                  <a:lnTo>
                    <a:pt x="92954" y="0"/>
                  </a:lnTo>
                </a:path>
              </a:pathLst>
            </a:custGeom>
            <a:ln w="821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035425" y="908050"/>
              <a:ext cx="2103120" cy="321310"/>
            </a:xfrm>
            <a:custGeom>
              <a:avLst/>
              <a:gdLst/>
              <a:ahLst/>
              <a:cxnLst/>
              <a:rect l="l" t="t" r="r" b="b"/>
              <a:pathLst>
                <a:path w="2103120" h="321309">
                  <a:moveTo>
                    <a:pt x="2103120" y="0"/>
                  </a:moveTo>
                  <a:lnTo>
                    <a:pt x="0" y="0"/>
                  </a:lnTo>
                  <a:lnTo>
                    <a:pt x="0" y="321309"/>
                  </a:lnTo>
                  <a:lnTo>
                    <a:pt x="2103120" y="321309"/>
                  </a:lnTo>
                  <a:lnTo>
                    <a:pt x="2103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64819" y="1056640"/>
            <a:ext cx="344932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910590" marR="5080" indent="-89852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4.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Tasa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incidencia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acumulada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distrital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 </a:t>
            </a:r>
            <a:r>
              <a:rPr dirty="0" sz="800" spc="-10">
                <a:latin typeface="Arial MT"/>
                <a:cs typeface="Arial MT"/>
              </a:rPr>
              <a:t>dengue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03-2025,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0">
                <a:latin typeface="Arial MT"/>
                <a:cs typeface="Arial MT"/>
              </a:rPr>
              <a:t> Tumbes, periodo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2024-</a:t>
            </a:r>
            <a:r>
              <a:rPr dirty="0" sz="800" spc="-20">
                <a:latin typeface="Arial MT"/>
                <a:cs typeface="Arial MT"/>
              </a:rPr>
              <a:t>2025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119245" y="5100955"/>
            <a:ext cx="271589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11430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5.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acumulados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febriles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notificados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por</a:t>
            </a:r>
            <a:r>
              <a:rPr dirty="0" sz="800" spc="-10">
                <a:latin typeface="Arial MT"/>
                <a:cs typeface="Arial MT"/>
              </a:rPr>
              <a:t> diagnóstico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clasificación</a:t>
            </a:r>
            <a:r>
              <a:rPr dirty="0" sz="800">
                <a:latin typeface="Arial MT"/>
                <a:cs typeface="Arial MT"/>
              </a:rPr>
              <a:t> de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dengue</a:t>
            </a:r>
            <a:r>
              <a:rPr dirty="0" sz="800">
                <a:latin typeface="Arial MT"/>
                <a:cs typeface="Arial MT"/>
              </a:rPr>
              <a:t> (hasta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 SE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03/2025)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55930" y="3864864"/>
            <a:ext cx="6461125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seis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transmisión,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seguido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Papayal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Corrales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926204" y="6265545"/>
            <a:ext cx="3085465" cy="68707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sistema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2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registrado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307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febriles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investigados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para </a:t>
            </a:r>
            <a:r>
              <a:rPr dirty="0" sz="900" spc="-10">
                <a:latin typeface="Arial MT"/>
                <a:cs typeface="Arial MT"/>
              </a:rPr>
              <a:t>dengue,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cuales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descartado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96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(31,27%), </a:t>
            </a:r>
            <a:r>
              <a:rPr dirty="0" sz="900">
                <a:latin typeface="Arial MT"/>
                <a:cs typeface="Arial MT"/>
              </a:rPr>
              <a:t>198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(64,49%)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13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(4,23%).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148454" y="938530"/>
            <a:ext cx="187960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9652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3.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Mapa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Riesgo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50-</a:t>
            </a:r>
            <a:r>
              <a:rPr dirty="0" sz="800" spc="-10">
                <a:latin typeface="Arial MT"/>
                <a:cs typeface="Arial MT"/>
              </a:rPr>
              <a:t> 52/2024-03/2025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(Seis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últimas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semanas)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0288" y="1812760"/>
            <a:ext cx="734425" cy="769927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40288" y="2698831"/>
            <a:ext cx="734425" cy="812056"/>
          </a:xfrm>
          <a:prstGeom prst="rect">
            <a:avLst/>
          </a:prstGeom>
        </p:spPr>
      </p:pic>
      <p:graphicFrame>
        <p:nvGraphicFramePr>
          <p:cNvPr id="31" name="object 31" descr=""/>
          <p:cNvGraphicFramePr>
            <a:graphicFrameLocks noGrp="1"/>
          </p:cNvGraphicFramePr>
          <p:nvPr/>
        </p:nvGraphicFramePr>
        <p:xfrm>
          <a:off x="262254" y="1401467"/>
          <a:ext cx="4494530" cy="2299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8855"/>
                <a:gridCol w="375919"/>
                <a:gridCol w="493394"/>
                <a:gridCol w="504825"/>
                <a:gridCol w="375919"/>
                <a:gridCol w="375919"/>
                <a:gridCol w="543559"/>
                <a:gridCol w="737235"/>
              </a:tblGrid>
              <a:tr h="13144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dirty="0" sz="850" spc="3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Distritos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B="0" marT="508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750" spc="6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2024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750" spc="6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2025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750" spc="3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Tendencia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  <a:p>
                      <a:pPr algn="ctr" marL="26034" marR="20320">
                        <a:lnSpc>
                          <a:spcPct val="115399"/>
                        </a:lnSpc>
                      </a:pPr>
                      <a:r>
                        <a:rPr dirty="0" sz="750" spc="5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r>
                        <a:rPr dirty="0" sz="750" spc="-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750" spc="6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6</a:t>
                      </a:r>
                      <a:r>
                        <a:rPr dirty="0" sz="750" spc="3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750" spc="4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últimas </a:t>
                      </a:r>
                      <a:r>
                        <a:rPr dirty="0" sz="750" spc="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semanas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2686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50" spc="4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50" spc="3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%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750" spc="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TIA</a:t>
                      </a:r>
                      <a:r>
                        <a:rPr dirty="0" sz="750" spc="3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750" spc="5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1000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ts val="900"/>
                        </a:lnSpc>
                        <a:spcBef>
                          <a:spcPts val="135"/>
                        </a:spcBef>
                      </a:pPr>
                      <a:r>
                        <a:rPr dirty="0" sz="750" spc="4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Hab.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50" spc="4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casos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850" spc="3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%</a:t>
                      </a:r>
                      <a:endParaRPr sz="850">
                        <a:latin typeface="Calibri Light"/>
                        <a:cs typeface="Calibri Light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750" spc="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TIA</a:t>
                      </a:r>
                      <a:r>
                        <a:rPr dirty="0" sz="750" spc="3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750" spc="5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1000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  <a:p>
                      <a:pPr algn="ctr" marL="6350">
                        <a:lnSpc>
                          <a:spcPts val="900"/>
                        </a:lnSpc>
                        <a:spcBef>
                          <a:spcPts val="135"/>
                        </a:spcBef>
                      </a:pPr>
                      <a:r>
                        <a:rPr dirty="0" sz="750" spc="4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Hab.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13030">
                <a:tc rowSpan="13"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>
                          <a:latin typeface="Calibri Light"/>
                          <a:cs typeface="Calibri Light"/>
                        </a:rPr>
                        <a:t>Tumbes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430" marR="587375">
                        <a:lnSpc>
                          <a:spcPct val="121100"/>
                        </a:lnSpc>
                        <a:spcBef>
                          <a:spcPts val="5"/>
                        </a:spcBef>
                      </a:pPr>
                      <a:r>
                        <a:rPr dirty="0" sz="600" spc="-10">
                          <a:latin typeface="Calibri Light"/>
                          <a:cs typeface="Calibri Light"/>
                        </a:rPr>
                        <a:t>Zorritos</a:t>
                      </a:r>
                      <a:r>
                        <a:rPr dirty="0" sz="600" spc="5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Papayal</a:t>
                      </a:r>
                      <a:r>
                        <a:rPr dirty="0" sz="600" spc="5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Zarumilla</a:t>
                      </a:r>
                      <a:r>
                        <a:rPr dirty="0" sz="600" spc="5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Corrales</a:t>
                      </a:r>
                      <a:r>
                        <a:rPr dirty="0" sz="600" spc="5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600" spc="13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Jacinto</a:t>
                      </a:r>
                      <a:r>
                        <a:rPr dirty="0" sz="600" spc="5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600" spc="6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20">
                          <a:latin typeface="Calibri Light"/>
                          <a:cs typeface="Calibri Light"/>
                        </a:rPr>
                        <a:t>Cruz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10">
                          <a:latin typeface="Calibri Light"/>
                          <a:cs typeface="Calibri Light"/>
                        </a:rPr>
                        <a:t>Aguas</a:t>
                      </a:r>
                      <a:r>
                        <a:rPr dirty="0" sz="600" spc="13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Verdes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600" spc="10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600" spc="9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10">
                          <a:latin typeface="Calibri Light"/>
                          <a:cs typeface="Calibri Light"/>
                        </a:rPr>
                        <a:t>Juan</a:t>
                      </a:r>
                      <a:r>
                        <a:rPr dirty="0" sz="600" spc="1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1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 spc="5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1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600" spc="8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Virgen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430" marR="279400">
                        <a:lnSpc>
                          <a:spcPct val="178800"/>
                        </a:lnSpc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Pampas</a:t>
                      </a:r>
                      <a:r>
                        <a:rPr dirty="0" sz="600" spc="8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3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 spc="4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Hospital</a:t>
                      </a:r>
                      <a:r>
                        <a:rPr dirty="0" sz="600" spc="5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Matapalo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430" marR="261620">
                        <a:lnSpc>
                          <a:spcPct val="178800"/>
                        </a:lnSpc>
                      </a:pPr>
                      <a:r>
                        <a:rPr dirty="0" sz="600" spc="20">
                          <a:latin typeface="Calibri Light"/>
                          <a:cs typeface="Calibri Light"/>
                        </a:rPr>
                        <a:t>Canoas</a:t>
                      </a:r>
                      <a:r>
                        <a:rPr dirty="0" sz="600" spc="1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2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 spc="7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20">
                          <a:latin typeface="Calibri Light"/>
                          <a:cs typeface="Calibri Light"/>
                        </a:rPr>
                        <a:t>Punta</a:t>
                      </a:r>
                      <a:r>
                        <a:rPr dirty="0" sz="600" spc="10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25">
                          <a:latin typeface="Calibri Light"/>
                          <a:cs typeface="Calibri Light"/>
                        </a:rPr>
                        <a:t>Sal</a:t>
                      </a:r>
                      <a:r>
                        <a:rPr dirty="0" sz="600" spc="5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Casitas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105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70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9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10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3"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47,51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3,62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0,45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3,62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31,67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0,90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2,71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4,07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4,52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0,45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0,45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3"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0,90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0,56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0,14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0,30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2,68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0,22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0,55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1,78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1,30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0,21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0,12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139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16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9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21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107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13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3"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65,88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7,58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4,27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9,95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6,16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1,42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1,42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2,84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0,47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1,53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0,80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0,77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0,62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0,54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0,30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0,24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0,22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0,16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  <a:p>
                      <a:pPr algn="ctr" marL="57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600" spc="30">
                          <a:latin typeface="Calibri Light"/>
                          <a:cs typeface="Calibri Light"/>
                        </a:rPr>
                        <a:t>0,00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104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104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104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104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104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104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1048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31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31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31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31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9D9D9"/>
                      </a:solidFill>
                      <a:prstDash val="solid"/>
                    </a:lnL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06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620">
                    <a:lnR w="635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50" spc="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Región</a:t>
                      </a:r>
                      <a:r>
                        <a:rPr dirty="0" sz="750" spc="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750" spc="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Tumbes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50" spc="5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221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50" spc="6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100,00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50" spc="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0,85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50" spc="5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211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50" spc="6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100,00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750" spc="5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0,80</a:t>
                      </a:r>
                      <a:endParaRPr sz="750">
                        <a:latin typeface="Calibri Light"/>
                        <a:cs typeface="Calibri Light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6350">
                      <a:solidFill>
                        <a:srgbClr val="D9D9D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32" name="object 32" descr=""/>
          <p:cNvGrpSpPr/>
          <p:nvPr/>
        </p:nvGrpSpPr>
        <p:grpSpPr>
          <a:xfrm>
            <a:off x="6734669" y="3281312"/>
            <a:ext cx="365760" cy="331470"/>
            <a:chOff x="6734669" y="3281312"/>
            <a:chExt cx="365760" cy="331470"/>
          </a:xfrm>
        </p:grpSpPr>
        <p:sp>
          <p:nvSpPr>
            <p:cNvPr id="33" name="object 33" descr=""/>
            <p:cNvSpPr/>
            <p:nvPr/>
          </p:nvSpPr>
          <p:spPr>
            <a:xfrm>
              <a:off x="6734669" y="3281312"/>
              <a:ext cx="365760" cy="83185"/>
            </a:xfrm>
            <a:custGeom>
              <a:avLst/>
              <a:gdLst/>
              <a:ahLst/>
              <a:cxnLst/>
              <a:rect l="l" t="t" r="r" b="b"/>
              <a:pathLst>
                <a:path w="365759" h="83185">
                  <a:moveTo>
                    <a:pt x="0" y="82800"/>
                  </a:moveTo>
                  <a:lnTo>
                    <a:pt x="365389" y="82800"/>
                  </a:lnTo>
                  <a:lnTo>
                    <a:pt x="365389" y="0"/>
                  </a:lnTo>
                  <a:lnTo>
                    <a:pt x="0" y="0"/>
                  </a:lnTo>
                  <a:lnTo>
                    <a:pt x="0" y="828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734669" y="3364113"/>
              <a:ext cx="365760" cy="83185"/>
            </a:xfrm>
            <a:custGeom>
              <a:avLst/>
              <a:gdLst/>
              <a:ahLst/>
              <a:cxnLst/>
              <a:rect l="l" t="t" r="r" b="b"/>
              <a:pathLst>
                <a:path w="365759" h="83185">
                  <a:moveTo>
                    <a:pt x="0" y="82800"/>
                  </a:moveTo>
                  <a:lnTo>
                    <a:pt x="365389" y="82800"/>
                  </a:lnTo>
                  <a:lnTo>
                    <a:pt x="365389" y="0"/>
                  </a:lnTo>
                  <a:lnTo>
                    <a:pt x="0" y="0"/>
                  </a:lnTo>
                  <a:lnTo>
                    <a:pt x="0" y="8280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734669" y="3446914"/>
              <a:ext cx="365760" cy="83185"/>
            </a:xfrm>
            <a:custGeom>
              <a:avLst/>
              <a:gdLst/>
              <a:ahLst/>
              <a:cxnLst/>
              <a:rect l="l" t="t" r="r" b="b"/>
              <a:pathLst>
                <a:path w="365759" h="83185">
                  <a:moveTo>
                    <a:pt x="0" y="82800"/>
                  </a:moveTo>
                  <a:lnTo>
                    <a:pt x="365389" y="82800"/>
                  </a:lnTo>
                  <a:lnTo>
                    <a:pt x="365389" y="0"/>
                  </a:lnTo>
                  <a:lnTo>
                    <a:pt x="0" y="0"/>
                  </a:lnTo>
                  <a:lnTo>
                    <a:pt x="0" y="828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734669" y="3529715"/>
              <a:ext cx="365760" cy="83185"/>
            </a:xfrm>
            <a:custGeom>
              <a:avLst/>
              <a:gdLst/>
              <a:ahLst/>
              <a:cxnLst/>
              <a:rect l="l" t="t" r="r" b="b"/>
              <a:pathLst>
                <a:path w="365759" h="83185">
                  <a:moveTo>
                    <a:pt x="365389" y="0"/>
                  </a:moveTo>
                  <a:lnTo>
                    <a:pt x="0" y="0"/>
                  </a:lnTo>
                  <a:lnTo>
                    <a:pt x="0" y="82800"/>
                  </a:lnTo>
                  <a:lnTo>
                    <a:pt x="365389" y="82801"/>
                  </a:lnTo>
                  <a:lnTo>
                    <a:pt x="3653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5488859" y="3190512"/>
            <a:ext cx="141033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80" b="1">
                <a:latin typeface="Arial"/>
                <a:cs typeface="Arial"/>
              </a:rPr>
              <a:t>RIESGO</a:t>
            </a:r>
            <a:r>
              <a:rPr dirty="0" sz="450" spc="55" b="1">
                <a:latin typeface="Arial"/>
                <a:cs typeface="Arial"/>
              </a:rPr>
              <a:t> </a:t>
            </a:r>
            <a:r>
              <a:rPr dirty="0" sz="450" spc="80" b="1">
                <a:latin typeface="Arial"/>
                <a:cs typeface="Arial"/>
              </a:rPr>
              <a:t>DE</a:t>
            </a:r>
            <a:r>
              <a:rPr dirty="0" sz="450" spc="35" b="1">
                <a:latin typeface="Arial"/>
                <a:cs typeface="Arial"/>
              </a:rPr>
              <a:t> </a:t>
            </a:r>
            <a:r>
              <a:rPr dirty="0" sz="450" spc="80" b="1">
                <a:latin typeface="Arial"/>
                <a:cs typeface="Arial"/>
              </a:rPr>
              <a:t>TRANSMISIÓN</a:t>
            </a:r>
            <a:r>
              <a:rPr dirty="0" sz="450" spc="45" b="1">
                <a:latin typeface="Arial"/>
                <a:cs typeface="Arial"/>
              </a:rPr>
              <a:t> </a:t>
            </a:r>
            <a:r>
              <a:rPr dirty="0" sz="450" spc="75" b="1">
                <a:latin typeface="Arial"/>
                <a:cs typeface="Arial"/>
              </a:rPr>
              <a:t>x</a:t>
            </a:r>
            <a:r>
              <a:rPr dirty="0" sz="450" spc="100" b="1">
                <a:latin typeface="Arial"/>
                <a:cs typeface="Arial"/>
              </a:rPr>
              <a:t> </a:t>
            </a:r>
            <a:r>
              <a:rPr dirty="0" sz="450" spc="60" b="1">
                <a:latin typeface="Arial"/>
                <a:cs typeface="Arial"/>
              </a:rPr>
              <a:t>1000</a:t>
            </a:r>
            <a:r>
              <a:rPr dirty="0" sz="450" spc="55" b="1">
                <a:latin typeface="Arial"/>
                <a:cs typeface="Arial"/>
              </a:rPr>
              <a:t> Hab.</a:t>
            </a:r>
            <a:endParaRPr sz="4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488860" y="3262212"/>
            <a:ext cx="527050" cy="356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1605">
              <a:lnSpc>
                <a:spcPct val="120700"/>
              </a:lnSpc>
              <a:spcBef>
                <a:spcPts val="95"/>
              </a:spcBef>
            </a:pPr>
            <a:r>
              <a:rPr dirty="0" sz="450" spc="65">
                <a:latin typeface="Calibri"/>
                <a:cs typeface="Calibri"/>
              </a:rPr>
              <a:t>Sin</a:t>
            </a:r>
            <a:r>
              <a:rPr dirty="0" sz="450" spc="40">
                <a:latin typeface="Calibri"/>
                <a:cs typeface="Calibri"/>
              </a:rPr>
              <a:t> </a:t>
            </a:r>
            <a:r>
              <a:rPr dirty="0" sz="450" spc="55">
                <a:latin typeface="Calibri"/>
                <a:cs typeface="Calibri"/>
              </a:rPr>
              <a:t>Riesgo</a:t>
            </a:r>
            <a:r>
              <a:rPr dirty="0" sz="450" spc="500">
                <a:latin typeface="Calibri"/>
                <a:cs typeface="Calibri"/>
              </a:rPr>
              <a:t> </a:t>
            </a:r>
            <a:r>
              <a:rPr dirty="0" sz="450" spc="70">
                <a:latin typeface="Calibri"/>
                <a:cs typeface="Calibri"/>
              </a:rPr>
              <a:t>Bajo</a:t>
            </a:r>
            <a:r>
              <a:rPr dirty="0" sz="450" spc="45">
                <a:latin typeface="Calibri"/>
                <a:cs typeface="Calibri"/>
              </a:rPr>
              <a:t> </a:t>
            </a:r>
            <a:r>
              <a:rPr dirty="0" sz="450" spc="55">
                <a:latin typeface="Calibri"/>
                <a:cs typeface="Calibri"/>
              </a:rPr>
              <a:t>Riesgo</a:t>
            </a:r>
            <a:endParaRPr sz="450">
              <a:latin typeface="Calibri"/>
              <a:cs typeface="Calibri"/>
            </a:endParaRPr>
          </a:p>
          <a:p>
            <a:pPr marL="12700" marR="5080">
              <a:lnSpc>
                <a:spcPct val="120700"/>
              </a:lnSpc>
            </a:pPr>
            <a:r>
              <a:rPr dirty="0" sz="450" spc="75">
                <a:latin typeface="Calibri"/>
                <a:cs typeface="Calibri"/>
              </a:rPr>
              <a:t>Mediano</a:t>
            </a:r>
            <a:r>
              <a:rPr dirty="0" sz="450" spc="50">
                <a:latin typeface="Calibri"/>
                <a:cs typeface="Calibri"/>
              </a:rPr>
              <a:t> </a:t>
            </a:r>
            <a:r>
              <a:rPr dirty="0" sz="450" spc="55">
                <a:latin typeface="Calibri"/>
                <a:cs typeface="Calibri"/>
              </a:rPr>
              <a:t>Riesgo</a:t>
            </a:r>
            <a:r>
              <a:rPr dirty="0" sz="450" spc="500">
                <a:latin typeface="Calibri"/>
                <a:cs typeface="Calibri"/>
              </a:rPr>
              <a:t> </a:t>
            </a:r>
            <a:r>
              <a:rPr dirty="0" sz="450" spc="50">
                <a:latin typeface="Calibri"/>
                <a:cs typeface="Calibri"/>
              </a:rPr>
              <a:t>Alto </a:t>
            </a:r>
            <a:r>
              <a:rPr dirty="0" sz="450" spc="55">
                <a:latin typeface="Calibri"/>
                <a:cs typeface="Calibri"/>
              </a:rPr>
              <a:t>Riesgo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151188" y="3262212"/>
            <a:ext cx="506730" cy="35687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49250" algn="l"/>
              </a:tabLst>
            </a:pPr>
            <a:r>
              <a:rPr dirty="0" sz="450" spc="45">
                <a:latin typeface="Calibri"/>
                <a:cs typeface="Calibri"/>
              </a:rPr>
              <a:t>0.00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40">
                <a:latin typeface="Arial MT"/>
                <a:cs typeface="Arial MT"/>
              </a:rPr>
              <a:t>0.00</a:t>
            </a:r>
            <a:endParaRPr sz="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49250" algn="l"/>
              </a:tabLst>
            </a:pPr>
            <a:r>
              <a:rPr dirty="0" sz="450" spc="45">
                <a:latin typeface="Calibri"/>
                <a:cs typeface="Calibri"/>
              </a:rPr>
              <a:t>0.01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40">
                <a:latin typeface="Arial MT"/>
                <a:cs typeface="Arial MT"/>
              </a:rPr>
              <a:t>0.62</a:t>
            </a:r>
            <a:endParaRPr sz="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9250" algn="l"/>
              </a:tabLst>
            </a:pPr>
            <a:r>
              <a:rPr dirty="0" sz="450" spc="45">
                <a:latin typeface="Calibri"/>
                <a:cs typeface="Calibri"/>
              </a:rPr>
              <a:t>0.62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40">
                <a:latin typeface="Arial MT"/>
                <a:cs typeface="Arial MT"/>
              </a:rPr>
              <a:t>1.22</a:t>
            </a:r>
            <a:endParaRPr sz="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9250" algn="l"/>
              </a:tabLst>
            </a:pPr>
            <a:r>
              <a:rPr dirty="0" sz="450" spc="45">
                <a:latin typeface="Calibri"/>
                <a:cs typeface="Calibri"/>
              </a:rPr>
              <a:t>1.22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40">
                <a:latin typeface="Arial MT"/>
                <a:cs typeface="Arial MT"/>
              </a:rPr>
              <a:t>1.83</a:t>
            </a:r>
            <a:endParaRPr sz="450">
              <a:latin typeface="Arial MT"/>
              <a:cs typeface="Arial MT"/>
            </a:endParaRPr>
          </a:p>
        </p:txBody>
      </p:sp>
      <p:graphicFrame>
        <p:nvGraphicFramePr>
          <p:cNvPr id="40" name="object 40" descr=""/>
          <p:cNvGraphicFramePr>
            <a:graphicFrameLocks noGrp="1"/>
          </p:cNvGraphicFramePr>
          <p:nvPr/>
        </p:nvGraphicFramePr>
        <p:xfrm>
          <a:off x="3860148" y="5457745"/>
          <a:ext cx="3217545" cy="5568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655"/>
                <a:gridCol w="427990"/>
                <a:gridCol w="427989"/>
                <a:gridCol w="427989"/>
                <a:gridCol w="422910"/>
              </a:tblGrid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17780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20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5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2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1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30">
                          <a:latin typeface="Arial MT"/>
                          <a:cs typeface="Arial MT"/>
                        </a:rPr>
                        <a:t>11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30">
                          <a:latin typeface="Arial MT"/>
                          <a:cs typeface="Arial MT"/>
                        </a:rPr>
                        <a:t>187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30">
                          <a:latin typeface="Arial MT"/>
                          <a:cs typeface="Arial MT"/>
                        </a:rPr>
                        <a:t>83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30">
                          <a:latin typeface="Arial MT"/>
                          <a:cs typeface="Arial MT"/>
                        </a:rPr>
                        <a:t>281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17780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50" spc="20">
                          <a:latin typeface="Arial MT"/>
                          <a:cs typeface="Arial MT"/>
                        </a:rPr>
                        <a:t> signos</a:t>
                      </a:r>
                      <a:r>
                        <a:rPr dirty="0" sz="5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1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30">
                          <a:latin typeface="Arial MT"/>
                          <a:cs typeface="Arial MT"/>
                        </a:rPr>
                        <a:t>11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30">
                          <a:latin typeface="Arial MT"/>
                          <a:cs typeface="Arial MT"/>
                        </a:rPr>
                        <a:t>13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30">
                          <a:latin typeface="Arial MT"/>
                          <a:cs typeface="Arial MT"/>
                        </a:rPr>
                        <a:t>26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R w="6350">
                      <a:solidFill>
                        <a:srgbClr val="BEBEBE"/>
                      </a:solidFill>
                      <a:prstDash val="solid"/>
                    </a:lnR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17780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2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10">
                          <a:latin typeface="Arial MT"/>
                          <a:cs typeface="Arial MT"/>
                        </a:rPr>
                        <a:t>grave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10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R w="6350">
                      <a:solidFill>
                        <a:srgbClr val="BEBEBE"/>
                      </a:solidFill>
                      <a:prstDash val="solid"/>
                    </a:lnR>
                  </a:tcPr>
                </a:tc>
              </a:tr>
              <a:tr h="86995">
                <a:tc>
                  <a:txBody>
                    <a:bodyPr/>
                    <a:lstStyle/>
                    <a:p>
                      <a:pPr marL="17780">
                        <a:lnSpc>
                          <a:spcPts val="575"/>
                        </a:lnSpc>
                        <a:spcBef>
                          <a:spcPts val="10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Defunción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75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75"/>
                        </a:lnSpc>
                        <a:spcBef>
                          <a:spcPts val="10"/>
                        </a:spcBef>
                      </a:pPr>
                      <a:r>
                        <a:rPr dirty="0" sz="550" spc="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36893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198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96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610"/>
                        </a:lnSpc>
                        <a:spcBef>
                          <a:spcPts val="45"/>
                        </a:spcBef>
                      </a:pPr>
                      <a:r>
                        <a:rPr dirty="0" sz="550" spc="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307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grpSp>
        <p:nvGrpSpPr>
          <p:cNvPr id="41" name="object 41" descr=""/>
          <p:cNvGrpSpPr/>
          <p:nvPr/>
        </p:nvGrpSpPr>
        <p:grpSpPr>
          <a:xfrm>
            <a:off x="248284" y="1047750"/>
            <a:ext cx="7110095" cy="9087485"/>
            <a:chOff x="248284" y="1047750"/>
            <a:chExt cx="7110095" cy="9087485"/>
          </a:xfrm>
        </p:grpSpPr>
        <p:sp>
          <p:nvSpPr>
            <p:cNvPr id="42" name="object 42" descr=""/>
            <p:cNvSpPr/>
            <p:nvPr/>
          </p:nvSpPr>
          <p:spPr>
            <a:xfrm>
              <a:off x="6728980" y="3276765"/>
              <a:ext cx="371475" cy="335915"/>
            </a:xfrm>
            <a:custGeom>
              <a:avLst/>
              <a:gdLst/>
              <a:ahLst/>
              <a:cxnLst/>
              <a:rect l="l" t="t" r="r" b="b"/>
              <a:pathLst>
                <a:path w="371475" h="335914">
                  <a:moveTo>
                    <a:pt x="371030" y="0"/>
                  </a:moveTo>
                  <a:lnTo>
                    <a:pt x="359664" y="0"/>
                  </a:lnTo>
                  <a:lnTo>
                    <a:pt x="359664" y="9105"/>
                  </a:lnTo>
                  <a:lnTo>
                    <a:pt x="359664" y="82804"/>
                  </a:lnTo>
                  <a:lnTo>
                    <a:pt x="359664" y="91909"/>
                  </a:lnTo>
                  <a:lnTo>
                    <a:pt x="359664" y="165608"/>
                  </a:lnTo>
                  <a:lnTo>
                    <a:pt x="359664" y="174701"/>
                  </a:lnTo>
                  <a:lnTo>
                    <a:pt x="359664" y="248412"/>
                  </a:lnTo>
                  <a:lnTo>
                    <a:pt x="11557" y="248412"/>
                  </a:lnTo>
                  <a:lnTo>
                    <a:pt x="11557" y="174701"/>
                  </a:lnTo>
                  <a:lnTo>
                    <a:pt x="359664" y="174701"/>
                  </a:lnTo>
                  <a:lnTo>
                    <a:pt x="359664" y="165608"/>
                  </a:lnTo>
                  <a:lnTo>
                    <a:pt x="11557" y="165608"/>
                  </a:lnTo>
                  <a:lnTo>
                    <a:pt x="11557" y="91909"/>
                  </a:lnTo>
                  <a:lnTo>
                    <a:pt x="359664" y="91909"/>
                  </a:lnTo>
                  <a:lnTo>
                    <a:pt x="359664" y="82804"/>
                  </a:lnTo>
                  <a:lnTo>
                    <a:pt x="11557" y="82804"/>
                  </a:lnTo>
                  <a:lnTo>
                    <a:pt x="11557" y="9105"/>
                  </a:lnTo>
                  <a:lnTo>
                    <a:pt x="359664" y="9105"/>
                  </a:lnTo>
                  <a:lnTo>
                    <a:pt x="359664" y="0"/>
                  </a:lnTo>
                  <a:lnTo>
                    <a:pt x="11557" y="0"/>
                  </a:lnTo>
                  <a:lnTo>
                    <a:pt x="0" y="0"/>
                  </a:lnTo>
                  <a:lnTo>
                    <a:pt x="0" y="335762"/>
                  </a:lnTo>
                  <a:lnTo>
                    <a:pt x="11557" y="335762"/>
                  </a:lnTo>
                  <a:lnTo>
                    <a:pt x="11557" y="257505"/>
                  </a:lnTo>
                  <a:lnTo>
                    <a:pt x="359664" y="257505"/>
                  </a:lnTo>
                  <a:lnTo>
                    <a:pt x="359664" y="335762"/>
                  </a:lnTo>
                  <a:lnTo>
                    <a:pt x="371030" y="335762"/>
                  </a:lnTo>
                  <a:lnTo>
                    <a:pt x="371030" y="257505"/>
                  </a:lnTo>
                  <a:lnTo>
                    <a:pt x="371030" y="248412"/>
                  </a:lnTo>
                  <a:lnTo>
                    <a:pt x="371030" y="9105"/>
                  </a:lnTo>
                  <a:lnTo>
                    <a:pt x="3710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743392" y="3610241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 h="0">
                  <a:moveTo>
                    <a:pt x="0" y="0"/>
                  </a:moveTo>
                  <a:lnTo>
                    <a:pt x="342446" y="0"/>
                  </a:lnTo>
                </a:path>
              </a:pathLst>
            </a:custGeom>
            <a:ln w="45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740510" y="3607966"/>
              <a:ext cx="348615" cy="5080"/>
            </a:xfrm>
            <a:custGeom>
              <a:avLst/>
              <a:gdLst/>
              <a:ahLst/>
              <a:cxnLst/>
              <a:rect l="l" t="t" r="r" b="b"/>
              <a:pathLst>
                <a:path w="348615" h="5079">
                  <a:moveTo>
                    <a:pt x="348134" y="0"/>
                  </a:moveTo>
                  <a:lnTo>
                    <a:pt x="0" y="0"/>
                  </a:lnTo>
                  <a:lnTo>
                    <a:pt x="0" y="4549"/>
                  </a:lnTo>
                  <a:lnTo>
                    <a:pt x="348134" y="4549"/>
                  </a:lnTo>
                  <a:lnTo>
                    <a:pt x="348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1075" y="1047750"/>
              <a:ext cx="2567304" cy="2083943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284" y="7431494"/>
              <a:ext cx="3632835" cy="2703195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372109" y="7125970"/>
              <a:ext cx="3260725" cy="328930"/>
            </a:xfrm>
            <a:custGeom>
              <a:avLst/>
              <a:gdLst/>
              <a:ahLst/>
              <a:cxnLst/>
              <a:rect l="l" t="t" r="r" b="b"/>
              <a:pathLst>
                <a:path w="3260725" h="328929">
                  <a:moveTo>
                    <a:pt x="3260725" y="0"/>
                  </a:moveTo>
                  <a:lnTo>
                    <a:pt x="0" y="0"/>
                  </a:lnTo>
                  <a:lnTo>
                    <a:pt x="0" y="328929"/>
                  </a:lnTo>
                  <a:lnTo>
                    <a:pt x="3260725" y="328929"/>
                  </a:lnTo>
                  <a:lnTo>
                    <a:pt x="32607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645159" y="4512945"/>
            <a:ext cx="2599690" cy="5143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848360" marR="29845" indent="-836294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4.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Dengue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 </a:t>
            </a:r>
            <a:r>
              <a:rPr dirty="0" sz="800">
                <a:latin typeface="Arial MT"/>
                <a:cs typeface="Arial MT"/>
              </a:rPr>
              <a:t>periodo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2024–2025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800">
              <a:latin typeface="Arial MT"/>
              <a:cs typeface="Arial MT"/>
            </a:endParaRPr>
          </a:p>
          <a:p>
            <a:pPr marL="341630">
              <a:lnSpc>
                <a:spcPct val="100000"/>
              </a:lnSpc>
              <a:tabLst>
                <a:tab pos="1130935" algn="l"/>
                <a:tab pos="2183130" algn="l"/>
              </a:tabLst>
            </a:pPr>
            <a:r>
              <a:rPr dirty="0" sz="700" b="1">
                <a:latin typeface="Calibri"/>
                <a:cs typeface="Calibri"/>
              </a:rPr>
              <a:t>Casos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2024</a:t>
            </a:r>
            <a:r>
              <a:rPr dirty="0" sz="700" b="1">
                <a:latin typeface="Calibri"/>
                <a:cs typeface="Calibri"/>
              </a:rPr>
              <a:t>	</a:t>
            </a:r>
            <a:r>
              <a:rPr dirty="0" sz="700" spc="-10" b="1">
                <a:latin typeface="Calibri"/>
                <a:cs typeface="Calibri"/>
              </a:rPr>
              <a:t>Promedio</a:t>
            </a:r>
            <a:r>
              <a:rPr dirty="0" sz="700" spc="-15" b="1">
                <a:latin typeface="Calibri"/>
                <a:cs typeface="Calibri"/>
              </a:rPr>
              <a:t> </a:t>
            </a:r>
            <a:r>
              <a:rPr dirty="0" sz="700" b="1">
                <a:latin typeface="Calibri"/>
                <a:cs typeface="Calibri"/>
              </a:rPr>
              <a:t>(5</a:t>
            </a:r>
            <a:r>
              <a:rPr dirty="0" sz="700" spc="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años)</a:t>
            </a:r>
            <a:r>
              <a:rPr dirty="0" sz="700" b="1">
                <a:latin typeface="Calibri"/>
                <a:cs typeface="Calibri"/>
              </a:rPr>
              <a:t>	Casos</a:t>
            </a:r>
            <a:r>
              <a:rPr dirty="0" sz="700" spc="-35" b="1">
                <a:latin typeface="Calibri"/>
                <a:cs typeface="Calibri"/>
              </a:rPr>
              <a:t> </a:t>
            </a:r>
            <a:r>
              <a:rPr dirty="0" sz="700" spc="-20" b="1">
                <a:latin typeface="Calibri"/>
                <a:cs typeface="Calibri"/>
              </a:rPr>
              <a:t>2025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49" name="object 49" descr=""/>
          <p:cNvSpPr txBox="1"/>
          <p:nvPr/>
        </p:nvSpPr>
        <p:spPr>
          <a:xfrm>
            <a:off x="596900" y="7157085"/>
            <a:ext cx="6414770" cy="14751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4330" marR="3607435" indent="-34226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5.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Mapa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distribución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viviendas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inspeccionadas,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51-</a:t>
            </a:r>
            <a:r>
              <a:rPr dirty="0" sz="800">
                <a:latin typeface="Arial MT"/>
                <a:cs typeface="Arial MT"/>
              </a:rPr>
              <a:t>2024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–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03-</a:t>
            </a:r>
            <a:r>
              <a:rPr dirty="0" sz="800" spc="-20">
                <a:latin typeface="Arial MT"/>
                <a:cs typeface="Arial MT"/>
              </a:rPr>
              <a:t>2025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800">
              <a:latin typeface="Arial MT"/>
              <a:cs typeface="Arial MT"/>
            </a:endParaRPr>
          </a:p>
          <a:p>
            <a:pPr algn="just" marL="3342004" marR="5080">
              <a:lnSpc>
                <a:spcPct val="95700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Equipos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Respuesta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Rápida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Dirección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Ejecutiva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Epidemiología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investigado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realizando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georreferenciación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viviendas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positivas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larva,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indica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presencia </a:t>
            </a:r>
            <a:r>
              <a:rPr dirty="0" sz="900">
                <a:latin typeface="Arial MT"/>
                <a:cs typeface="Arial MT"/>
              </a:rPr>
              <a:t>intradomiciliaria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vector.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positividad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viviendas</a:t>
            </a:r>
            <a:r>
              <a:rPr dirty="0" sz="900" spc="1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es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Corrales.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Cruz,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Zarumilla.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482" y="4333864"/>
              <a:ext cx="3089644" cy="32616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191" y="2067303"/>
              <a:ext cx="4214613" cy="214853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22220" y="1057910"/>
            <a:ext cx="349567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variables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climáticas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01-03/2025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47209" y="3289554"/>
            <a:ext cx="2215515" cy="160845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6350">
              <a:lnSpc>
                <a:spcPct val="957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lluvia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directa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Tumbes.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Desde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4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16-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media </a:t>
            </a:r>
            <a:r>
              <a:rPr dirty="0" sz="900">
                <a:latin typeface="Arial MT"/>
                <a:cs typeface="Arial MT"/>
              </a:rPr>
              <a:t>ambiental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disminuido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trayendo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consigo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disminución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5900"/>
              </a:lnSpc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proyección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media para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queda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2024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inicio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2025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espera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75">
                <a:latin typeface="Arial MT"/>
                <a:cs typeface="Arial MT"/>
              </a:rPr>
              <a:t>  </a:t>
            </a:r>
            <a:r>
              <a:rPr dirty="0" sz="900" spc="-20">
                <a:latin typeface="Arial MT"/>
                <a:cs typeface="Arial MT"/>
              </a:rPr>
              <a:t>está </a:t>
            </a:r>
            <a:r>
              <a:rPr dirty="0" sz="900">
                <a:latin typeface="Arial MT"/>
                <a:cs typeface="Arial MT"/>
              </a:rPr>
              <a:t>proyectándose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también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probablemente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un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número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47209" y="5130165"/>
            <a:ext cx="2212975" cy="68834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similar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6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precipitaciones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pluviales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con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dengue.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inicio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ante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lluvias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doce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semanas </a:t>
            </a:r>
            <a:r>
              <a:rPr dirty="0" sz="900">
                <a:latin typeface="Arial MT"/>
                <a:cs typeface="Arial MT"/>
              </a:rPr>
              <a:t>después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ascendieron.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379" y="5617580"/>
            <a:ext cx="4309127" cy="266684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41350" y="1632204"/>
            <a:ext cx="29140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6.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Temperatura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media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Dengue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(2024-</a:t>
            </a:r>
            <a:r>
              <a:rPr dirty="0" sz="800" spc="-20">
                <a:latin typeface="Arial MT"/>
                <a:cs typeface="Arial MT"/>
              </a:rPr>
              <a:t>2025)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935037" y="5098415"/>
            <a:ext cx="260604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7.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Precipitación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Dengue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(2024-</a:t>
            </a:r>
            <a:r>
              <a:rPr dirty="0" sz="800" spc="-20">
                <a:latin typeface="Arial MT"/>
                <a:cs typeface="Arial MT"/>
              </a:rPr>
              <a:t>2025)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089" y="5636260"/>
              <a:ext cx="2465070" cy="196977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645" y="8207400"/>
              <a:ext cx="2472055" cy="18765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835" y="2951480"/>
              <a:ext cx="2516505" cy="194817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28164" y="975360"/>
            <a:ext cx="349567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variables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climáticas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01-03/2025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08990" y="5026025"/>
            <a:ext cx="16548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mbria"/>
                <a:cs typeface="Cambria"/>
              </a:rPr>
              <a:t>Temperatura</a:t>
            </a:r>
            <a:r>
              <a:rPr dirty="0" sz="1400" spc="-5">
                <a:latin typeface="Cambria"/>
                <a:cs typeface="Cambria"/>
              </a:rPr>
              <a:t> </a:t>
            </a:r>
            <a:r>
              <a:rPr dirty="0" sz="1400" spc="-50">
                <a:latin typeface="Cambria"/>
                <a:cs typeface="Cambria"/>
              </a:rPr>
              <a:t>ma´xima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5759" y="7629779"/>
            <a:ext cx="16294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Cambria"/>
                <a:cs typeface="Cambria"/>
              </a:rPr>
              <a:t>Temperatura</a:t>
            </a:r>
            <a:r>
              <a:rPr dirty="0" sz="1400" spc="-5">
                <a:latin typeface="Cambria"/>
                <a:cs typeface="Cambria"/>
              </a:rPr>
              <a:t> </a:t>
            </a:r>
            <a:r>
              <a:rPr dirty="0" sz="1400" spc="-50">
                <a:latin typeface="Cambria"/>
                <a:cs typeface="Cambria"/>
              </a:rPr>
              <a:t>mí´nima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5604" y="1330325"/>
            <a:ext cx="6172200" cy="30035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75"/>
              </a:spcBef>
            </a:pP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Enero</a:t>
            </a:r>
            <a:r>
              <a:rPr dirty="0" sz="1400" spc="-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r>
              <a:rPr dirty="0" sz="14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400" spc="-4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marzo</a:t>
            </a:r>
            <a:r>
              <a:rPr dirty="0" sz="1400" spc="-4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4170" y="1667764"/>
            <a:ext cx="6672580" cy="7620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E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Servicio</a:t>
            </a:r>
            <a:r>
              <a:rPr dirty="0" sz="1000" spc="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Nacional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Meteorología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e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Hidrología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Perú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-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SENAMHI,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pone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disposición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el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pronóstico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trimestral</a:t>
            </a:r>
            <a:r>
              <a:rPr dirty="0" sz="1000" spc="1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de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lluvias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temperaturas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extremas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para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tomadores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decisiones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s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e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ct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ores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sensibles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al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clima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c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o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m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o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l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agricultura,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l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a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salud,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los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recursos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hídricos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y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l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a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gestión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de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riesgos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de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desastres.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Los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pronósticos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trimestrales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están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enmarcados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en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l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escala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estacional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obedecen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las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condiciones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esperadas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l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temperatura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superficial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mar,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así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como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7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factores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atmosféricos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asociados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a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l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a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variabilidad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del 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clima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que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 posteriormente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son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analizados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bajo 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un</a:t>
            </a:r>
            <a:r>
              <a:rPr dirty="0" sz="1000">
                <a:solidFill>
                  <a:srgbClr val="707070"/>
                </a:solidFill>
                <a:latin typeface="Arial MT"/>
                <a:cs typeface="Arial MT"/>
              </a:rPr>
              <a:t> enfoque </a:t>
            </a:r>
            <a:r>
              <a:rPr dirty="0" sz="1000" spc="5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1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5">
                <a:solidFill>
                  <a:srgbClr val="707070"/>
                </a:solidFill>
                <a:latin typeface="Arial MT"/>
                <a:cs typeface="Arial MT"/>
              </a:rPr>
              <a:t>Consenso.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816100" y="4441190"/>
            <a:ext cx="1393825" cy="5758815"/>
            <a:chOff x="1816100" y="4441190"/>
            <a:chExt cx="1393825" cy="575881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6100" y="4441190"/>
              <a:ext cx="820915" cy="65455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9600" y="4504055"/>
              <a:ext cx="644410" cy="47942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860550" y="4485005"/>
              <a:ext cx="682625" cy="517525"/>
            </a:xfrm>
            <a:custGeom>
              <a:avLst/>
              <a:gdLst/>
              <a:ahLst/>
              <a:cxnLst/>
              <a:rect l="l" t="t" r="r" b="b"/>
              <a:pathLst>
                <a:path w="682625" h="517525">
                  <a:moveTo>
                    <a:pt x="0" y="517525"/>
                  </a:moveTo>
                  <a:lnTo>
                    <a:pt x="682510" y="517525"/>
                  </a:lnTo>
                  <a:lnTo>
                    <a:pt x="682510" y="0"/>
                  </a:lnTo>
                  <a:lnTo>
                    <a:pt x="0" y="0"/>
                  </a:lnTo>
                  <a:lnTo>
                    <a:pt x="0" y="5175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7370" y="7095464"/>
              <a:ext cx="973328" cy="659663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80235" y="7158990"/>
              <a:ext cx="798550" cy="48323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861184" y="7139940"/>
              <a:ext cx="836930" cy="521334"/>
            </a:xfrm>
            <a:custGeom>
              <a:avLst/>
              <a:gdLst/>
              <a:ahLst/>
              <a:cxnLst/>
              <a:rect l="l" t="t" r="r" b="b"/>
              <a:pathLst>
                <a:path w="836930" h="521334">
                  <a:moveTo>
                    <a:pt x="0" y="521335"/>
                  </a:moveTo>
                  <a:lnTo>
                    <a:pt x="836650" y="521335"/>
                  </a:lnTo>
                  <a:lnTo>
                    <a:pt x="836650" y="0"/>
                  </a:lnTo>
                  <a:lnTo>
                    <a:pt x="0" y="0"/>
                  </a:lnTo>
                  <a:lnTo>
                    <a:pt x="0" y="52133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7109" y="9554210"/>
              <a:ext cx="932713" cy="64565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0609" y="9617697"/>
              <a:ext cx="756919" cy="46913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321559" y="9598647"/>
              <a:ext cx="795020" cy="507365"/>
            </a:xfrm>
            <a:custGeom>
              <a:avLst/>
              <a:gdLst/>
              <a:ahLst/>
              <a:cxnLst/>
              <a:rect l="l" t="t" r="r" b="b"/>
              <a:pathLst>
                <a:path w="795019" h="507365">
                  <a:moveTo>
                    <a:pt x="0" y="507238"/>
                  </a:moveTo>
                  <a:lnTo>
                    <a:pt x="795019" y="507238"/>
                  </a:lnTo>
                  <a:lnTo>
                    <a:pt x="795019" y="0"/>
                  </a:lnTo>
                  <a:lnTo>
                    <a:pt x="0" y="0"/>
                  </a:lnTo>
                  <a:lnTo>
                    <a:pt x="0" y="50723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3602354" y="2452623"/>
            <a:ext cx="31857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mbria"/>
                <a:cs typeface="Cambria"/>
              </a:rPr>
              <a:t>Fuente:</a:t>
            </a:r>
            <a:r>
              <a:rPr dirty="0" sz="900" spc="295">
                <a:latin typeface="Cambria"/>
                <a:cs typeface="Cambria"/>
              </a:rPr>
              <a:t> </a:t>
            </a:r>
            <a:r>
              <a:rPr dirty="0" u="sng" sz="900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  <a:hlinkClick r:id="rId11"/>
              </a:rPr>
              <a:t>https://www.senamhi.gob.pe/?&amp;p=pronostico-climatico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291204" y="3111754"/>
            <a:ext cx="9677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8505" algn="l"/>
              </a:tabLst>
            </a:pPr>
            <a:r>
              <a:rPr dirty="0" sz="900" spc="-10">
                <a:solidFill>
                  <a:srgbClr val="343940"/>
                </a:solidFill>
                <a:latin typeface="Arial MT"/>
                <a:cs typeface="Arial MT"/>
              </a:rPr>
              <a:t>Escenario</a:t>
            </a:r>
            <a:r>
              <a:rPr dirty="0" sz="900">
                <a:solidFill>
                  <a:srgbClr val="343940"/>
                </a:solidFill>
                <a:latin typeface="Arial MT"/>
                <a:cs typeface="Arial MT"/>
              </a:rPr>
              <a:t>	</a:t>
            </a:r>
            <a:r>
              <a:rPr dirty="0" sz="900" spc="-25">
                <a:solidFill>
                  <a:srgbClr val="343940"/>
                </a:solidFill>
                <a:latin typeface="Arial MT"/>
                <a:cs typeface="Arial MT"/>
              </a:rPr>
              <a:t>más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291204" y="3243834"/>
            <a:ext cx="9690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343940"/>
                </a:solidFill>
                <a:latin typeface="Arial MT"/>
                <a:cs typeface="Arial MT"/>
              </a:rPr>
              <a:t>probable</a:t>
            </a:r>
            <a:r>
              <a:rPr dirty="0" sz="900" spc="16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dirty="0" sz="900" spc="17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900" spc="-10">
                <a:solidFill>
                  <a:srgbClr val="343940"/>
                </a:solidFill>
                <a:latin typeface="Arial MT"/>
                <a:cs typeface="Arial MT"/>
              </a:rPr>
              <a:t>lluvia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291204" y="3374644"/>
            <a:ext cx="9690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935" algn="l"/>
                <a:tab pos="866775" algn="l"/>
              </a:tabLst>
            </a:pPr>
            <a:r>
              <a:rPr dirty="0" sz="900" spc="-10">
                <a:solidFill>
                  <a:srgbClr val="343940"/>
                </a:solidFill>
                <a:latin typeface="Arial MT"/>
                <a:cs typeface="Arial MT"/>
              </a:rPr>
              <a:t>"inferior"</a:t>
            </a:r>
            <a:r>
              <a:rPr dirty="0" sz="900">
                <a:solidFill>
                  <a:srgbClr val="343940"/>
                </a:solidFill>
                <a:latin typeface="Arial MT"/>
                <a:cs typeface="Arial MT"/>
              </a:rPr>
              <a:t>	</a:t>
            </a:r>
            <a:r>
              <a:rPr dirty="0" sz="900" spc="-50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dirty="0" sz="900">
                <a:solidFill>
                  <a:srgbClr val="343940"/>
                </a:solidFill>
                <a:latin typeface="Arial MT"/>
                <a:cs typeface="Arial MT"/>
              </a:rPr>
              <a:t>	</a:t>
            </a:r>
            <a:r>
              <a:rPr dirty="0" sz="900" spc="-25">
                <a:solidFill>
                  <a:srgbClr val="343940"/>
                </a:solidFill>
                <a:latin typeface="Arial MT"/>
                <a:cs typeface="Arial MT"/>
              </a:rPr>
              <a:t>lo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91204" y="3506723"/>
            <a:ext cx="967740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solidFill>
                  <a:srgbClr val="343940"/>
                </a:solidFill>
                <a:latin typeface="Arial MT"/>
                <a:cs typeface="Arial MT"/>
              </a:rPr>
              <a:t>normal</a:t>
            </a:r>
            <a:r>
              <a:rPr dirty="0" sz="900" spc="19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900">
                <a:solidFill>
                  <a:srgbClr val="343940"/>
                </a:solidFill>
                <a:latin typeface="Arial MT"/>
                <a:cs typeface="Arial MT"/>
              </a:rPr>
              <a:t>(inferior</a:t>
            </a:r>
            <a:r>
              <a:rPr dirty="0" sz="900" spc="19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900" spc="-25">
                <a:solidFill>
                  <a:srgbClr val="343940"/>
                </a:solidFill>
                <a:latin typeface="Arial MT"/>
                <a:cs typeface="Arial MT"/>
              </a:rPr>
              <a:t>al </a:t>
            </a:r>
            <a:r>
              <a:rPr dirty="0" sz="900">
                <a:solidFill>
                  <a:srgbClr val="343940"/>
                </a:solidFill>
                <a:latin typeface="Arial MT"/>
                <a:cs typeface="Arial MT"/>
              </a:rPr>
              <a:t>percentil</a:t>
            </a:r>
            <a:r>
              <a:rPr dirty="0" sz="900" spc="-4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900" spc="-20">
                <a:solidFill>
                  <a:srgbClr val="343940"/>
                </a:solidFill>
                <a:latin typeface="Arial MT"/>
                <a:cs typeface="Arial MT"/>
              </a:rPr>
              <a:t>33).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341370" y="2650490"/>
            <a:ext cx="2846705" cy="593725"/>
            <a:chOff x="3341370" y="2650490"/>
            <a:chExt cx="2846705" cy="593725"/>
          </a:xfrm>
        </p:grpSpPr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1370" y="2650490"/>
              <a:ext cx="858824" cy="58737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2759" y="2842895"/>
              <a:ext cx="492125" cy="21907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5687" y="2688921"/>
              <a:ext cx="1142205" cy="55529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05095" y="2849880"/>
              <a:ext cx="838835" cy="219075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4993259" y="3095244"/>
            <a:ext cx="1465580" cy="108331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Cuando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3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probabilidades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ocurrencia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lluvia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entre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escenario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"normal"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(entre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percentil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66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percentil</a:t>
            </a:r>
            <a:r>
              <a:rPr dirty="0" sz="900" spc="-25">
                <a:latin typeface="Arial MT"/>
                <a:cs typeface="Arial MT"/>
              </a:rPr>
              <a:t> 33) </a:t>
            </a:r>
            <a:r>
              <a:rPr dirty="0" sz="900">
                <a:latin typeface="Arial MT"/>
                <a:cs typeface="Arial MT"/>
              </a:rPr>
              <a:t>e</a:t>
            </a:r>
            <a:r>
              <a:rPr dirty="0" sz="900" spc="1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"inferior"</a:t>
            </a:r>
            <a:r>
              <a:rPr dirty="0" sz="900" spc="18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18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170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normal </a:t>
            </a:r>
            <a:r>
              <a:rPr dirty="0" sz="900">
                <a:latin typeface="Arial MT"/>
                <a:cs typeface="Arial MT"/>
              </a:rPr>
              <a:t>(inferior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33)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son </a:t>
            </a:r>
            <a:r>
              <a:rPr dirty="0" sz="900">
                <a:latin typeface="Arial MT"/>
                <a:cs typeface="Arial MT"/>
              </a:rPr>
              <a:t>próximas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más </a:t>
            </a:r>
            <a:r>
              <a:rPr dirty="0" sz="900" spc="-10">
                <a:latin typeface="Arial MT"/>
                <a:cs typeface="Arial MT"/>
              </a:rPr>
              <a:t>altas.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3327400" y="3968878"/>
            <a:ext cx="798830" cy="542290"/>
            <a:chOff x="3327400" y="3968878"/>
            <a:chExt cx="798830" cy="542290"/>
          </a:xfrm>
        </p:grpSpPr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7400" y="3968878"/>
              <a:ext cx="798410" cy="54214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8535" y="4129354"/>
              <a:ext cx="431164" cy="238556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3250564" y="4331335"/>
            <a:ext cx="1060450" cy="68834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715">
              <a:lnSpc>
                <a:spcPct val="95800"/>
              </a:lnSpc>
              <a:spcBef>
                <a:spcPts val="145"/>
              </a:spcBef>
              <a:tabLst>
                <a:tab pos="918844" algn="l"/>
              </a:tabLst>
            </a:pPr>
            <a:r>
              <a:rPr dirty="0" sz="900">
                <a:latin typeface="Arial MT"/>
                <a:cs typeface="Arial MT"/>
              </a:rPr>
              <a:t>Escenario</a:t>
            </a:r>
            <a:r>
              <a:rPr dirty="0" sz="900" spc="345">
                <a:latin typeface="Arial MT"/>
                <a:cs typeface="Arial MT"/>
              </a:rPr>
              <a:t>    </a:t>
            </a:r>
            <a:r>
              <a:rPr dirty="0" sz="900" spc="-25">
                <a:latin typeface="Arial MT"/>
                <a:cs typeface="Arial MT"/>
              </a:rPr>
              <a:t>más </a:t>
            </a:r>
            <a:r>
              <a:rPr dirty="0" sz="900">
                <a:latin typeface="Arial MT"/>
                <a:cs typeface="Arial MT"/>
              </a:rPr>
              <a:t>probable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lluvia dentro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de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ts val="1040"/>
              </a:lnSpc>
              <a:spcBef>
                <a:spcPts val="15"/>
              </a:spcBef>
            </a:pPr>
            <a:r>
              <a:rPr dirty="0" sz="900" spc="-10">
                <a:latin typeface="Arial MT"/>
                <a:cs typeface="Arial MT"/>
              </a:rPr>
              <a:t>condiciones </a:t>
            </a:r>
            <a:r>
              <a:rPr dirty="0" sz="900">
                <a:latin typeface="Arial MT"/>
                <a:cs typeface="Arial MT"/>
              </a:rPr>
              <a:t>normales</a:t>
            </a:r>
            <a:r>
              <a:rPr dirty="0" sz="900" spc="4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(entre</a:t>
            </a:r>
            <a:r>
              <a:rPr dirty="0" sz="900" spc="4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250564" y="4987925"/>
            <a:ext cx="10604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3415" algn="l"/>
                <a:tab pos="989965" algn="l"/>
              </a:tabLst>
            </a:pPr>
            <a:r>
              <a:rPr dirty="0" sz="900" spc="-10">
                <a:latin typeface="Arial MT"/>
                <a:cs typeface="Arial MT"/>
              </a:rPr>
              <a:t>percentil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66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50">
                <a:latin typeface="Arial MT"/>
                <a:cs typeface="Arial MT"/>
              </a:rPr>
              <a:t>y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250564" y="5121275"/>
            <a:ext cx="6858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33).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373132" y="5463874"/>
            <a:ext cx="794385" cy="544830"/>
            <a:chOff x="3373132" y="5463874"/>
            <a:chExt cx="794385" cy="544830"/>
          </a:xfrm>
        </p:grpSpPr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3132" y="5463874"/>
              <a:ext cx="794055" cy="54435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32758" y="5624195"/>
              <a:ext cx="490220" cy="241300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2929254" y="6161405"/>
            <a:ext cx="1595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0085" algn="l"/>
                <a:tab pos="1283335" algn="l"/>
              </a:tabLst>
            </a:pPr>
            <a:r>
              <a:rPr dirty="0" sz="900" spc="-10">
                <a:latin typeface="Arial MT"/>
                <a:cs typeface="Arial MT"/>
              </a:rPr>
              <a:t>escenario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"normal"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(entre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929254" y="6292215"/>
            <a:ext cx="168211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1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66</a:t>
            </a:r>
            <a:r>
              <a:rPr dirty="0" sz="900" spc="1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7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175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33)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929254" y="5898515"/>
            <a:ext cx="1856739" cy="55626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r" marL="12700" marR="5080">
              <a:lnSpc>
                <a:spcPts val="1030"/>
              </a:lnSpc>
              <a:spcBef>
                <a:spcPts val="175"/>
              </a:spcBef>
              <a:tabLst>
                <a:tab pos="550545" algn="l"/>
                <a:tab pos="835025" algn="l"/>
                <a:tab pos="1716405" algn="l"/>
              </a:tabLst>
            </a:pPr>
            <a:r>
              <a:rPr dirty="0" sz="900" spc="-10">
                <a:latin typeface="Arial MT"/>
                <a:cs typeface="Arial MT"/>
              </a:rPr>
              <a:t>Cuando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las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probabilidades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ocurrencia</a:t>
            </a:r>
            <a:r>
              <a:rPr dirty="0" sz="900" spc="16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17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entre</a:t>
            </a:r>
            <a:r>
              <a:rPr dirty="0" sz="900" spc="165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el</a:t>
            </a:r>
            <a:endParaRPr sz="900">
              <a:latin typeface="Arial MT"/>
              <a:cs typeface="Arial MT"/>
            </a:endParaRPr>
          </a:p>
          <a:p>
            <a:pPr algn="r" marL="1779270" marR="5080" indent="-24765">
              <a:lnSpc>
                <a:spcPts val="1030"/>
              </a:lnSpc>
              <a:spcBef>
                <a:spcPts val="10"/>
              </a:spcBef>
            </a:pP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 spc="-50">
                <a:latin typeface="Arial MT"/>
                <a:cs typeface="Arial MT"/>
              </a:rPr>
              <a:t>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929254" y="6424295"/>
            <a:ext cx="1857375" cy="42545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"inferior"</a:t>
            </a:r>
            <a:r>
              <a:rPr dirty="0" sz="900" spc="3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3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normal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(inferior</a:t>
            </a:r>
            <a:r>
              <a:rPr dirty="0" sz="900" spc="38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al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33)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próximas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-10">
                <a:latin typeface="Arial MT"/>
                <a:cs typeface="Arial MT"/>
              </a:rPr>
              <a:t> altas.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5331214" y="5385336"/>
            <a:ext cx="1323340" cy="559435"/>
            <a:chOff x="5331214" y="5385336"/>
            <a:chExt cx="1323340" cy="559435"/>
          </a:xfrm>
        </p:grpSpPr>
        <p:pic>
          <p:nvPicPr>
            <p:cNvPr id="48" name="object 4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31214" y="5385336"/>
              <a:ext cx="1323195" cy="55944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90844" y="5546725"/>
              <a:ext cx="1018540" cy="254000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5365369" y="5865495"/>
            <a:ext cx="1358900" cy="557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Escenario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probable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"inferior"</a:t>
            </a:r>
            <a:r>
              <a:rPr dirty="0" sz="90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lo</a:t>
            </a:r>
            <a:r>
              <a:rPr dirty="0" sz="900" spc="29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normal</a:t>
            </a:r>
            <a:r>
              <a:rPr dirty="0" sz="900" spc="29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(inferior</a:t>
            </a:r>
            <a:r>
              <a:rPr dirty="0" sz="900" spc="290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al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33).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3064510" y="6977520"/>
            <a:ext cx="800100" cy="542290"/>
            <a:chOff x="3064510" y="6977520"/>
            <a:chExt cx="800100" cy="542290"/>
          </a:xfrm>
        </p:grpSpPr>
        <p:pic>
          <p:nvPicPr>
            <p:cNvPr id="52" name="object 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64510" y="6977520"/>
              <a:ext cx="799655" cy="542136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56280" y="7137349"/>
              <a:ext cx="431164" cy="238556"/>
            </a:xfrm>
            <a:prstGeom prst="rect">
              <a:avLst/>
            </a:prstGeom>
          </p:spPr>
        </p:pic>
      </p:grpSp>
      <p:sp>
        <p:nvSpPr>
          <p:cNvPr id="54" name="object 54" descr=""/>
          <p:cNvSpPr txBox="1"/>
          <p:nvPr/>
        </p:nvSpPr>
        <p:spPr>
          <a:xfrm>
            <a:off x="3065145" y="7481189"/>
            <a:ext cx="14325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Escenario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3065145" y="7611998"/>
            <a:ext cx="1433195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  <a:tabLst>
                <a:tab pos="798195" algn="l"/>
                <a:tab pos="949325" algn="l"/>
                <a:tab pos="1292225" algn="l"/>
              </a:tabLst>
            </a:pPr>
            <a:r>
              <a:rPr dirty="0" sz="900" spc="-10">
                <a:latin typeface="Arial MT"/>
                <a:cs typeface="Arial MT"/>
              </a:rPr>
              <a:t>temperatura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dentro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condiciones</a:t>
            </a:r>
            <a:r>
              <a:rPr dirty="0" sz="900">
                <a:latin typeface="Arial MT"/>
                <a:cs typeface="Arial MT"/>
              </a:rPr>
              <a:t>		</a:t>
            </a:r>
            <a:r>
              <a:rPr dirty="0" sz="900" spc="-10">
                <a:latin typeface="Arial MT"/>
                <a:cs typeface="Arial MT"/>
              </a:rPr>
              <a:t>normales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065145" y="7874889"/>
            <a:ext cx="1433830" cy="2959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160"/>
              </a:spcBef>
            </a:pPr>
            <a:r>
              <a:rPr dirty="0" sz="900">
                <a:latin typeface="Arial MT"/>
                <a:cs typeface="Arial MT"/>
              </a:rPr>
              <a:t>(entre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4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14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66</a:t>
            </a:r>
            <a:r>
              <a:rPr dirty="0" sz="900" spc="135">
                <a:latin typeface="Arial MT"/>
                <a:cs typeface="Arial MT"/>
              </a:rPr>
              <a:t>  </a:t>
            </a:r>
            <a:r>
              <a:rPr dirty="0" sz="900" spc="-50">
                <a:latin typeface="Arial MT"/>
                <a:cs typeface="Arial MT"/>
              </a:rPr>
              <a:t>y</a:t>
            </a:r>
            <a:r>
              <a:rPr dirty="0" sz="900">
                <a:latin typeface="Arial MT"/>
                <a:cs typeface="Arial MT"/>
              </a:rPr>
              <a:t> percentil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33).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5350360" y="7063209"/>
            <a:ext cx="916940" cy="592455"/>
            <a:chOff x="5350360" y="7063209"/>
            <a:chExt cx="916940" cy="592455"/>
          </a:xfrm>
        </p:grpSpPr>
        <p:pic>
          <p:nvPicPr>
            <p:cNvPr id="58" name="object 5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50360" y="7063209"/>
              <a:ext cx="916413" cy="592192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10530" y="7224433"/>
              <a:ext cx="612139" cy="290410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6216189" y="7563739"/>
            <a:ext cx="241935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01600" marR="5080" indent="-89535">
              <a:lnSpc>
                <a:spcPts val="1030"/>
              </a:lnSpc>
              <a:spcBef>
                <a:spcPts val="175"/>
              </a:spcBef>
            </a:pPr>
            <a:r>
              <a:rPr dirty="0" sz="900" spc="-25">
                <a:latin typeface="Arial MT"/>
                <a:cs typeface="Arial MT"/>
              </a:rPr>
              <a:t>más de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383276" y="7563739"/>
            <a:ext cx="1075690" cy="55626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438784">
              <a:lnSpc>
                <a:spcPts val="1030"/>
              </a:lnSpc>
              <a:spcBef>
                <a:spcPts val="175"/>
              </a:spcBef>
            </a:pPr>
            <a:r>
              <a:rPr dirty="0" sz="900" spc="-10">
                <a:latin typeface="Arial MT"/>
                <a:cs typeface="Arial MT"/>
              </a:rPr>
              <a:t>Escenario probable temperatura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15"/>
              </a:lnSpc>
              <a:tabLst>
                <a:tab pos="708025" algn="l"/>
                <a:tab pos="973455" algn="l"/>
              </a:tabLst>
            </a:pPr>
            <a:r>
              <a:rPr dirty="0" sz="900" spc="-10">
                <a:latin typeface="Arial MT"/>
                <a:cs typeface="Arial MT"/>
              </a:rPr>
              <a:t>"superior"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lo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5383276" y="8088248"/>
            <a:ext cx="1074420" cy="2959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160"/>
              </a:spcBef>
              <a:tabLst>
                <a:tab pos="504825" algn="l"/>
                <a:tab pos="972185" algn="l"/>
              </a:tabLst>
            </a:pPr>
            <a:r>
              <a:rPr dirty="0" sz="900" spc="-10">
                <a:latin typeface="Arial MT"/>
                <a:cs typeface="Arial MT"/>
              </a:rPr>
              <a:t>normal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(sobre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66).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3834129" y="8267840"/>
            <a:ext cx="1473835" cy="542290"/>
            <a:chOff x="3834129" y="8267840"/>
            <a:chExt cx="1473835" cy="542290"/>
          </a:xfrm>
        </p:grpSpPr>
        <p:pic>
          <p:nvPicPr>
            <p:cNvPr id="64" name="object 6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34129" y="8267840"/>
              <a:ext cx="1473835" cy="542136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25899" y="8427719"/>
              <a:ext cx="1106804" cy="238760"/>
            </a:xfrm>
            <a:prstGeom prst="rect">
              <a:avLst/>
            </a:prstGeom>
          </p:spPr>
        </p:pic>
      </p:grpSp>
      <p:sp>
        <p:nvSpPr>
          <p:cNvPr id="66" name="object 66" descr=""/>
          <p:cNvSpPr txBox="1"/>
          <p:nvPr/>
        </p:nvSpPr>
        <p:spPr>
          <a:xfrm>
            <a:off x="3785234" y="8700389"/>
            <a:ext cx="1779270" cy="95313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Cuando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 probabilidades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ocurrencia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entre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escenario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"normal"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(entre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66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33)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"superior"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normal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(superior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al </a:t>
            </a:r>
            <a:r>
              <a:rPr dirty="0" sz="900">
                <a:latin typeface="Arial MT"/>
                <a:cs typeface="Arial MT"/>
              </a:rPr>
              <a:t>percentil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66)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próximas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son </a:t>
            </a:r>
            <a:r>
              <a:rPr dirty="0" sz="900">
                <a:latin typeface="Arial MT"/>
                <a:cs typeface="Arial MT"/>
              </a:rPr>
              <a:t>las más </a:t>
            </a:r>
            <a:r>
              <a:rPr dirty="0" sz="900" spc="-10">
                <a:latin typeface="Arial MT"/>
                <a:cs typeface="Arial MT"/>
              </a:rPr>
              <a:t>altas.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461009" y="2330070"/>
            <a:ext cx="2583180" cy="596265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365125">
              <a:lnSpc>
                <a:spcPct val="100000"/>
              </a:lnSpc>
              <a:spcBef>
                <a:spcPts val="695"/>
              </a:spcBef>
            </a:pPr>
            <a:r>
              <a:rPr dirty="0" sz="1400" spc="-10">
                <a:latin typeface="Cambria"/>
                <a:cs typeface="Cambria"/>
              </a:rPr>
              <a:t>Precipitació´n</a:t>
            </a:r>
            <a:endParaRPr sz="1400">
              <a:latin typeface="Cambria"/>
              <a:cs typeface="Cambria"/>
            </a:endParaRPr>
          </a:p>
          <a:p>
            <a:pPr marL="495300" marR="5080" indent="-483234">
              <a:lnSpc>
                <a:spcPts val="919"/>
              </a:lnSpc>
              <a:spcBef>
                <a:spcPts val="40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8.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Clima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pronóstico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climático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dengue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01-03/2025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8" name="object 68" descr=""/>
          <p:cNvSpPr/>
          <p:nvPr/>
        </p:nvSpPr>
        <p:spPr>
          <a:xfrm>
            <a:off x="215265" y="5271770"/>
            <a:ext cx="2918460" cy="328930"/>
          </a:xfrm>
          <a:custGeom>
            <a:avLst/>
            <a:gdLst/>
            <a:ahLst/>
            <a:cxnLst/>
            <a:rect l="l" t="t" r="r" b="b"/>
            <a:pathLst>
              <a:path w="2918460" h="328929">
                <a:moveTo>
                  <a:pt x="2918460" y="0"/>
                </a:moveTo>
                <a:lnTo>
                  <a:pt x="0" y="0"/>
                </a:lnTo>
                <a:lnTo>
                  <a:pt x="0" y="328929"/>
                </a:lnTo>
                <a:lnTo>
                  <a:pt x="2918460" y="328929"/>
                </a:lnTo>
                <a:lnTo>
                  <a:pt x="29184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382270" y="5302885"/>
            <a:ext cx="258318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495300" marR="5080" indent="-483234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9.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Clima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pronóstico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climático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dengue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Tumbes,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01-03/2025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198120" y="7892415"/>
            <a:ext cx="2877820" cy="328930"/>
          </a:xfrm>
          <a:custGeom>
            <a:avLst/>
            <a:gdLst/>
            <a:ahLst/>
            <a:cxnLst/>
            <a:rect l="l" t="t" r="r" b="b"/>
            <a:pathLst>
              <a:path w="2877820" h="328929">
                <a:moveTo>
                  <a:pt x="2877820" y="0"/>
                </a:moveTo>
                <a:lnTo>
                  <a:pt x="0" y="0"/>
                </a:lnTo>
                <a:lnTo>
                  <a:pt x="0" y="328930"/>
                </a:lnTo>
                <a:lnTo>
                  <a:pt x="2877820" y="328930"/>
                </a:lnTo>
                <a:lnTo>
                  <a:pt x="2877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/>
          <p:nvPr/>
        </p:nvSpPr>
        <p:spPr>
          <a:xfrm>
            <a:off x="314959" y="7924546"/>
            <a:ext cx="264033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524510" marR="5080" indent="-511809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10.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Clima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pronóstico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climático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dengue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01-03/2025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2" name="object 7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58334" y="1594104"/>
            <a:ext cx="195135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558800" marR="5080" indent="-54673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11.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Mapa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Riesgo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Fiebre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por</a:t>
            </a:r>
            <a:r>
              <a:rPr dirty="0" sz="800">
                <a:latin typeface="Arial MT"/>
                <a:cs typeface="Arial MT"/>
              </a:rPr>
              <a:t> virus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Chikungunya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8459" y="1505203"/>
            <a:ext cx="3295650" cy="62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semana.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2024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reportaron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43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Chikungunya,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confirmados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(11,36%)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38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están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probables (88,64%).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97984" y="6983095"/>
            <a:ext cx="25933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etapa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52-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3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3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niños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(48,84%)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jóvenes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(16,28%).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45819" y="9862502"/>
            <a:ext cx="22059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65" b="1">
                <a:latin typeface="Arial"/>
                <a:cs typeface="Arial"/>
              </a:rPr>
              <a:t>Fuente: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85" b="1">
                <a:latin typeface="Arial"/>
                <a:cs typeface="Arial"/>
              </a:rPr>
              <a:t>CDC</a:t>
            </a:r>
            <a:r>
              <a:rPr dirty="0" sz="600" spc="30" b="1">
                <a:latin typeface="Arial"/>
                <a:cs typeface="Arial"/>
              </a:rPr>
              <a:t> </a:t>
            </a:r>
            <a:r>
              <a:rPr dirty="0" sz="600" spc="-80" b="1">
                <a:latin typeface="Arial"/>
                <a:cs typeface="Arial"/>
              </a:rPr>
              <a:t>–MINSA</a:t>
            </a:r>
            <a:r>
              <a:rPr dirty="0" sz="600" spc="20" b="1">
                <a:latin typeface="Arial"/>
                <a:cs typeface="Arial"/>
              </a:rPr>
              <a:t> </a:t>
            </a:r>
            <a:r>
              <a:rPr dirty="0" sz="600" spc="-60" b="1">
                <a:latin typeface="Arial"/>
                <a:cs typeface="Arial"/>
              </a:rPr>
              <a:t>Perú.</a:t>
            </a:r>
            <a:r>
              <a:rPr dirty="0" sz="600" spc="35" b="1">
                <a:latin typeface="Arial"/>
                <a:cs typeface="Arial"/>
              </a:rPr>
              <a:t> </a:t>
            </a:r>
            <a:r>
              <a:rPr dirty="0" sz="600" spc="-70" b="1">
                <a:latin typeface="Arial"/>
                <a:cs typeface="Arial"/>
                <a:hlinkClick r:id="rId2"/>
              </a:rPr>
              <a:t>www.dge.gob.pe.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65" b="1">
                <a:latin typeface="Arial"/>
                <a:cs typeface="Arial"/>
              </a:rPr>
              <a:t>Sala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60" b="1">
                <a:latin typeface="Arial"/>
                <a:cs typeface="Arial"/>
              </a:rPr>
              <a:t>Situacional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80" b="1">
                <a:latin typeface="Arial"/>
                <a:cs typeface="Arial"/>
              </a:rPr>
              <a:t>SE</a:t>
            </a:r>
            <a:r>
              <a:rPr dirty="0" sz="600" spc="40" b="1">
                <a:latin typeface="Arial"/>
                <a:cs typeface="Arial"/>
              </a:rPr>
              <a:t> </a:t>
            </a:r>
            <a:r>
              <a:rPr dirty="0" sz="600" spc="-70" b="1">
                <a:latin typeface="Arial"/>
                <a:cs typeface="Arial"/>
              </a:rPr>
              <a:t>48-</a:t>
            </a:r>
            <a:r>
              <a:rPr dirty="0" sz="600" spc="-20" b="1">
                <a:latin typeface="Arial"/>
                <a:cs typeface="Arial"/>
              </a:rPr>
              <a:t>2024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0869" y="2598673"/>
            <a:ext cx="300355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715010" marR="5080" indent="-70294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6.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Fiebre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virus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Chikungunya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procedencia,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01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–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52/2024)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0059" y="7087235"/>
            <a:ext cx="3226435" cy="480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7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nivel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nacional,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48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2024,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79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Chikungunya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país,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 </a:t>
            </a:r>
            <a:r>
              <a:rPr dirty="0" sz="900">
                <a:latin typeface="Arial MT"/>
                <a:cs typeface="Arial MT"/>
              </a:rPr>
              <a:t>aporta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54,43%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país.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338287" y="5808040"/>
            <a:ext cx="2466975" cy="147955"/>
          </a:xfrm>
          <a:custGeom>
            <a:avLst/>
            <a:gdLst/>
            <a:ahLst/>
            <a:cxnLst/>
            <a:rect l="l" t="t" r="r" b="b"/>
            <a:pathLst>
              <a:path w="2466975" h="147954">
                <a:moveTo>
                  <a:pt x="0" y="147826"/>
                </a:moveTo>
                <a:lnTo>
                  <a:pt x="2466912" y="147827"/>
                </a:lnTo>
                <a:lnTo>
                  <a:pt x="2466912" y="0"/>
                </a:lnTo>
                <a:lnTo>
                  <a:pt x="0" y="0"/>
                </a:lnTo>
                <a:lnTo>
                  <a:pt x="0" y="14782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338287" y="5780312"/>
            <a:ext cx="2466975" cy="32194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240"/>
              </a:spcBef>
              <a:tabLst>
                <a:tab pos="1261745" algn="l"/>
                <a:tab pos="2112010" algn="l"/>
              </a:tabLst>
            </a:pPr>
            <a:r>
              <a:rPr dirty="0" sz="850" spc="10" b="1">
                <a:latin typeface="Calibri"/>
                <a:cs typeface="Calibri"/>
              </a:rPr>
              <a:t>Etapa</a:t>
            </a:r>
            <a:r>
              <a:rPr dirty="0" sz="850" spc="40" b="1">
                <a:latin typeface="Calibri"/>
                <a:cs typeface="Calibri"/>
              </a:rPr>
              <a:t> </a:t>
            </a:r>
            <a:r>
              <a:rPr dirty="0" sz="850" spc="65" b="1">
                <a:latin typeface="Calibri"/>
                <a:cs typeface="Calibri"/>
              </a:rPr>
              <a:t>de</a:t>
            </a:r>
            <a:r>
              <a:rPr dirty="0" sz="850" spc="114" b="1">
                <a:latin typeface="Calibri"/>
                <a:cs typeface="Calibri"/>
              </a:rPr>
              <a:t> </a:t>
            </a:r>
            <a:r>
              <a:rPr dirty="0" sz="850" spc="30" b="1">
                <a:latin typeface="Calibri"/>
                <a:cs typeface="Calibri"/>
              </a:rPr>
              <a:t>vida</a:t>
            </a:r>
            <a:r>
              <a:rPr dirty="0" sz="850" b="1">
                <a:latin typeface="Calibri"/>
                <a:cs typeface="Calibri"/>
              </a:rPr>
              <a:t>	</a:t>
            </a:r>
            <a:r>
              <a:rPr dirty="0" sz="850" spc="45" b="1">
                <a:latin typeface="Calibri"/>
                <a:cs typeface="Calibri"/>
              </a:rPr>
              <a:t>Frecuencia</a:t>
            </a:r>
            <a:r>
              <a:rPr dirty="0" sz="850" b="1">
                <a:latin typeface="Calibri"/>
                <a:cs typeface="Calibri"/>
              </a:rPr>
              <a:t>	</a:t>
            </a:r>
            <a:r>
              <a:rPr dirty="0" sz="850" spc="35" b="1">
                <a:latin typeface="Calibri"/>
                <a:cs typeface="Calibri"/>
              </a:rPr>
              <a:t>%</a:t>
            </a:r>
            <a:endParaRPr sz="850">
              <a:latin typeface="Calibri"/>
              <a:cs typeface="Calibri"/>
            </a:endParaRPr>
          </a:p>
          <a:p>
            <a:pPr marL="15875">
              <a:lnSpc>
                <a:spcPct val="100000"/>
              </a:lnSpc>
              <a:spcBef>
                <a:spcPts val="145"/>
              </a:spcBef>
              <a:tabLst>
                <a:tab pos="1509395" algn="l"/>
                <a:tab pos="1979930" algn="l"/>
              </a:tabLst>
            </a:pPr>
            <a:r>
              <a:rPr dirty="0" sz="850" spc="60">
                <a:latin typeface="Calibri"/>
                <a:cs typeface="Calibri"/>
              </a:rPr>
              <a:t>Adolescente</a:t>
            </a:r>
            <a:r>
              <a:rPr dirty="0" sz="850" spc="240">
                <a:latin typeface="Calibri"/>
                <a:cs typeface="Calibri"/>
              </a:rPr>
              <a:t> </a:t>
            </a:r>
            <a:r>
              <a:rPr dirty="0" sz="850">
                <a:latin typeface="Calibri"/>
                <a:cs typeface="Calibri"/>
              </a:rPr>
              <a:t>[12-</a:t>
            </a:r>
            <a:r>
              <a:rPr dirty="0" sz="850" spc="-25">
                <a:latin typeface="Calibri"/>
                <a:cs typeface="Calibri"/>
              </a:rPr>
              <a:t>17]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15">
                <a:latin typeface="Calibri"/>
                <a:cs typeface="Calibri"/>
              </a:rPr>
              <a:t>5</a:t>
            </a:r>
            <a:r>
              <a:rPr dirty="0" sz="850">
                <a:latin typeface="Calibri"/>
                <a:cs typeface="Calibri"/>
              </a:rPr>
              <a:t>	</a:t>
            </a:r>
            <a:r>
              <a:rPr dirty="0" sz="850" spc="-10">
                <a:latin typeface="Calibri"/>
                <a:cs typeface="Calibri"/>
              </a:rPr>
              <a:t>11.63%</a:t>
            </a:r>
            <a:endParaRPr sz="850">
              <a:latin typeface="Calibri"/>
              <a:cs typeface="Calibri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4338287" y="6131656"/>
          <a:ext cx="2543175" cy="70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900"/>
                <a:gridCol w="538480"/>
                <a:gridCol w="697230"/>
              </a:tblGrid>
              <a:tr h="128905">
                <a:tc>
                  <a:txBody>
                    <a:bodyPr/>
                    <a:lstStyle/>
                    <a:p>
                      <a:pPr marL="15875">
                        <a:lnSpc>
                          <a:spcPts val="825"/>
                        </a:lnSpc>
                      </a:pPr>
                      <a:r>
                        <a:rPr dirty="0" sz="850" spc="60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850" spc="1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[30-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59]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645">
                        <a:lnSpc>
                          <a:spcPts val="825"/>
                        </a:lnSpc>
                      </a:pPr>
                      <a:r>
                        <a:rPr dirty="0" sz="850" spc="15">
                          <a:latin typeface="Calibri"/>
                          <a:cs typeface="Calibri"/>
                        </a:rPr>
                        <a:t>6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825"/>
                        </a:lnSpc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13.95%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7320">
                <a:tc>
                  <a:txBody>
                    <a:bodyPr/>
                    <a:lstStyle/>
                    <a:p>
                      <a:pPr marL="15875">
                        <a:lnSpc>
                          <a:spcPts val="969"/>
                        </a:lnSpc>
                      </a:pPr>
                      <a:r>
                        <a:rPr dirty="0" sz="850" spc="60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85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50">
                          <a:latin typeface="Calibri"/>
                          <a:cs typeface="Calibri"/>
                        </a:rPr>
                        <a:t>Mayor</a:t>
                      </a:r>
                      <a:r>
                        <a:rPr dirty="0" sz="8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 spc="-20">
                          <a:latin typeface="Calibri"/>
                          <a:cs typeface="Calibri"/>
                        </a:rPr>
                        <a:t>[60+]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645">
                        <a:lnSpc>
                          <a:spcPts val="969"/>
                        </a:lnSpc>
                      </a:pPr>
                      <a:r>
                        <a:rPr dirty="0" sz="850" spc="15">
                          <a:latin typeface="Calibri"/>
                          <a:cs typeface="Calibri"/>
                        </a:rPr>
                        <a:t>4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ts val="969"/>
                        </a:lnSpc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9.30%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47320">
                <a:tc>
                  <a:txBody>
                    <a:bodyPr/>
                    <a:lstStyle/>
                    <a:p>
                      <a:pPr marL="15875">
                        <a:lnSpc>
                          <a:spcPts val="969"/>
                        </a:lnSpc>
                      </a:pPr>
                      <a:r>
                        <a:rPr dirty="0" sz="850" spc="60">
                          <a:latin typeface="Calibri"/>
                          <a:cs typeface="Calibri"/>
                        </a:rPr>
                        <a:t>Joven</a:t>
                      </a:r>
                      <a:r>
                        <a:rPr dirty="0" sz="85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[18-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29]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0645">
                        <a:lnSpc>
                          <a:spcPts val="969"/>
                        </a:lnSpc>
                      </a:pPr>
                      <a:r>
                        <a:rPr dirty="0" sz="850" spc="15">
                          <a:latin typeface="Calibri"/>
                          <a:cs typeface="Calibri"/>
                        </a:rPr>
                        <a:t>7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969"/>
                        </a:lnSpc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16.28%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34620">
                <a:tc>
                  <a:txBody>
                    <a:bodyPr/>
                    <a:lstStyle/>
                    <a:p>
                      <a:pPr marL="15875">
                        <a:lnSpc>
                          <a:spcPts val="960"/>
                        </a:lnSpc>
                      </a:pPr>
                      <a:r>
                        <a:rPr dirty="0" sz="850" spc="65">
                          <a:latin typeface="Calibri"/>
                          <a:cs typeface="Calibri"/>
                        </a:rPr>
                        <a:t>Niño</a:t>
                      </a:r>
                      <a:r>
                        <a:rPr dirty="0" sz="85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50">
                          <a:latin typeface="Calibri"/>
                          <a:cs typeface="Calibri"/>
                        </a:rPr>
                        <a:t>[0-</a:t>
                      </a:r>
                      <a:r>
                        <a:rPr dirty="0" sz="850" spc="-25">
                          <a:latin typeface="Calibri"/>
                          <a:cs typeface="Calibri"/>
                        </a:rPr>
                        <a:t>11]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ts val="960"/>
                        </a:lnSpc>
                      </a:pPr>
                      <a:r>
                        <a:rPr dirty="0" sz="850" spc="-25">
                          <a:latin typeface="Calibri"/>
                          <a:cs typeface="Calibri"/>
                        </a:rPr>
                        <a:t>21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0">
                        <a:lnSpc>
                          <a:spcPts val="960"/>
                        </a:lnSpc>
                      </a:pPr>
                      <a:r>
                        <a:rPr dirty="0" sz="850" spc="-10">
                          <a:latin typeface="Calibri"/>
                          <a:cs typeface="Calibri"/>
                        </a:rPr>
                        <a:t>48.84%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  <a:tr h="15113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50" spc="-10" b="1">
                          <a:latin typeface="Calibri"/>
                          <a:cs typeface="Calibri"/>
                        </a:rPr>
                        <a:t>Total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9525">
                      <a:solidFill>
                        <a:srgbClr val="8EA9D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73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50" spc="-25" b="1">
                          <a:latin typeface="Calibri"/>
                          <a:cs typeface="Calibri"/>
                        </a:rPr>
                        <a:t>43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9525">
                      <a:solidFill>
                        <a:srgbClr val="8EA9D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50" spc="-10" b="1">
                          <a:latin typeface="Calibri"/>
                          <a:cs typeface="Calibri"/>
                        </a:rPr>
                        <a:t>100.00%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9525">
                      <a:solidFill>
                        <a:srgbClr val="8EA9DB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grpSp>
        <p:nvGrpSpPr>
          <p:cNvPr id="13" name="object 13" descr=""/>
          <p:cNvGrpSpPr/>
          <p:nvPr/>
        </p:nvGrpSpPr>
        <p:grpSpPr>
          <a:xfrm>
            <a:off x="4330065" y="3425587"/>
            <a:ext cx="2767965" cy="2530475"/>
            <a:chOff x="4330065" y="3425587"/>
            <a:chExt cx="2767965" cy="2530475"/>
          </a:xfrm>
        </p:grpSpPr>
        <p:sp>
          <p:nvSpPr>
            <p:cNvPr id="14" name="object 14" descr=""/>
            <p:cNvSpPr/>
            <p:nvPr/>
          </p:nvSpPr>
          <p:spPr>
            <a:xfrm>
              <a:off x="4334176" y="5952195"/>
              <a:ext cx="2466975" cy="0"/>
            </a:xfrm>
            <a:custGeom>
              <a:avLst/>
              <a:gdLst/>
              <a:ahLst/>
              <a:cxnLst/>
              <a:rect l="l" t="t" r="r" b="b"/>
              <a:pathLst>
                <a:path w="2466975" h="0">
                  <a:moveTo>
                    <a:pt x="0" y="0"/>
                  </a:moveTo>
                  <a:lnTo>
                    <a:pt x="2466967" y="0"/>
                  </a:lnTo>
                </a:path>
              </a:pathLst>
            </a:custGeom>
            <a:ln w="7342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30065" y="5948524"/>
              <a:ext cx="2475230" cy="7620"/>
            </a:xfrm>
            <a:custGeom>
              <a:avLst/>
              <a:gdLst/>
              <a:ahLst/>
              <a:cxnLst/>
              <a:rect l="l" t="t" r="r" b="b"/>
              <a:pathLst>
                <a:path w="2475229" h="7620">
                  <a:moveTo>
                    <a:pt x="2475135" y="0"/>
                  </a:moveTo>
                  <a:lnTo>
                    <a:pt x="0" y="0"/>
                  </a:lnTo>
                  <a:lnTo>
                    <a:pt x="0" y="7342"/>
                  </a:lnTo>
                  <a:lnTo>
                    <a:pt x="2475135" y="7342"/>
                  </a:lnTo>
                  <a:lnTo>
                    <a:pt x="2475135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9070" y="5815383"/>
              <a:ext cx="140339" cy="12579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828647" y="3425587"/>
              <a:ext cx="269240" cy="93980"/>
            </a:xfrm>
            <a:custGeom>
              <a:avLst/>
              <a:gdLst/>
              <a:ahLst/>
              <a:cxnLst/>
              <a:rect l="l" t="t" r="r" b="b"/>
              <a:pathLst>
                <a:path w="269240" h="93979">
                  <a:moveTo>
                    <a:pt x="0" y="93722"/>
                  </a:moveTo>
                  <a:lnTo>
                    <a:pt x="268933" y="93722"/>
                  </a:lnTo>
                  <a:lnTo>
                    <a:pt x="268933" y="0"/>
                  </a:lnTo>
                  <a:lnTo>
                    <a:pt x="0" y="0"/>
                  </a:lnTo>
                  <a:lnTo>
                    <a:pt x="0" y="9372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828647" y="3519309"/>
              <a:ext cx="269240" cy="93980"/>
            </a:xfrm>
            <a:custGeom>
              <a:avLst/>
              <a:gdLst/>
              <a:ahLst/>
              <a:cxnLst/>
              <a:rect l="l" t="t" r="r" b="b"/>
              <a:pathLst>
                <a:path w="269240" h="93979">
                  <a:moveTo>
                    <a:pt x="0" y="93722"/>
                  </a:moveTo>
                  <a:lnTo>
                    <a:pt x="268933" y="93722"/>
                  </a:lnTo>
                  <a:lnTo>
                    <a:pt x="268933" y="0"/>
                  </a:lnTo>
                  <a:lnTo>
                    <a:pt x="0" y="0"/>
                  </a:lnTo>
                  <a:lnTo>
                    <a:pt x="0" y="93722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28647" y="3613031"/>
              <a:ext cx="269240" cy="93980"/>
            </a:xfrm>
            <a:custGeom>
              <a:avLst/>
              <a:gdLst/>
              <a:ahLst/>
              <a:cxnLst/>
              <a:rect l="l" t="t" r="r" b="b"/>
              <a:pathLst>
                <a:path w="269240" h="93979">
                  <a:moveTo>
                    <a:pt x="0" y="93722"/>
                  </a:moveTo>
                  <a:lnTo>
                    <a:pt x="268933" y="93722"/>
                  </a:lnTo>
                  <a:lnTo>
                    <a:pt x="268933" y="0"/>
                  </a:lnTo>
                  <a:lnTo>
                    <a:pt x="0" y="0"/>
                  </a:lnTo>
                  <a:lnTo>
                    <a:pt x="0" y="9372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28647" y="3706753"/>
              <a:ext cx="269240" cy="93980"/>
            </a:xfrm>
            <a:custGeom>
              <a:avLst/>
              <a:gdLst/>
              <a:ahLst/>
              <a:cxnLst/>
              <a:rect l="l" t="t" r="r" b="b"/>
              <a:pathLst>
                <a:path w="269240" h="93979">
                  <a:moveTo>
                    <a:pt x="268933" y="0"/>
                  </a:moveTo>
                  <a:lnTo>
                    <a:pt x="0" y="0"/>
                  </a:lnTo>
                  <a:lnTo>
                    <a:pt x="0" y="93722"/>
                  </a:lnTo>
                  <a:lnTo>
                    <a:pt x="268933" y="93722"/>
                  </a:lnTo>
                  <a:lnTo>
                    <a:pt x="2689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36600" y="4338955"/>
            <a:ext cx="269240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73050" marR="5080" indent="-26098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7.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fiebre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virus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Chikungunya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tipo</a:t>
            </a:r>
            <a:r>
              <a:rPr dirty="0" sz="800" spc="-25">
                <a:latin typeface="Arial MT"/>
                <a:cs typeface="Arial MT"/>
              </a:rPr>
              <a:t> de</a:t>
            </a:r>
            <a:r>
              <a:rPr dirty="0" sz="800" spc="-10">
                <a:latin typeface="Arial MT"/>
                <a:cs typeface="Arial MT"/>
              </a:rPr>
              <a:t> diagnóstico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procedencia,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periodo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2015–2024*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556163" y="3324486"/>
            <a:ext cx="84963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100" b="1">
                <a:latin typeface="Arial"/>
                <a:cs typeface="Arial"/>
              </a:rPr>
              <a:t>RIESGO</a:t>
            </a:r>
            <a:r>
              <a:rPr dirty="0" sz="500" spc="60" b="1">
                <a:latin typeface="Arial"/>
                <a:cs typeface="Arial"/>
              </a:rPr>
              <a:t> </a:t>
            </a:r>
            <a:r>
              <a:rPr dirty="0" sz="500" spc="95" b="1">
                <a:latin typeface="Arial"/>
                <a:cs typeface="Arial"/>
              </a:rPr>
              <a:t>x</a:t>
            </a:r>
            <a:r>
              <a:rPr dirty="0" sz="500" spc="114" b="1">
                <a:latin typeface="Arial"/>
                <a:cs typeface="Arial"/>
              </a:rPr>
              <a:t> </a:t>
            </a:r>
            <a:r>
              <a:rPr dirty="0" sz="500" spc="85" b="1">
                <a:latin typeface="Arial"/>
                <a:cs typeface="Arial"/>
              </a:rPr>
              <a:t>1000</a:t>
            </a:r>
            <a:r>
              <a:rPr dirty="0" sz="500" spc="60" b="1">
                <a:latin typeface="Arial"/>
                <a:cs typeface="Arial"/>
              </a:rPr>
              <a:t> </a:t>
            </a:r>
            <a:r>
              <a:rPr dirty="0" sz="500" spc="80" b="1">
                <a:latin typeface="Arial"/>
                <a:cs typeface="Arial"/>
              </a:rPr>
              <a:t>hab.</a:t>
            </a:r>
            <a:endParaRPr sz="500">
              <a:latin typeface="Arial"/>
              <a:cs typeface="Arial"/>
            </a:endParaRPr>
          </a:p>
        </p:txBody>
      </p:sp>
      <p:graphicFrame>
        <p:nvGraphicFramePr>
          <p:cNvPr id="23" name="object 23" descr=""/>
          <p:cNvGraphicFramePr>
            <a:graphicFrameLocks noGrp="1"/>
          </p:cNvGraphicFramePr>
          <p:nvPr/>
        </p:nvGraphicFramePr>
        <p:xfrm>
          <a:off x="5537113" y="3437315"/>
          <a:ext cx="1362075" cy="35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195"/>
                <a:gridCol w="317499"/>
                <a:gridCol w="297815"/>
              </a:tblGrid>
              <a:tr h="85725">
                <a:tc>
                  <a:txBody>
                    <a:bodyPr/>
                    <a:lstStyle/>
                    <a:p>
                      <a:pPr marL="31750">
                        <a:lnSpc>
                          <a:spcPts val="575"/>
                        </a:lnSpc>
                      </a:pPr>
                      <a:r>
                        <a:rPr dirty="0" sz="500" spc="85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5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75"/>
                        </a:lnSpc>
                      </a:pPr>
                      <a:r>
                        <a:rPr dirty="0" sz="500" spc="40">
                          <a:latin typeface="Calibri"/>
                          <a:cs typeface="Calibri"/>
                        </a:rPr>
                        <a:t>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7940">
                        <a:lnSpc>
                          <a:spcPts val="575"/>
                        </a:lnSpc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93345">
                <a:tc>
                  <a:txBody>
                    <a:bodyPr/>
                    <a:lstStyle/>
                    <a:p>
                      <a:pPr marL="31750">
                        <a:lnSpc>
                          <a:spcPts val="595"/>
                        </a:lnSpc>
                        <a:spcBef>
                          <a:spcPts val="40"/>
                        </a:spcBef>
                      </a:pPr>
                      <a:r>
                        <a:rPr dirty="0" sz="500" spc="9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95"/>
                        </a:lnSpc>
                        <a:spcBef>
                          <a:spcPts val="40"/>
                        </a:spcBef>
                      </a:pPr>
                      <a:r>
                        <a:rPr dirty="0" sz="500" spc="75">
                          <a:latin typeface="Calibri"/>
                          <a:cs typeface="Calibri"/>
                        </a:rPr>
                        <a:t>0.001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95"/>
                        </a:lnSpc>
                        <a:spcBef>
                          <a:spcPts val="40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0.000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080"/>
                </a:tc>
              </a:tr>
              <a:tr h="93345">
                <a:tc>
                  <a:txBody>
                    <a:bodyPr/>
                    <a:lstStyle/>
                    <a:p>
                      <a:pPr marL="31750">
                        <a:lnSpc>
                          <a:spcPts val="595"/>
                        </a:lnSpc>
                        <a:spcBef>
                          <a:spcPts val="40"/>
                        </a:spcBef>
                      </a:pPr>
                      <a:r>
                        <a:rPr dirty="0" sz="500" spc="95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95"/>
                        </a:lnSpc>
                        <a:spcBef>
                          <a:spcPts val="40"/>
                        </a:spcBef>
                      </a:pPr>
                      <a:r>
                        <a:rPr dirty="0" sz="500" spc="75">
                          <a:latin typeface="Calibri"/>
                          <a:cs typeface="Calibri"/>
                        </a:rPr>
                        <a:t>0.001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95"/>
                        </a:lnSpc>
                        <a:spcBef>
                          <a:spcPts val="40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0.000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080"/>
                </a:tc>
              </a:tr>
              <a:tr h="85725">
                <a:tc>
                  <a:txBody>
                    <a:bodyPr/>
                    <a:lstStyle/>
                    <a:p>
                      <a:pPr marL="31750">
                        <a:lnSpc>
                          <a:spcPts val="535"/>
                        </a:lnSpc>
                        <a:spcBef>
                          <a:spcPts val="40"/>
                        </a:spcBef>
                      </a:pPr>
                      <a:r>
                        <a:rPr dirty="0" sz="500" spc="7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0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Riesgo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35"/>
                        </a:lnSpc>
                        <a:spcBef>
                          <a:spcPts val="40"/>
                        </a:spcBef>
                      </a:pPr>
                      <a:r>
                        <a:rPr dirty="0" sz="500" spc="75">
                          <a:latin typeface="Calibri"/>
                          <a:cs typeface="Calibri"/>
                        </a:rPr>
                        <a:t>0.001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35"/>
                        </a:lnSpc>
                        <a:spcBef>
                          <a:spcPts val="40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0.000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5080"/>
                </a:tc>
              </a:tr>
            </a:tbl>
          </a:graphicData>
        </a:graphic>
      </p:graphicFrame>
      <p:graphicFrame>
        <p:nvGraphicFramePr>
          <p:cNvPr id="24" name="object 24" descr=""/>
          <p:cNvGraphicFramePr>
            <a:graphicFrameLocks noGrp="1"/>
          </p:cNvGraphicFramePr>
          <p:nvPr/>
        </p:nvGraphicFramePr>
        <p:xfrm>
          <a:off x="557499" y="3005162"/>
          <a:ext cx="3256915" cy="1048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900"/>
                <a:gridCol w="334009"/>
                <a:gridCol w="340359"/>
                <a:gridCol w="295275"/>
                <a:gridCol w="353060"/>
                <a:gridCol w="365760"/>
                <a:gridCol w="372110"/>
              </a:tblGrid>
              <a:tr h="11557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Distrito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0010">
                        <a:lnSpc>
                          <a:spcPts val="705"/>
                        </a:lnSpc>
                        <a:spcBef>
                          <a:spcPts val="105"/>
                        </a:spcBef>
                      </a:pP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Confirmados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Probable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212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540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Nº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Nº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540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540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>
                          <a:latin typeface="Arial MT"/>
                          <a:cs typeface="Arial MT"/>
                        </a:rPr>
                        <a:t>TUMBES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16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20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>
                          <a:latin typeface="Arial MT"/>
                          <a:cs typeface="Arial MT"/>
                        </a:rPr>
                        <a:t>CORRALES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6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20">
                          <a:latin typeface="Arial MT"/>
                          <a:cs typeface="Arial MT"/>
                        </a:rPr>
                        <a:t>CRUZ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1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>
                          <a:latin typeface="Arial MT"/>
                          <a:cs typeface="Arial MT"/>
                        </a:rPr>
                        <a:t>AGUAS</a:t>
                      </a:r>
                      <a:r>
                        <a:rPr dirty="0" sz="600" spc="2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600" spc="-10">
                          <a:latin typeface="Arial MT"/>
                          <a:cs typeface="Arial MT"/>
                        </a:rPr>
                        <a:t>VERDES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0.10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570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10">
                          <a:latin typeface="Arial MT"/>
                          <a:cs typeface="Arial MT"/>
                        </a:rPr>
                        <a:t>ZARUMILLA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13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0.55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5">
                          <a:latin typeface="Arial MT"/>
                          <a:cs typeface="Arial MT"/>
                        </a:rPr>
                        <a:t>13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0.55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239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40">
                          <a:latin typeface="Arial MT"/>
                          <a:cs typeface="Arial MT"/>
                        </a:rPr>
                        <a:t>PAPAYAL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0.00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0.57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50">
                          <a:latin typeface="Arial MT"/>
                          <a:cs typeface="Arial MT"/>
                        </a:rPr>
                        <a:t>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600" spc="-20">
                          <a:latin typeface="Arial MT"/>
                          <a:cs typeface="Arial MT"/>
                        </a:rPr>
                        <a:t>0.57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762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1285">
                <a:tc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600" spc="1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6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0.15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0.17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25" name="object 25" descr=""/>
          <p:cNvSpPr/>
          <p:nvPr/>
        </p:nvSpPr>
        <p:spPr>
          <a:xfrm>
            <a:off x="377705" y="6951307"/>
            <a:ext cx="3794760" cy="94615"/>
          </a:xfrm>
          <a:custGeom>
            <a:avLst/>
            <a:gdLst/>
            <a:ahLst/>
            <a:cxnLst/>
            <a:rect l="l" t="t" r="r" b="b"/>
            <a:pathLst>
              <a:path w="3794760" h="94615">
                <a:moveTo>
                  <a:pt x="0" y="94034"/>
                </a:moveTo>
                <a:lnTo>
                  <a:pt x="3794727" y="94034"/>
                </a:lnTo>
                <a:lnTo>
                  <a:pt x="3794727" y="0"/>
                </a:lnTo>
                <a:lnTo>
                  <a:pt x="0" y="0"/>
                </a:lnTo>
                <a:lnTo>
                  <a:pt x="0" y="9403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377705" y="4626676"/>
            <a:ext cx="3794760" cy="152400"/>
            <a:chOff x="377705" y="4626676"/>
            <a:chExt cx="3794760" cy="152400"/>
          </a:xfrm>
        </p:grpSpPr>
        <p:sp>
          <p:nvSpPr>
            <p:cNvPr id="27" name="object 27" descr=""/>
            <p:cNvSpPr/>
            <p:nvPr/>
          </p:nvSpPr>
          <p:spPr>
            <a:xfrm>
              <a:off x="377705" y="4626676"/>
              <a:ext cx="3794760" cy="90170"/>
            </a:xfrm>
            <a:custGeom>
              <a:avLst/>
              <a:gdLst/>
              <a:ahLst/>
              <a:cxnLst/>
              <a:rect l="l" t="t" r="r" b="b"/>
              <a:pathLst>
                <a:path w="3794760" h="90170">
                  <a:moveTo>
                    <a:pt x="0" y="89576"/>
                  </a:moveTo>
                  <a:lnTo>
                    <a:pt x="3794727" y="89576"/>
                  </a:lnTo>
                  <a:lnTo>
                    <a:pt x="3794727" y="0"/>
                  </a:lnTo>
                  <a:lnTo>
                    <a:pt x="0" y="0"/>
                  </a:lnTo>
                  <a:lnTo>
                    <a:pt x="0" y="8957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547" y="4738577"/>
              <a:ext cx="34722" cy="31444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02507" y="4738577"/>
              <a:ext cx="34925" cy="5080"/>
            </a:xfrm>
            <a:custGeom>
              <a:avLst/>
              <a:gdLst/>
              <a:ahLst/>
              <a:cxnLst/>
              <a:rect l="l" t="t" r="r" b="b"/>
              <a:pathLst>
                <a:path w="34925" h="5079">
                  <a:moveTo>
                    <a:pt x="34888" y="0"/>
                  </a:moveTo>
                  <a:lnTo>
                    <a:pt x="0" y="0"/>
                  </a:lnTo>
                  <a:lnTo>
                    <a:pt x="0" y="4619"/>
                  </a:lnTo>
                  <a:lnTo>
                    <a:pt x="34888" y="4619"/>
                  </a:lnTo>
                  <a:lnTo>
                    <a:pt x="34888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02501" y="4743208"/>
              <a:ext cx="40005" cy="36195"/>
            </a:xfrm>
            <a:custGeom>
              <a:avLst/>
              <a:gdLst/>
              <a:ahLst/>
              <a:cxnLst/>
              <a:rect l="l" t="t" r="r" b="b"/>
              <a:pathLst>
                <a:path w="40004" h="36195">
                  <a:moveTo>
                    <a:pt x="34886" y="31292"/>
                  </a:moveTo>
                  <a:lnTo>
                    <a:pt x="0" y="31292"/>
                  </a:lnTo>
                  <a:lnTo>
                    <a:pt x="0" y="35763"/>
                  </a:lnTo>
                  <a:lnTo>
                    <a:pt x="34886" y="35763"/>
                  </a:lnTo>
                  <a:lnTo>
                    <a:pt x="34886" y="31292"/>
                  </a:lnTo>
                  <a:close/>
                </a:path>
                <a:path w="40004" h="36195">
                  <a:moveTo>
                    <a:pt x="39852" y="0"/>
                  </a:moveTo>
                  <a:lnTo>
                    <a:pt x="34886" y="0"/>
                  </a:lnTo>
                  <a:lnTo>
                    <a:pt x="34886" y="31292"/>
                  </a:lnTo>
                  <a:lnTo>
                    <a:pt x="39852" y="31292"/>
                  </a:lnTo>
                  <a:lnTo>
                    <a:pt x="39852" y="0"/>
                  </a:lnTo>
                  <a:close/>
                </a:path>
              </a:pathLst>
            </a:custGeom>
            <a:solidFill>
              <a:srgbClr val="899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97547" y="4743197"/>
              <a:ext cx="5080" cy="31750"/>
            </a:xfrm>
            <a:custGeom>
              <a:avLst/>
              <a:gdLst/>
              <a:ahLst/>
              <a:cxnLst/>
              <a:rect l="l" t="t" r="r" b="b"/>
              <a:pathLst>
                <a:path w="5079" h="31750">
                  <a:moveTo>
                    <a:pt x="4960" y="0"/>
                  </a:moveTo>
                  <a:lnTo>
                    <a:pt x="0" y="0"/>
                  </a:lnTo>
                  <a:lnTo>
                    <a:pt x="0" y="31295"/>
                  </a:lnTo>
                  <a:lnTo>
                    <a:pt x="4960" y="31295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07467" y="4756609"/>
              <a:ext cx="25400" cy="5080"/>
            </a:xfrm>
            <a:custGeom>
              <a:avLst/>
              <a:gdLst/>
              <a:ahLst/>
              <a:cxnLst/>
              <a:rect l="l" t="t" r="r" b="b"/>
              <a:pathLst>
                <a:path w="25400" h="5079">
                  <a:moveTo>
                    <a:pt x="24802" y="0"/>
                  </a:moveTo>
                  <a:lnTo>
                    <a:pt x="0" y="0"/>
                  </a:lnTo>
                  <a:lnTo>
                    <a:pt x="0" y="4470"/>
                  </a:lnTo>
                  <a:lnTo>
                    <a:pt x="24802" y="4470"/>
                  </a:lnTo>
                  <a:lnTo>
                    <a:pt x="24802" y="0"/>
                  </a:lnTo>
                  <a:close/>
                </a:path>
              </a:pathLst>
            </a:custGeom>
            <a:solidFill>
              <a:srgbClr val="3C4E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3" name="object 33" descr=""/>
          <p:cNvGraphicFramePr>
            <a:graphicFrameLocks noGrp="1"/>
          </p:cNvGraphicFramePr>
          <p:nvPr/>
        </p:nvGraphicFramePr>
        <p:xfrm>
          <a:off x="372744" y="4643492"/>
          <a:ext cx="3876040" cy="782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460"/>
                <a:gridCol w="230504"/>
                <a:gridCol w="253365"/>
                <a:gridCol w="248284"/>
                <a:gridCol w="262889"/>
                <a:gridCol w="282575"/>
                <a:gridCol w="274955"/>
                <a:gridCol w="257810"/>
                <a:gridCol w="250189"/>
                <a:gridCol w="262889"/>
                <a:gridCol w="255269"/>
                <a:gridCol w="330200"/>
              </a:tblGrid>
              <a:tr h="78105">
                <a:tc>
                  <a:txBody>
                    <a:bodyPr/>
                    <a:lstStyle/>
                    <a:p>
                      <a:pPr marL="14604">
                        <a:lnSpc>
                          <a:spcPts val="495"/>
                        </a:lnSpc>
                      </a:pPr>
                      <a:r>
                        <a:rPr dirty="0" sz="5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dirty="0" sz="5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DX/Distrito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">
                        <a:lnSpc>
                          <a:spcPts val="495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3189">
                        <a:lnSpc>
                          <a:spcPts val="495"/>
                        </a:lnSpc>
                      </a:pP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</a:tr>
              <a:tr h="81280">
                <a:tc>
                  <a:txBody>
                    <a:bodyPr/>
                    <a:lstStyle/>
                    <a:p>
                      <a:pPr marL="79375">
                        <a:lnSpc>
                          <a:spcPts val="545"/>
                        </a:lnSpc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Confirmado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4765">
                        <a:lnSpc>
                          <a:spcPts val="545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164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45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45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303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45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45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545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45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45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45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545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6360">
                        <a:lnSpc>
                          <a:spcPts val="545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789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  <a:tr h="9715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3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VERDES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96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8636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</a:tr>
              <a:tr h="8953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55">
                          <a:latin typeface="Calibri"/>
                          <a:cs typeface="Calibri"/>
                        </a:rPr>
                        <a:t>CANOAS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latin typeface="Calibri"/>
                          <a:cs typeface="Calibri"/>
                        </a:rPr>
                        <a:t>SAL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CASITAS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CORRALES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0">
                          <a:latin typeface="Calibri"/>
                          <a:cs typeface="Calibri"/>
                        </a:rPr>
                        <a:t>CRUZ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MATAPALO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1811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8105">
                <a:tc>
                  <a:txBody>
                    <a:bodyPr/>
                    <a:lstStyle/>
                    <a:p>
                      <a:pPr marL="143510">
                        <a:lnSpc>
                          <a:spcPts val="515"/>
                        </a:lnSpc>
                      </a:pPr>
                      <a:r>
                        <a:rPr dirty="0" sz="500" spc="3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3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1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51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1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06680">
                        <a:lnSpc>
                          <a:spcPts val="51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34" name="object 34" descr=""/>
          <p:cNvGrpSpPr/>
          <p:nvPr/>
        </p:nvGrpSpPr>
        <p:grpSpPr>
          <a:xfrm>
            <a:off x="408940" y="3420438"/>
            <a:ext cx="6689090" cy="6393815"/>
            <a:chOff x="408940" y="3420438"/>
            <a:chExt cx="6689090" cy="6393815"/>
          </a:xfrm>
        </p:grpSpPr>
        <p:sp>
          <p:nvSpPr>
            <p:cNvPr id="35" name="object 35" descr=""/>
            <p:cNvSpPr/>
            <p:nvPr/>
          </p:nvSpPr>
          <p:spPr>
            <a:xfrm>
              <a:off x="6822110" y="3420439"/>
              <a:ext cx="275590" cy="380365"/>
            </a:xfrm>
            <a:custGeom>
              <a:avLst/>
              <a:gdLst/>
              <a:ahLst/>
              <a:cxnLst/>
              <a:rect l="l" t="t" r="r" b="b"/>
              <a:pathLst>
                <a:path w="275590" h="380364">
                  <a:moveTo>
                    <a:pt x="275463" y="0"/>
                  </a:moveTo>
                  <a:lnTo>
                    <a:pt x="262356" y="0"/>
                  </a:lnTo>
                  <a:lnTo>
                    <a:pt x="262356" y="10299"/>
                  </a:lnTo>
                  <a:lnTo>
                    <a:pt x="262356" y="93726"/>
                  </a:lnTo>
                  <a:lnTo>
                    <a:pt x="262356" y="104025"/>
                  </a:lnTo>
                  <a:lnTo>
                    <a:pt x="262356" y="187452"/>
                  </a:lnTo>
                  <a:lnTo>
                    <a:pt x="262356" y="197751"/>
                  </a:lnTo>
                  <a:lnTo>
                    <a:pt x="262356" y="281165"/>
                  </a:lnTo>
                  <a:lnTo>
                    <a:pt x="13068" y="281165"/>
                  </a:lnTo>
                  <a:lnTo>
                    <a:pt x="13068" y="197751"/>
                  </a:lnTo>
                  <a:lnTo>
                    <a:pt x="262356" y="197751"/>
                  </a:lnTo>
                  <a:lnTo>
                    <a:pt x="262356" y="187452"/>
                  </a:lnTo>
                  <a:lnTo>
                    <a:pt x="13068" y="187452"/>
                  </a:lnTo>
                  <a:lnTo>
                    <a:pt x="13068" y="104025"/>
                  </a:lnTo>
                  <a:lnTo>
                    <a:pt x="262356" y="104025"/>
                  </a:lnTo>
                  <a:lnTo>
                    <a:pt x="262356" y="93726"/>
                  </a:lnTo>
                  <a:lnTo>
                    <a:pt x="13068" y="93726"/>
                  </a:lnTo>
                  <a:lnTo>
                    <a:pt x="13068" y="10299"/>
                  </a:lnTo>
                  <a:lnTo>
                    <a:pt x="262356" y="10299"/>
                  </a:lnTo>
                  <a:lnTo>
                    <a:pt x="262356" y="0"/>
                  </a:lnTo>
                  <a:lnTo>
                    <a:pt x="13068" y="0"/>
                  </a:lnTo>
                  <a:lnTo>
                    <a:pt x="0" y="0"/>
                  </a:lnTo>
                  <a:lnTo>
                    <a:pt x="0" y="380047"/>
                  </a:lnTo>
                  <a:lnTo>
                    <a:pt x="13068" y="380047"/>
                  </a:lnTo>
                  <a:lnTo>
                    <a:pt x="13068" y="291465"/>
                  </a:lnTo>
                  <a:lnTo>
                    <a:pt x="262356" y="291465"/>
                  </a:lnTo>
                  <a:lnTo>
                    <a:pt x="262356" y="380047"/>
                  </a:lnTo>
                  <a:lnTo>
                    <a:pt x="275424" y="380047"/>
                  </a:lnTo>
                  <a:lnTo>
                    <a:pt x="275424" y="291465"/>
                  </a:lnTo>
                  <a:lnTo>
                    <a:pt x="275463" y="281165"/>
                  </a:lnTo>
                  <a:lnTo>
                    <a:pt x="275424" y="197751"/>
                  </a:lnTo>
                  <a:lnTo>
                    <a:pt x="275463" y="187452"/>
                  </a:lnTo>
                  <a:lnTo>
                    <a:pt x="275424" y="104025"/>
                  </a:lnTo>
                  <a:lnTo>
                    <a:pt x="275463" y="93726"/>
                  </a:lnTo>
                  <a:lnTo>
                    <a:pt x="275424" y="10299"/>
                  </a:lnTo>
                  <a:lnTo>
                    <a:pt x="2754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838403" y="3797901"/>
              <a:ext cx="243204" cy="0"/>
            </a:xfrm>
            <a:custGeom>
              <a:avLst/>
              <a:gdLst/>
              <a:ahLst/>
              <a:cxnLst/>
              <a:rect l="l" t="t" r="r" b="b"/>
              <a:pathLst>
                <a:path w="243204" h="0">
                  <a:moveTo>
                    <a:pt x="0" y="0"/>
                  </a:moveTo>
                  <a:lnTo>
                    <a:pt x="242845" y="0"/>
                  </a:lnTo>
                </a:path>
              </a:pathLst>
            </a:custGeom>
            <a:ln w="5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835180" y="3795326"/>
              <a:ext cx="249554" cy="5715"/>
            </a:xfrm>
            <a:custGeom>
              <a:avLst/>
              <a:gdLst/>
              <a:ahLst/>
              <a:cxnLst/>
              <a:rect l="l" t="t" r="r" b="b"/>
              <a:pathLst>
                <a:path w="249554" h="5714">
                  <a:moveTo>
                    <a:pt x="249335" y="0"/>
                  </a:moveTo>
                  <a:lnTo>
                    <a:pt x="0" y="0"/>
                  </a:lnTo>
                  <a:lnTo>
                    <a:pt x="0" y="5149"/>
                  </a:lnTo>
                  <a:lnTo>
                    <a:pt x="249335" y="5149"/>
                  </a:lnTo>
                  <a:lnTo>
                    <a:pt x="2493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940" y="7954632"/>
              <a:ext cx="3816350" cy="1859279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504062" y="5420211"/>
            <a:ext cx="30480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35">
                <a:latin typeface="Calibri"/>
                <a:cs typeface="Calibri"/>
              </a:rPr>
              <a:t>PAPAYAL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571910" y="5420211"/>
            <a:ext cx="9525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25">
                <a:latin typeface="Calibri"/>
                <a:cs typeface="Calibri"/>
              </a:rPr>
              <a:t>10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835276" y="5420211"/>
            <a:ext cx="6350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088456" y="5420211"/>
            <a:ext cx="6350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50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917972" y="5420211"/>
            <a:ext cx="6350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419636" y="5420211"/>
            <a:ext cx="63500" cy="1066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975865" y="5429885"/>
            <a:ext cx="297053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37540" marR="5080" indent="-625475">
              <a:lnSpc>
                <a:spcPts val="919"/>
              </a:lnSpc>
              <a:spcBef>
                <a:spcPts val="160"/>
              </a:spcBef>
            </a:pPr>
            <a:r>
              <a:rPr dirty="0" baseline="38888" sz="750">
                <a:latin typeface="Calibri"/>
                <a:cs typeface="Calibri"/>
              </a:rPr>
              <a:t>17</a:t>
            </a:r>
            <a:r>
              <a:rPr dirty="0" baseline="38888" sz="750" spc="465">
                <a:latin typeface="Calibri"/>
                <a:cs typeface="Calibri"/>
              </a:rPr>
              <a:t> </a:t>
            </a: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8.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fiebre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virus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Chikungunya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 grupos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de</a:t>
            </a:r>
            <a:r>
              <a:rPr dirty="0" sz="800">
                <a:latin typeface="Arial MT"/>
                <a:cs typeface="Arial MT"/>
              </a:rPr>
              <a:t> edad,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2024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01–52)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46" name="object 46" descr=""/>
          <p:cNvGraphicFramePr>
            <a:graphicFrameLocks noGrp="1"/>
          </p:cNvGraphicFramePr>
          <p:nvPr/>
        </p:nvGraphicFramePr>
        <p:xfrm>
          <a:off x="372744" y="5539247"/>
          <a:ext cx="3876040" cy="517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7415"/>
                <a:gridCol w="217170"/>
                <a:gridCol w="245744"/>
                <a:gridCol w="258444"/>
                <a:gridCol w="257810"/>
                <a:gridCol w="281305"/>
                <a:gridCol w="266064"/>
                <a:gridCol w="274319"/>
                <a:gridCol w="234950"/>
                <a:gridCol w="278764"/>
                <a:gridCol w="264160"/>
                <a:gridCol w="313054"/>
              </a:tblGrid>
              <a:tr h="78105">
                <a:tc>
                  <a:txBody>
                    <a:bodyPr/>
                    <a:lstStyle/>
                    <a:p>
                      <a:pPr marL="143510">
                        <a:lnSpc>
                          <a:spcPts val="495"/>
                        </a:lnSpc>
                      </a:pPr>
                      <a:r>
                        <a:rPr dirty="0" sz="500" spc="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JACINTO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49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49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VIRGEN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TUMBES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826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90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70815">
                <a:tc>
                  <a:txBody>
                    <a:bodyPr/>
                    <a:lstStyle/>
                    <a:p>
                      <a:pPr marL="143510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79375">
                        <a:lnSpc>
                          <a:spcPts val="560"/>
                        </a:lnSpc>
                        <a:spcBef>
                          <a:spcPts val="105"/>
                        </a:spcBef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Probable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45720">
                        <a:lnSpc>
                          <a:spcPts val="560"/>
                        </a:lnSpc>
                        <a:spcBef>
                          <a:spcPts val="105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44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ts val="560"/>
                        </a:lnSpc>
                        <a:spcBef>
                          <a:spcPts val="105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872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39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 marR="6985">
                        <a:lnSpc>
                          <a:spcPts val="560"/>
                        </a:lnSpc>
                        <a:spcBef>
                          <a:spcPts val="105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255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ts val="56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56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87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 marL="15240">
                        <a:lnSpc>
                          <a:spcPts val="560"/>
                        </a:lnSpc>
                        <a:spcBef>
                          <a:spcPts val="105"/>
                        </a:spcBef>
                      </a:pPr>
                      <a:r>
                        <a:rPr dirty="0" sz="500" spc="-20" b="1">
                          <a:latin typeface="Calibri"/>
                          <a:cs typeface="Calibri"/>
                        </a:rPr>
                        <a:t>1222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47" name="object 47" descr=""/>
          <p:cNvGrpSpPr/>
          <p:nvPr/>
        </p:nvGrpSpPr>
        <p:grpSpPr>
          <a:xfrm>
            <a:off x="397547" y="5992796"/>
            <a:ext cx="45085" cy="40640"/>
            <a:chOff x="397547" y="5992796"/>
            <a:chExt cx="45085" cy="40640"/>
          </a:xfrm>
        </p:grpSpPr>
        <p:pic>
          <p:nvPicPr>
            <p:cNvPr id="48" name="object 4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547" y="5992796"/>
              <a:ext cx="34722" cy="31295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02507" y="5992796"/>
              <a:ext cx="34925" cy="5080"/>
            </a:xfrm>
            <a:custGeom>
              <a:avLst/>
              <a:gdLst/>
              <a:ahLst/>
              <a:cxnLst/>
              <a:rect l="l" t="t" r="r" b="b"/>
              <a:pathLst>
                <a:path w="34925" h="5079">
                  <a:moveTo>
                    <a:pt x="34888" y="0"/>
                  </a:moveTo>
                  <a:lnTo>
                    <a:pt x="0" y="0"/>
                  </a:lnTo>
                  <a:lnTo>
                    <a:pt x="0" y="4470"/>
                  </a:lnTo>
                  <a:lnTo>
                    <a:pt x="34888" y="4470"/>
                  </a:lnTo>
                  <a:lnTo>
                    <a:pt x="34888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02501" y="5997244"/>
              <a:ext cx="40005" cy="36195"/>
            </a:xfrm>
            <a:custGeom>
              <a:avLst/>
              <a:gdLst/>
              <a:ahLst/>
              <a:cxnLst/>
              <a:rect l="l" t="t" r="r" b="b"/>
              <a:pathLst>
                <a:path w="40004" h="36195">
                  <a:moveTo>
                    <a:pt x="34886" y="31445"/>
                  </a:moveTo>
                  <a:lnTo>
                    <a:pt x="0" y="31445"/>
                  </a:lnTo>
                  <a:lnTo>
                    <a:pt x="0" y="35915"/>
                  </a:lnTo>
                  <a:lnTo>
                    <a:pt x="34886" y="35915"/>
                  </a:lnTo>
                  <a:lnTo>
                    <a:pt x="34886" y="31445"/>
                  </a:lnTo>
                  <a:close/>
                </a:path>
                <a:path w="40004" h="36195">
                  <a:moveTo>
                    <a:pt x="39852" y="0"/>
                  </a:moveTo>
                  <a:lnTo>
                    <a:pt x="34886" y="0"/>
                  </a:lnTo>
                  <a:lnTo>
                    <a:pt x="34886" y="31445"/>
                  </a:lnTo>
                  <a:lnTo>
                    <a:pt x="39852" y="31445"/>
                  </a:lnTo>
                  <a:lnTo>
                    <a:pt x="39852" y="0"/>
                  </a:lnTo>
                  <a:close/>
                </a:path>
              </a:pathLst>
            </a:custGeom>
            <a:solidFill>
              <a:srgbClr val="899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97547" y="5997237"/>
              <a:ext cx="5080" cy="31750"/>
            </a:xfrm>
            <a:custGeom>
              <a:avLst/>
              <a:gdLst/>
              <a:ahLst/>
              <a:cxnLst/>
              <a:rect l="l" t="t" r="r" b="b"/>
              <a:pathLst>
                <a:path w="5079" h="31750">
                  <a:moveTo>
                    <a:pt x="4960" y="0"/>
                  </a:moveTo>
                  <a:lnTo>
                    <a:pt x="0" y="0"/>
                  </a:lnTo>
                  <a:lnTo>
                    <a:pt x="0" y="31444"/>
                  </a:lnTo>
                  <a:lnTo>
                    <a:pt x="4960" y="31444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07467" y="6010679"/>
              <a:ext cx="25400" cy="5080"/>
            </a:xfrm>
            <a:custGeom>
              <a:avLst/>
              <a:gdLst/>
              <a:ahLst/>
              <a:cxnLst/>
              <a:rect l="l" t="t" r="r" b="b"/>
              <a:pathLst>
                <a:path w="25400" h="5079">
                  <a:moveTo>
                    <a:pt x="24802" y="0"/>
                  </a:moveTo>
                  <a:lnTo>
                    <a:pt x="0" y="0"/>
                  </a:lnTo>
                  <a:lnTo>
                    <a:pt x="0" y="4470"/>
                  </a:lnTo>
                  <a:lnTo>
                    <a:pt x="24802" y="4470"/>
                  </a:lnTo>
                  <a:lnTo>
                    <a:pt x="24802" y="0"/>
                  </a:lnTo>
                  <a:close/>
                </a:path>
              </a:pathLst>
            </a:custGeom>
            <a:solidFill>
              <a:srgbClr val="3C4E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3" name="object 53" descr=""/>
          <p:cNvGraphicFramePr>
            <a:graphicFrameLocks noGrp="1"/>
          </p:cNvGraphicFramePr>
          <p:nvPr/>
        </p:nvGraphicFramePr>
        <p:xfrm>
          <a:off x="348435" y="6060006"/>
          <a:ext cx="3892550" cy="984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544"/>
                <a:gridCol w="199390"/>
                <a:gridCol w="269875"/>
                <a:gridCol w="247650"/>
                <a:gridCol w="264794"/>
                <a:gridCol w="273685"/>
                <a:gridCol w="264794"/>
                <a:gridCol w="265430"/>
                <a:gridCol w="249555"/>
                <a:gridCol w="262255"/>
                <a:gridCol w="269874"/>
                <a:gridCol w="306704"/>
              </a:tblGrid>
              <a:tr h="94615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500" spc="3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VERDES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328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89535">
                <a:tc>
                  <a:txBody>
                    <a:bodyPr/>
                    <a:lstStyle/>
                    <a:p>
                      <a:pPr algn="r" marR="45085">
                        <a:lnSpc>
                          <a:spcPts val="585"/>
                        </a:lnSpc>
                      </a:pPr>
                      <a:r>
                        <a:rPr dirty="0" sz="500" spc="55">
                          <a:latin typeface="Calibri"/>
                          <a:cs typeface="Calibri"/>
                        </a:rPr>
                        <a:t>CANOAS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latin typeface="Calibri"/>
                          <a:cs typeface="Calibri"/>
                        </a:rPr>
                        <a:t>SAL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CORRALES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0">
                          <a:latin typeface="Calibri"/>
                          <a:cs typeface="Calibri"/>
                        </a:rPr>
                        <a:t>CRUZ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3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3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35">
                          <a:latin typeface="Calibri"/>
                          <a:cs typeface="Calibri"/>
                        </a:rPr>
                        <a:t>PAPAYAL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algn="r" marR="18415">
                        <a:lnSpc>
                          <a:spcPts val="585"/>
                        </a:lnSpc>
                      </a:pPr>
                      <a:r>
                        <a:rPr dirty="0" sz="500" spc="5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VIRGEN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8255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3020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TUMBES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2384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0480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474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663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9535">
                <a:tc>
                  <a:txBody>
                    <a:bodyPr/>
                    <a:lstStyle/>
                    <a:p>
                      <a:pPr marL="168275">
                        <a:lnSpc>
                          <a:spcPts val="58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8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8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820">
                <a:tc>
                  <a:txBody>
                    <a:bodyPr/>
                    <a:lstStyle/>
                    <a:p>
                      <a:pPr marL="38735">
                        <a:lnSpc>
                          <a:spcPts val="560"/>
                        </a:lnSpc>
                      </a:pP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5560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6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ts val="560"/>
                        </a:lnSpc>
                      </a:pPr>
                      <a:r>
                        <a:rPr dirty="0" sz="5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ts val="560"/>
                        </a:lnSpc>
                      </a:pPr>
                      <a:r>
                        <a:rPr dirty="0" sz="5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6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ts val="56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grpSp>
        <p:nvGrpSpPr>
          <p:cNvPr id="54" name="object 54" descr=""/>
          <p:cNvGrpSpPr/>
          <p:nvPr/>
        </p:nvGrpSpPr>
        <p:grpSpPr>
          <a:xfrm>
            <a:off x="372745" y="6951309"/>
            <a:ext cx="3799840" cy="5080"/>
            <a:chOff x="372745" y="6951309"/>
            <a:chExt cx="3799840" cy="5080"/>
          </a:xfrm>
        </p:grpSpPr>
        <p:sp>
          <p:nvSpPr>
            <p:cNvPr id="55" name="object 55" descr=""/>
            <p:cNvSpPr/>
            <p:nvPr/>
          </p:nvSpPr>
          <p:spPr>
            <a:xfrm>
              <a:off x="375225" y="6953544"/>
              <a:ext cx="3794760" cy="0"/>
            </a:xfrm>
            <a:custGeom>
              <a:avLst/>
              <a:gdLst/>
              <a:ahLst/>
              <a:cxnLst/>
              <a:rect l="l" t="t" r="r" b="b"/>
              <a:pathLst>
                <a:path w="3794760" h="0">
                  <a:moveTo>
                    <a:pt x="0" y="0"/>
                  </a:moveTo>
                  <a:lnTo>
                    <a:pt x="3794760" y="0"/>
                  </a:lnTo>
                </a:path>
              </a:pathLst>
            </a:custGeom>
            <a:ln w="4470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72745" y="6951309"/>
              <a:ext cx="3799840" cy="5080"/>
            </a:xfrm>
            <a:custGeom>
              <a:avLst/>
              <a:gdLst/>
              <a:ahLst/>
              <a:cxnLst/>
              <a:rect l="l" t="t" r="r" b="b"/>
              <a:pathLst>
                <a:path w="3799840" h="5079">
                  <a:moveTo>
                    <a:pt x="3799687" y="0"/>
                  </a:moveTo>
                  <a:lnTo>
                    <a:pt x="0" y="0"/>
                  </a:lnTo>
                  <a:lnTo>
                    <a:pt x="0" y="4470"/>
                  </a:lnTo>
                  <a:lnTo>
                    <a:pt x="3799687" y="4470"/>
                  </a:lnTo>
                  <a:lnTo>
                    <a:pt x="3799687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372744" y="4631160"/>
            <a:ext cx="3799840" cy="85090"/>
            <a:chOff x="372744" y="4631160"/>
            <a:chExt cx="3799840" cy="85090"/>
          </a:xfrm>
        </p:grpSpPr>
        <p:sp>
          <p:nvSpPr>
            <p:cNvPr id="58" name="object 58" descr=""/>
            <p:cNvSpPr/>
            <p:nvPr/>
          </p:nvSpPr>
          <p:spPr>
            <a:xfrm>
              <a:off x="375225" y="4713988"/>
              <a:ext cx="3794760" cy="0"/>
            </a:xfrm>
            <a:custGeom>
              <a:avLst/>
              <a:gdLst/>
              <a:ahLst/>
              <a:cxnLst/>
              <a:rect l="l" t="t" r="r" b="b"/>
              <a:pathLst>
                <a:path w="3794760" h="0">
                  <a:moveTo>
                    <a:pt x="0" y="0"/>
                  </a:moveTo>
                  <a:lnTo>
                    <a:pt x="3794760" y="0"/>
                  </a:lnTo>
                </a:path>
              </a:pathLst>
            </a:custGeom>
            <a:ln w="4470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72744" y="4711782"/>
              <a:ext cx="3799840" cy="5080"/>
            </a:xfrm>
            <a:custGeom>
              <a:avLst/>
              <a:gdLst/>
              <a:ahLst/>
              <a:cxnLst/>
              <a:rect l="l" t="t" r="r" b="b"/>
              <a:pathLst>
                <a:path w="3799840" h="5079">
                  <a:moveTo>
                    <a:pt x="3799687" y="0"/>
                  </a:moveTo>
                  <a:lnTo>
                    <a:pt x="0" y="0"/>
                  </a:lnTo>
                  <a:lnTo>
                    <a:pt x="0" y="4470"/>
                  </a:lnTo>
                  <a:lnTo>
                    <a:pt x="3799687" y="4470"/>
                  </a:lnTo>
                  <a:lnTo>
                    <a:pt x="3799687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2603" y="4631160"/>
              <a:ext cx="84492" cy="76151"/>
            </a:xfrm>
            <a:prstGeom prst="rect">
              <a:avLst/>
            </a:prstGeom>
          </p:spPr>
        </p:pic>
      </p:grpSp>
      <p:pic>
        <p:nvPicPr>
          <p:cNvPr id="61" name="object 6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16679" y="1865630"/>
            <a:ext cx="2724785" cy="1922018"/>
          </a:xfrm>
          <a:prstGeom prst="rect">
            <a:avLst/>
          </a:prstGeom>
        </p:spPr>
      </p:pic>
      <p:sp>
        <p:nvSpPr>
          <p:cNvPr id="62" name="object 62" descr=""/>
          <p:cNvSpPr txBox="1"/>
          <p:nvPr/>
        </p:nvSpPr>
        <p:spPr>
          <a:xfrm>
            <a:off x="2185035" y="1075055"/>
            <a:ext cx="326199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4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4"/>
              </a:spcBef>
            </a:pPr>
            <a:r>
              <a:rPr dirty="0" sz="1200" b="1">
                <a:latin typeface="Arial"/>
                <a:cs typeface="Arial"/>
              </a:rPr>
              <a:t>Chikungunya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03/2025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sp>
        <p:nvSpPr>
          <p:cNvPr id="63" name="object 63" descr=""/>
          <p:cNvSpPr txBox="1"/>
          <p:nvPr/>
        </p:nvSpPr>
        <p:spPr>
          <a:xfrm>
            <a:off x="858519" y="7698359"/>
            <a:ext cx="281559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562610" marR="5080" indent="-55054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9.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tasas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incidencia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acumulada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fiebre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por</a:t>
            </a:r>
            <a:r>
              <a:rPr dirty="0" sz="800">
                <a:latin typeface="Arial MT"/>
                <a:cs typeface="Arial MT"/>
              </a:rPr>
              <a:t> virus</a:t>
            </a:r>
            <a:r>
              <a:rPr dirty="0" sz="800" spc="-10">
                <a:latin typeface="Arial MT"/>
                <a:cs typeface="Arial MT"/>
              </a:rPr>
              <a:t> Chikungunya, </a:t>
            </a:r>
            <a:r>
              <a:rPr dirty="0" sz="800">
                <a:latin typeface="Arial MT"/>
                <a:cs typeface="Arial MT"/>
              </a:rPr>
              <a:t>Perú,</a:t>
            </a:r>
            <a:r>
              <a:rPr dirty="0" sz="800" spc="-10">
                <a:latin typeface="Arial MT"/>
                <a:cs typeface="Arial MT"/>
              </a:rPr>
              <a:t> 2022-</a:t>
            </a:r>
            <a:r>
              <a:rPr dirty="0" sz="800" spc="-20">
                <a:latin typeface="Arial MT"/>
                <a:cs typeface="Arial MT"/>
              </a:rPr>
              <a:t>2024*</a:t>
            </a:r>
            <a:endParaRPr sz="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969576" y="4362508"/>
              <a:ext cx="104775" cy="146685"/>
            </a:xfrm>
            <a:custGeom>
              <a:avLst/>
              <a:gdLst/>
              <a:ahLst/>
              <a:cxnLst/>
              <a:rect l="l" t="t" r="r" b="b"/>
              <a:pathLst>
                <a:path w="104775" h="146685">
                  <a:moveTo>
                    <a:pt x="104441" y="0"/>
                  </a:moveTo>
                  <a:lnTo>
                    <a:pt x="0" y="0"/>
                  </a:lnTo>
                  <a:lnTo>
                    <a:pt x="0" y="146097"/>
                  </a:lnTo>
                  <a:lnTo>
                    <a:pt x="104441" y="146097"/>
                  </a:lnTo>
                  <a:lnTo>
                    <a:pt x="104441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69576" y="4212665"/>
              <a:ext cx="119380" cy="142875"/>
            </a:xfrm>
            <a:custGeom>
              <a:avLst/>
              <a:gdLst/>
              <a:ahLst/>
              <a:cxnLst/>
              <a:rect l="l" t="t" r="r" b="b"/>
              <a:pathLst>
                <a:path w="119380" h="142875">
                  <a:moveTo>
                    <a:pt x="119362" y="0"/>
                  </a:moveTo>
                  <a:lnTo>
                    <a:pt x="0" y="0"/>
                  </a:lnTo>
                  <a:lnTo>
                    <a:pt x="0" y="142351"/>
                  </a:lnTo>
                  <a:lnTo>
                    <a:pt x="119362" y="142351"/>
                  </a:lnTo>
                  <a:lnTo>
                    <a:pt x="11936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69576" y="4059076"/>
              <a:ext cx="1111885" cy="142875"/>
            </a:xfrm>
            <a:custGeom>
              <a:avLst/>
              <a:gdLst/>
              <a:ahLst/>
              <a:cxnLst/>
              <a:rect l="l" t="t" r="r" b="b"/>
              <a:pathLst>
                <a:path w="1111885" h="142875">
                  <a:moveTo>
                    <a:pt x="1111559" y="0"/>
                  </a:moveTo>
                  <a:lnTo>
                    <a:pt x="0" y="0"/>
                  </a:lnTo>
                  <a:lnTo>
                    <a:pt x="0" y="142351"/>
                  </a:lnTo>
                  <a:lnTo>
                    <a:pt x="1111559" y="142351"/>
                  </a:lnTo>
                  <a:lnTo>
                    <a:pt x="11115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69576" y="3905486"/>
              <a:ext cx="2383790" cy="142875"/>
            </a:xfrm>
            <a:custGeom>
              <a:avLst/>
              <a:gdLst/>
              <a:ahLst/>
              <a:cxnLst/>
              <a:rect l="l" t="t" r="r" b="b"/>
              <a:pathLst>
                <a:path w="2383790" h="142875">
                  <a:moveTo>
                    <a:pt x="2383512" y="0"/>
                  </a:moveTo>
                  <a:lnTo>
                    <a:pt x="0" y="0"/>
                  </a:lnTo>
                  <a:lnTo>
                    <a:pt x="0" y="142351"/>
                  </a:lnTo>
                  <a:lnTo>
                    <a:pt x="2383512" y="142351"/>
                  </a:lnTo>
                  <a:lnTo>
                    <a:pt x="23835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67686" y="3899842"/>
              <a:ext cx="0" cy="2143125"/>
            </a:xfrm>
            <a:custGeom>
              <a:avLst/>
              <a:gdLst/>
              <a:ahLst/>
              <a:cxnLst/>
              <a:rect l="l" t="t" r="r" b="b"/>
              <a:pathLst>
                <a:path w="0" h="2143125">
                  <a:moveTo>
                    <a:pt x="0" y="21427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04388" y="4232705"/>
            <a:ext cx="160655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20">
                <a:latin typeface="Verdana"/>
                <a:cs typeface="Verdana"/>
              </a:rPr>
              <a:t>0,01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96984" y="4079740"/>
            <a:ext cx="160655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20">
                <a:latin typeface="Verdana"/>
                <a:cs typeface="Verdana"/>
              </a:rPr>
              <a:t>0,10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370926" y="3926427"/>
            <a:ext cx="160655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20">
                <a:latin typeface="Verdana"/>
                <a:cs typeface="Verdana"/>
              </a:rPr>
              <a:t>0,22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01678" y="4998304"/>
            <a:ext cx="842010" cy="1016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baseline="6172" sz="675">
                <a:latin typeface="Verdana"/>
                <a:cs typeface="Verdana"/>
              </a:rPr>
              <a:t>Zarumilla</a:t>
            </a:r>
            <a:r>
              <a:rPr dirty="0" baseline="6172" sz="675" spc="525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baseline="6172" sz="675">
                <a:latin typeface="Verdana"/>
                <a:cs typeface="Verdana"/>
              </a:rPr>
              <a:t>Matapalo</a:t>
            </a:r>
            <a:r>
              <a:rPr dirty="0" baseline="6172" sz="675" spc="547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baseline="6172" sz="675" spc="-30">
                <a:latin typeface="Verdana"/>
                <a:cs typeface="Verdana"/>
              </a:rPr>
              <a:t>Aguas </a:t>
            </a:r>
            <a:r>
              <a:rPr dirty="0" baseline="6172" sz="675">
                <a:latin typeface="Verdana"/>
                <a:cs typeface="Verdana"/>
              </a:rPr>
              <a:t>Verdes</a:t>
            </a:r>
            <a:r>
              <a:rPr dirty="0" baseline="6172" sz="675" spc="667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baseline="6172" sz="675" spc="-30">
                <a:latin typeface="Verdana"/>
                <a:cs typeface="Verdana"/>
              </a:rPr>
              <a:t>San</a:t>
            </a:r>
            <a:r>
              <a:rPr dirty="0" baseline="6172" sz="675" spc="-37">
                <a:latin typeface="Verdana"/>
                <a:cs typeface="Verdana"/>
              </a:rPr>
              <a:t> </a:t>
            </a:r>
            <a:r>
              <a:rPr dirty="0" baseline="6172" sz="675" spc="-15">
                <a:latin typeface="Verdana"/>
                <a:cs typeface="Verdana"/>
              </a:rPr>
              <a:t>Juan</a:t>
            </a:r>
            <a:r>
              <a:rPr dirty="0" baseline="6172" sz="675" spc="-52">
                <a:latin typeface="Verdana"/>
                <a:cs typeface="Verdana"/>
              </a:rPr>
              <a:t> </a:t>
            </a:r>
            <a:r>
              <a:rPr dirty="0" baseline="6172" sz="675">
                <a:latin typeface="Verdana"/>
                <a:cs typeface="Verdana"/>
              </a:rPr>
              <a:t>de</a:t>
            </a:r>
            <a:r>
              <a:rPr dirty="0" baseline="6172" sz="675" spc="-60">
                <a:latin typeface="Verdana"/>
                <a:cs typeface="Verdana"/>
              </a:rPr>
              <a:t> </a:t>
            </a:r>
            <a:r>
              <a:rPr dirty="0" baseline="6172" sz="675">
                <a:latin typeface="Verdana"/>
                <a:cs typeface="Verdana"/>
              </a:rPr>
              <a:t>la</a:t>
            </a:r>
            <a:r>
              <a:rPr dirty="0" baseline="6172" sz="675" spc="-67">
                <a:latin typeface="Verdana"/>
                <a:cs typeface="Verdana"/>
              </a:rPr>
              <a:t> </a:t>
            </a:r>
            <a:r>
              <a:rPr dirty="0" baseline="6172" sz="675">
                <a:latin typeface="Verdana"/>
                <a:cs typeface="Verdana"/>
              </a:rPr>
              <a:t>Virgen</a:t>
            </a:r>
            <a:r>
              <a:rPr dirty="0" baseline="6172" sz="675" spc="690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baseline="6172" sz="675" spc="-15">
                <a:latin typeface="Verdana"/>
                <a:cs typeface="Verdana"/>
              </a:rPr>
              <a:t>La</a:t>
            </a:r>
            <a:r>
              <a:rPr dirty="0" baseline="6172" sz="675" spc="-37">
                <a:latin typeface="Verdana"/>
                <a:cs typeface="Verdana"/>
              </a:rPr>
              <a:t> </a:t>
            </a:r>
            <a:r>
              <a:rPr dirty="0" baseline="6172" sz="675">
                <a:latin typeface="Verdana"/>
                <a:cs typeface="Verdana"/>
              </a:rPr>
              <a:t>Cruz</a:t>
            </a:r>
            <a:r>
              <a:rPr dirty="0" baseline="6172" sz="675" spc="652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baseline="6172" sz="675">
                <a:latin typeface="Verdana"/>
                <a:cs typeface="Verdana"/>
              </a:rPr>
              <a:t>Zorritos</a:t>
            </a:r>
            <a:r>
              <a:rPr dirty="0" baseline="6172" sz="675" spc="562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baseline="6172" sz="675" spc="-30">
                <a:latin typeface="Verdana"/>
                <a:cs typeface="Verdana"/>
              </a:rPr>
              <a:t>Canoas</a:t>
            </a:r>
            <a:r>
              <a:rPr dirty="0" baseline="6172" sz="675" spc="-15">
                <a:latin typeface="Verdana"/>
                <a:cs typeface="Verdana"/>
              </a:rPr>
              <a:t> </a:t>
            </a:r>
            <a:r>
              <a:rPr dirty="0" baseline="6172" sz="675" spc="-30">
                <a:latin typeface="Verdana"/>
                <a:cs typeface="Verdana"/>
              </a:rPr>
              <a:t>Punta</a:t>
            </a:r>
            <a:r>
              <a:rPr dirty="0" baseline="6172" sz="675" spc="-22">
                <a:latin typeface="Verdana"/>
                <a:cs typeface="Verdana"/>
              </a:rPr>
              <a:t> </a:t>
            </a:r>
            <a:r>
              <a:rPr dirty="0" baseline="6172" sz="675">
                <a:latin typeface="Verdana"/>
                <a:cs typeface="Verdana"/>
              </a:rPr>
              <a:t>Sal</a:t>
            </a:r>
            <a:r>
              <a:rPr dirty="0" baseline="6172" sz="675" spc="712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89480" y="4845215"/>
            <a:ext cx="454659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baseline="6172" sz="675">
                <a:latin typeface="Verdana"/>
                <a:cs typeface="Verdana"/>
              </a:rPr>
              <a:t>Papayal</a:t>
            </a:r>
            <a:r>
              <a:rPr dirty="0" baseline="6172" sz="675" spc="562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41838" y="4692125"/>
            <a:ext cx="802005" cy="977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baseline="6172" sz="675" spc="-15">
                <a:latin typeface="Verdana"/>
                <a:cs typeface="Verdana"/>
              </a:rPr>
              <a:t>Pampas</a:t>
            </a:r>
            <a:r>
              <a:rPr dirty="0" baseline="6172" sz="675" spc="-44">
                <a:latin typeface="Verdana"/>
                <a:cs typeface="Verdana"/>
              </a:rPr>
              <a:t> </a:t>
            </a:r>
            <a:r>
              <a:rPr dirty="0" baseline="6172" sz="675">
                <a:latin typeface="Verdana"/>
                <a:cs typeface="Verdana"/>
              </a:rPr>
              <a:t>de</a:t>
            </a:r>
            <a:r>
              <a:rPr dirty="0" baseline="6172" sz="675" spc="157">
                <a:latin typeface="Verdana"/>
                <a:cs typeface="Verdana"/>
              </a:rPr>
              <a:t> </a:t>
            </a:r>
            <a:r>
              <a:rPr dirty="0" baseline="6172" sz="675">
                <a:latin typeface="Verdana"/>
                <a:cs typeface="Verdana"/>
              </a:rPr>
              <a:t>Hospital</a:t>
            </a:r>
            <a:r>
              <a:rPr dirty="0" baseline="6172" sz="675" spc="585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5430" y="4385795"/>
            <a:ext cx="573405" cy="2508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20"/>
              </a:spcBef>
              <a:tabLst>
                <a:tab pos="425450" algn="l"/>
              </a:tabLst>
            </a:pPr>
            <a:r>
              <a:rPr dirty="0" baseline="6172" sz="675" spc="-15">
                <a:latin typeface="Verdana"/>
                <a:cs typeface="Verdana"/>
              </a:rPr>
              <a:t>Tumbes</a:t>
            </a:r>
            <a:r>
              <a:rPr dirty="0" baseline="6172" sz="675">
                <a:latin typeface="Verdana"/>
                <a:cs typeface="Verdana"/>
              </a:rPr>
              <a:t>	</a:t>
            </a:r>
            <a:r>
              <a:rPr dirty="0" sz="450" spc="-20">
                <a:latin typeface="Verdana"/>
                <a:cs typeface="Verdana"/>
              </a:rPr>
              <a:t>0,01</a:t>
            </a:r>
            <a:endParaRPr sz="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baseline="6172" sz="675">
                <a:latin typeface="Verdana"/>
                <a:cs typeface="Verdana"/>
              </a:rPr>
              <a:t>Corrales</a:t>
            </a:r>
            <a:r>
              <a:rPr dirty="0" baseline="6172" sz="675" spc="577">
                <a:latin typeface="Verdana"/>
                <a:cs typeface="Verdana"/>
              </a:rPr>
              <a:t> </a:t>
            </a:r>
            <a:r>
              <a:rPr dirty="0" sz="450" spc="-20">
                <a:latin typeface="Verdana"/>
                <a:cs typeface="Verdana"/>
              </a:rPr>
              <a:t>0,00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12392" y="4232980"/>
            <a:ext cx="318770" cy="93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50" spc="-10">
                <a:latin typeface="Verdana"/>
                <a:cs typeface="Verdana"/>
              </a:rPr>
              <a:t>REGIONAL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7649" y="4079616"/>
            <a:ext cx="339090" cy="93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50" spc="-20">
                <a:latin typeface="Verdana"/>
                <a:cs typeface="Verdana"/>
              </a:rPr>
              <a:t>San</a:t>
            </a:r>
            <a:r>
              <a:rPr dirty="0" sz="450" spc="-25">
                <a:latin typeface="Verdana"/>
                <a:cs typeface="Verdana"/>
              </a:rPr>
              <a:t> </a:t>
            </a:r>
            <a:r>
              <a:rPr dirty="0" sz="450" spc="-10">
                <a:latin typeface="Verdana"/>
                <a:cs typeface="Verdana"/>
              </a:rPr>
              <a:t>Jacinto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05022" y="3926526"/>
            <a:ext cx="222885" cy="933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50" spc="-10">
                <a:latin typeface="Verdana"/>
                <a:cs typeface="Verdana"/>
              </a:rPr>
              <a:t>Casitas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53059" y="1495044"/>
            <a:ext cx="3401695" cy="81915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635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03-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 reportado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probables.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52-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346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leptospirosis,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confirmaron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181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(52,31%).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30"/>
              </a:lnSpc>
              <a:spcBef>
                <a:spcPts val="1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0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2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1,30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cinco</a:t>
            </a:r>
            <a:r>
              <a:rPr dirty="0" sz="900" spc="21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distritos presentaron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encima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regional: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Hospital,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15"/>
              </a:lnSpc>
            </a:pPr>
            <a:r>
              <a:rPr dirty="0" sz="900">
                <a:latin typeface="Arial MT"/>
                <a:cs typeface="Arial MT"/>
              </a:rPr>
              <a:t>Corrales,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 Jacinto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 </a:t>
            </a:r>
            <a:r>
              <a:rPr dirty="0" sz="900" spc="-10">
                <a:latin typeface="Arial MT"/>
                <a:cs typeface="Arial MT"/>
              </a:rPr>
              <a:t>Papayal.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53059" y="2414523"/>
            <a:ext cx="3401695" cy="81915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notificaron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578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leptospirosis: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los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117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461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siguen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probables.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suman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230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quedaron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2022.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revela una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subdiagnóstico en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directrices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actuales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considerar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confirmado </a:t>
            </a:r>
            <a:r>
              <a:rPr dirty="0" sz="900">
                <a:latin typeface="Arial MT"/>
                <a:cs typeface="Arial MT"/>
              </a:rPr>
              <a:t>(MAT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1:800).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75028" y="1082357"/>
            <a:ext cx="4589780" cy="280035"/>
          </a:xfrm>
          <a:prstGeom prst="rect">
            <a:avLst/>
          </a:prstGeom>
          <a:solidFill>
            <a:srgbClr val="DBEDF4"/>
          </a:solidFill>
          <a:ln w="6350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245"/>
              </a:spcBef>
            </a:pPr>
            <a:r>
              <a:rPr dirty="0" sz="1200" spc="-10" b="1">
                <a:latin typeface="Arial"/>
                <a:cs typeface="Arial"/>
              </a:rPr>
              <a:t>Leptospirosis </a:t>
            </a:r>
            <a:r>
              <a:rPr dirty="0" sz="1200" b="1">
                <a:latin typeface="Arial"/>
                <a:cs typeface="Arial"/>
              </a:rPr>
              <a:t>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Rickettsiosis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10" b="1">
                <a:latin typeface="Arial"/>
                <a:cs typeface="Arial"/>
              </a:rPr>
              <a:t> 03-</a:t>
            </a:r>
            <a:r>
              <a:rPr dirty="0" sz="1200" spc="-20" b="1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961126" y="1103629"/>
            <a:ext cx="6350" cy="237490"/>
          </a:xfrm>
          <a:custGeom>
            <a:avLst/>
            <a:gdLst/>
            <a:ahLst/>
            <a:cxnLst/>
            <a:rect l="l" t="t" r="r" b="b"/>
            <a:pathLst>
              <a:path w="6350" h="237490">
                <a:moveTo>
                  <a:pt x="6350" y="0"/>
                </a:moveTo>
                <a:lnTo>
                  <a:pt x="0" y="0"/>
                </a:lnTo>
                <a:lnTo>
                  <a:pt x="0" y="6350"/>
                </a:lnTo>
                <a:lnTo>
                  <a:pt x="0" y="231140"/>
                </a:lnTo>
                <a:lnTo>
                  <a:pt x="0" y="237490"/>
                </a:lnTo>
                <a:lnTo>
                  <a:pt x="6350" y="237490"/>
                </a:lnTo>
                <a:lnTo>
                  <a:pt x="6350" y="231140"/>
                </a:lnTo>
                <a:lnTo>
                  <a:pt x="6350" y="635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74980" y="7524369"/>
            <a:ext cx="3204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curso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vida,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grupos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afectados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los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74980" y="7655179"/>
            <a:ext cx="3207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adolescentes,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jóvenes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(TIA: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0,39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hab.,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0,21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x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74980" y="7787386"/>
            <a:ext cx="24472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0,09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10">
                <a:latin typeface="Arial MT"/>
                <a:cs typeface="Arial MT"/>
              </a:rPr>
              <a:t> respectivamente).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496434" y="2648204"/>
            <a:ext cx="222567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1143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13.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Comportamiento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leptospirosis,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10">
                <a:latin typeface="Arial MT"/>
                <a:cs typeface="Arial MT"/>
              </a:rPr>
              <a:t> Tumbes, periodo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2020–2024 </a:t>
            </a:r>
            <a:r>
              <a:rPr dirty="0" sz="800">
                <a:latin typeface="Arial MT"/>
                <a:cs typeface="Arial MT"/>
              </a:rPr>
              <a:t>(SE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01-</a:t>
            </a:r>
            <a:r>
              <a:rPr dirty="0" sz="800" spc="-20">
                <a:latin typeface="Arial MT"/>
                <a:cs typeface="Arial MT"/>
              </a:rPr>
              <a:t>48).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200525" y="7362825"/>
            <a:ext cx="2743200" cy="26479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541020" marR="5080" indent="-52895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11.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acumulados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leptospirosis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</a:t>
            </a:r>
            <a:r>
              <a:rPr dirty="0" sz="800" spc="-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grupos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de</a:t>
            </a:r>
            <a:r>
              <a:rPr dirty="0" sz="800">
                <a:latin typeface="Arial MT"/>
                <a:cs typeface="Arial MT"/>
              </a:rPr>
              <a:t> curso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vida,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20">
                <a:latin typeface="Arial MT"/>
                <a:cs typeface="Arial MT"/>
              </a:rPr>
              <a:t>2025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138295" y="1666494"/>
            <a:ext cx="27368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Arial"/>
                <a:cs typeface="Arial"/>
              </a:rPr>
              <a:t>Tabla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10.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Casos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Leptospirosis,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Región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Tumbes,</a:t>
            </a:r>
            <a:r>
              <a:rPr dirty="0" sz="800" spc="-20" b="1">
                <a:latin typeface="Arial"/>
                <a:cs typeface="Arial"/>
              </a:rPr>
              <a:t> 2025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115434" y="4641215"/>
            <a:ext cx="268732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64769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14.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>
                <a:latin typeface="Arial MT"/>
                <a:cs typeface="Arial MT"/>
              </a:rPr>
              <a:t>Mapa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Riesgo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según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06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últimas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semanas epidemiológicas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(50-52/2024-01-03/2025),</a:t>
            </a:r>
            <a:r>
              <a:rPr dirty="0" sz="800" spc="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43230" y="6901815"/>
            <a:ext cx="6573520" cy="29337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comportamiento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notificación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2024/2025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ubicó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San </a:t>
            </a:r>
            <a:r>
              <a:rPr dirty="0" sz="900">
                <a:latin typeface="Arial MT"/>
                <a:cs typeface="Arial MT"/>
              </a:rPr>
              <a:t>Jacinto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transmisión.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3875686" y="3040107"/>
            <a:ext cx="3204210" cy="1329055"/>
            <a:chOff x="3875686" y="3040107"/>
            <a:chExt cx="3204210" cy="1329055"/>
          </a:xfrm>
        </p:grpSpPr>
        <p:sp>
          <p:nvSpPr>
            <p:cNvPr id="33" name="object 33" descr=""/>
            <p:cNvSpPr/>
            <p:nvPr/>
          </p:nvSpPr>
          <p:spPr>
            <a:xfrm>
              <a:off x="4512056" y="3931551"/>
              <a:ext cx="1203325" cy="429259"/>
            </a:xfrm>
            <a:custGeom>
              <a:avLst/>
              <a:gdLst/>
              <a:ahLst/>
              <a:cxnLst/>
              <a:rect l="l" t="t" r="r" b="b"/>
              <a:pathLst>
                <a:path w="1203325" h="429260">
                  <a:moveTo>
                    <a:pt x="84810" y="346456"/>
                  </a:moveTo>
                  <a:lnTo>
                    <a:pt x="73240" y="346456"/>
                  </a:lnTo>
                  <a:lnTo>
                    <a:pt x="73240" y="396494"/>
                  </a:lnTo>
                  <a:lnTo>
                    <a:pt x="61671" y="396494"/>
                  </a:lnTo>
                  <a:lnTo>
                    <a:pt x="48183" y="396494"/>
                  </a:lnTo>
                  <a:lnTo>
                    <a:pt x="48183" y="363778"/>
                  </a:lnTo>
                  <a:lnTo>
                    <a:pt x="36614" y="363778"/>
                  </a:lnTo>
                  <a:lnTo>
                    <a:pt x="36614" y="331063"/>
                  </a:lnTo>
                  <a:lnTo>
                    <a:pt x="23126" y="331063"/>
                  </a:lnTo>
                  <a:lnTo>
                    <a:pt x="23126" y="215569"/>
                  </a:lnTo>
                  <a:lnTo>
                    <a:pt x="11557" y="215569"/>
                  </a:lnTo>
                  <a:lnTo>
                    <a:pt x="11557" y="331063"/>
                  </a:lnTo>
                  <a:lnTo>
                    <a:pt x="0" y="331063"/>
                  </a:lnTo>
                  <a:lnTo>
                    <a:pt x="0" y="429221"/>
                  </a:lnTo>
                  <a:lnTo>
                    <a:pt x="11557" y="429221"/>
                  </a:lnTo>
                  <a:lnTo>
                    <a:pt x="23126" y="429221"/>
                  </a:lnTo>
                  <a:lnTo>
                    <a:pt x="84810" y="429221"/>
                  </a:lnTo>
                  <a:lnTo>
                    <a:pt x="84810" y="346456"/>
                  </a:lnTo>
                  <a:close/>
                </a:path>
                <a:path w="1203325" h="429260">
                  <a:moveTo>
                    <a:pt x="183108" y="346456"/>
                  </a:moveTo>
                  <a:lnTo>
                    <a:pt x="171538" y="346456"/>
                  </a:lnTo>
                  <a:lnTo>
                    <a:pt x="171538" y="363778"/>
                  </a:lnTo>
                  <a:lnTo>
                    <a:pt x="159969" y="363778"/>
                  </a:lnTo>
                  <a:lnTo>
                    <a:pt x="159969" y="429221"/>
                  </a:lnTo>
                  <a:lnTo>
                    <a:pt x="171538" y="429221"/>
                  </a:lnTo>
                  <a:lnTo>
                    <a:pt x="183108" y="429221"/>
                  </a:lnTo>
                  <a:lnTo>
                    <a:pt x="183108" y="346456"/>
                  </a:lnTo>
                  <a:close/>
                </a:path>
                <a:path w="1203325" h="429260">
                  <a:moveTo>
                    <a:pt x="379704" y="413816"/>
                  </a:moveTo>
                  <a:lnTo>
                    <a:pt x="368134" y="413816"/>
                  </a:lnTo>
                  <a:lnTo>
                    <a:pt x="354647" y="413816"/>
                  </a:lnTo>
                  <a:lnTo>
                    <a:pt x="354647" y="346456"/>
                  </a:lnTo>
                  <a:lnTo>
                    <a:pt x="343077" y="346456"/>
                  </a:lnTo>
                  <a:lnTo>
                    <a:pt x="343077" y="396494"/>
                  </a:lnTo>
                  <a:lnTo>
                    <a:pt x="331520" y="396494"/>
                  </a:lnTo>
                  <a:lnTo>
                    <a:pt x="318020" y="396494"/>
                  </a:lnTo>
                  <a:lnTo>
                    <a:pt x="318020" y="413816"/>
                  </a:lnTo>
                  <a:lnTo>
                    <a:pt x="306463" y="413816"/>
                  </a:lnTo>
                  <a:lnTo>
                    <a:pt x="294894" y="413816"/>
                  </a:lnTo>
                  <a:lnTo>
                    <a:pt x="294894" y="298335"/>
                  </a:lnTo>
                  <a:lnTo>
                    <a:pt x="281406" y="298335"/>
                  </a:lnTo>
                  <a:lnTo>
                    <a:pt x="269836" y="298335"/>
                  </a:lnTo>
                  <a:lnTo>
                    <a:pt x="269836" y="413816"/>
                  </a:lnTo>
                  <a:lnTo>
                    <a:pt x="258279" y="413816"/>
                  </a:lnTo>
                  <a:lnTo>
                    <a:pt x="258279" y="313740"/>
                  </a:lnTo>
                  <a:lnTo>
                    <a:pt x="244779" y="313740"/>
                  </a:lnTo>
                  <a:lnTo>
                    <a:pt x="244779" y="363778"/>
                  </a:lnTo>
                  <a:lnTo>
                    <a:pt x="233222" y="363778"/>
                  </a:lnTo>
                  <a:lnTo>
                    <a:pt x="233222" y="331063"/>
                  </a:lnTo>
                  <a:lnTo>
                    <a:pt x="219722" y="331063"/>
                  </a:lnTo>
                  <a:lnTo>
                    <a:pt x="219722" y="298335"/>
                  </a:lnTo>
                  <a:lnTo>
                    <a:pt x="208165" y="298335"/>
                  </a:lnTo>
                  <a:lnTo>
                    <a:pt x="208165" y="346456"/>
                  </a:lnTo>
                  <a:lnTo>
                    <a:pt x="196596" y="346456"/>
                  </a:lnTo>
                  <a:lnTo>
                    <a:pt x="196596" y="429221"/>
                  </a:lnTo>
                  <a:lnTo>
                    <a:pt x="208165" y="429221"/>
                  </a:lnTo>
                  <a:lnTo>
                    <a:pt x="219722" y="429221"/>
                  </a:lnTo>
                  <a:lnTo>
                    <a:pt x="379704" y="429221"/>
                  </a:lnTo>
                  <a:lnTo>
                    <a:pt x="379704" y="413816"/>
                  </a:lnTo>
                  <a:close/>
                </a:path>
                <a:path w="1203325" h="429260">
                  <a:moveTo>
                    <a:pt x="761339" y="346456"/>
                  </a:moveTo>
                  <a:lnTo>
                    <a:pt x="747839" y="346456"/>
                  </a:lnTo>
                  <a:lnTo>
                    <a:pt x="747839" y="115481"/>
                  </a:lnTo>
                  <a:lnTo>
                    <a:pt x="736282" y="115481"/>
                  </a:lnTo>
                  <a:lnTo>
                    <a:pt x="736282" y="313740"/>
                  </a:lnTo>
                  <a:lnTo>
                    <a:pt x="724712" y="313740"/>
                  </a:lnTo>
                  <a:lnTo>
                    <a:pt x="724712" y="363778"/>
                  </a:lnTo>
                  <a:lnTo>
                    <a:pt x="711225" y="363778"/>
                  </a:lnTo>
                  <a:lnTo>
                    <a:pt x="711225" y="413816"/>
                  </a:lnTo>
                  <a:lnTo>
                    <a:pt x="699655" y="413816"/>
                  </a:lnTo>
                  <a:lnTo>
                    <a:pt x="699655" y="313740"/>
                  </a:lnTo>
                  <a:lnTo>
                    <a:pt x="688086" y="313740"/>
                  </a:lnTo>
                  <a:lnTo>
                    <a:pt x="688086" y="265607"/>
                  </a:lnTo>
                  <a:lnTo>
                    <a:pt x="674598" y="265607"/>
                  </a:lnTo>
                  <a:lnTo>
                    <a:pt x="674598" y="396494"/>
                  </a:lnTo>
                  <a:lnTo>
                    <a:pt x="663041" y="396494"/>
                  </a:lnTo>
                  <a:lnTo>
                    <a:pt x="663041" y="313740"/>
                  </a:lnTo>
                  <a:lnTo>
                    <a:pt x="649541" y="313740"/>
                  </a:lnTo>
                  <a:lnTo>
                    <a:pt x="649541" y="413816"/>
                  </a:lnTo>
                  <a:lnTo>
                    <a:pt x="637984" y="413816"/>
                  </a:lnTo>
                  <a:lnTo>
                    <a:pt x="637984" y="396494"/>
                  </a:lnTo>
                  <a:lnTo>
                    <a:pt x="626414" y="396494"/>
                  </a:lnTo>
                  <a:lnTo>
                    <a:pt x="626414" y="413816"/>
                  </a:lnTo>
                  <a:lnTo>
                    <a:pt x="612927" y="413816"/>
                  </a:lnTo>
                  <a:lnTo>
                    <a:pt x="612927" y="381101"/>
                  </a:lnTo>
                  <a:lnTo>
                    <a:pt x="601357" y="381101"/>
                  </a:lnTo>
                  <a:lnTo>
                    <a:pt x="589788" y="381101"/>
                  </a:lnTo>
                  <a:lnTo>
                    <a:pt x="589788" y="363778"/>
                  </a:lnTo>
                  <a:lnTo>
                    <a:pt x="576300" y="363778"/>
                  </a:lnTo>
                  <a:lnTo>
                    <a:pt x="576300" y="346456"/>
                  </a:lnTo>
                  <a:lnTo>
                    <a:pt x="564730" y="346456"/>
                  </a:lnTo>
                  <a:lnTo>
                    <a:pt x="564730" y="298335"/>
                  </a:lnTo>
                  <a:lnTo>
                    <a:pt x="551243" y="298335"/>
                  </a:lnTo>
                  <a:lnTo>
                    <a:pt x="551243" y="346456"/>
                  </a:lnTo>
                  <a:lnTo>
                    <a:pt x="539673" y="346456"/>
                  </a:lnTo>
                  <a:lnTo>
                    <a:pt x="539673" y="150126"/>
                  </a:lnTo>
                  <a:lnTo>
                    <a:pt x="528116" y="150126"/>
                  </a:lnTo>
                  <a:lnTo>
                    <a:pt x="528116" y="182841"/>
                  </a:lnTo>
                  <a:lnTo>
                    <a:pt x="514616" y="182841"/>
                  </a:lnTo>
                  <a:lnTo>
                    <a:pt x="514616" y="363778"/>
                  </a:lnTo>
                  <a:lnTo>
                    <a:pt x="503059" y="363778"/>
                  </a:lnTo>
                  <a:lnTo>
                    <a:pt x="503059" y="346456"/>
                  </a:lnTo>
                  <a:lnTo>
                    <a:pt x="491490" y="346456"/>
                  </a:lnTo>
                  <a:lnTo>
                    <a:pt x="491490" y="363778"/>
                  </a:lnTo>
                  <a:lnTo>
                    <a:pt x="478002" y="363778"/>
                  </a:lnTo>
                  <a:lnTo>
                    <a:pt x="478002" y="413816"/>
                  </a:lnTo>
                  <a:lnTo>
                    <a:pt x="466432" y="413816"/>
                  </a:lnTo>
                  <a:lnTo>
                    <a:pt x="466432" y="381101"/>
                  </a:lnTo>
                  <a:lnTo>
                    <a:pt x="452945" y="381101"/>
                  </a:lnTo>
                  <a:lnTo>
                    <a:pt x="452945" y="413816"/>
                  </a:lnTo>
                  <a:lnTo>
                    <a:pt x="441375" y="413816"/>
                  </a:lnTo>
                  <a:lnTo>
                    <a:pt x="441375" y="429221"/>
                  </a:lnTo>
                  <a:lnTo>
                    <a:pt x="761339" y="429221"/>
                  </a:lnTo>
                  <a:lnTo>
                    <a:pt x="761339" y="346456"/>
                  </a:lnTo>
                  <a:close/>
                </a:path>
                <a:path w="1203325" h="429260">
                  <a:moveTo>
                    <a:pt x="834580" y="0"/>
                  </a:moveTo>
                  <a:lnTo>
                    <a:pt x="823010" y="0"/>
                  </a:lnTo>
                  <a:lnTo>
                    <a:pt x="823010" y="413816"/>
                  </a:lnTo>
                  <a:lnTo>
                    <a:pt x="809523" y="413816"/>
                  </a:lnTo>
                  <a:lnTo>
                    <a:pt x="809523" y="281012"/>
                  </a:lnTo>
                  <a:lnTo>
                    <a:pt x="797953" y="281012"/>
                  </a:lnTo>
                  <a:lnTo>
                    <a:pt x="797953" y="165519"/>
                  </a:lnTo>
                  <a:lnTo>
                    <a:pt x="786396" y="165519"/>
                  </a:lnTo>
                  <a:lnTo>
                    <a:pt x="786396" y="396494"/>
                  </a:lnTo>
                  <a:lnTo>
                    <a:pt x="772896" y="396494"/>
                  </a:lnTo>
                  <a:lnTo>
                    <a:pt x="772896" y="429221"/>
                  </a:lnTo>
                  <a:lnTo>
                    <a:pt x="786396" y="429221"/>
                  </a:lnTo>
                  <a:lnTo>
                    <a:pt x="797953" y="429221"/>
                  </a:lnTo>
                  <a:lnTo>
                    <a:pt x="809523" y="429221"/>
                  </a:lnTo>
                  <a:lnTo>
                    <a:pt x="823010" y="429221"/>
                  </a:lnTo>
                  <a:lnTo>
                    <a:pt x="834580" y="429221"/>
                  </a:lnTo>
                  <a:lnTo>
                    <a:pt x="834580" y="0"/>
                  </a:lnTo>
                  <a:close/>
                </a:path>
                <a:path w="1203325" h="429260">
                  <a:moveTo>
                    <a:pt x="969492" y="413816"/>
                  </a:moveTo>
                  <a:lnTo>
                    <a:pt x="957935" y="413816"/>
                  </a:lnTo>
                  <a:lnTo>
                    <a:pt x="957935" y="429221"/>
                  </a:lnTo>
                  <a:lnTo>
                    <a:pt x="969492" y="429221"/>
                  </a:lnTo>
                  <a:lnTo>
                    <a:pt x="969492" y="413816"/>
                  </a:lnTo>
                  <a:close/>
                </a:path>
                <a:path w="1203325" h="429260">
                  <a:moveTo>
                    <a:pt x="1081290" y="396494"/>
                  </a:moveTo>
                  <a:lnTo>
                    <a:pt x="1067803" y="396494"/>
                  </a:lnTo>
                  <a:lnTo>
                    <a:pt x="1067803" y="381101"/>
                  </a:lnTo>
                  <a:lnTo>
                    <a:pt x="1056233" y="381101"/>
                  </a:lnTo>
                  <a:lnTo>
                    <a:pt x="1056233" y="429221"/>
                  </a:lnTo>
                  <a:lnTo>
                    <a:pt x="1067803" y="429221"/>
                  </a:lnTo>
                  <a:lnTo>
                    <a:pt x="1081290" y="429221"/>
                  </a:lnTo>
                  <a:lnTo>
                    <a:pt x="1081290" y="396494"/>
                  </a:lnTo>
                  <a:close/>
                </a:path>
                <a:path w="1203325" h="429260">
                  <a:moveTo>
                    <a:pt x="1179588" y="413816"/>
                  </a:moveTo>
                  <a:lnTo>
                    <a:pt x="1179588" y="413816"/>
                  </a:lnTo>
                  <a:lnTo>
                    <a:pt x="1117904" y="413816"/>
                  </a:lnTo>
                  <a:lnTo>
                    <a:pt x="1117904" y="429221"/>
                  </a:lnTo>
                  <a:lnTo>
                    <a:pt x="1179588" y="429221"/>
                  </a:lnTo>
                  <a:lnTo>
                    <a:pt x="1179588" y="413816"/>
                  </a:lnTo>
                  <a:close/>
                </a:path>
                <a:path w="1203325" h="429260">
                  <a:moveTo>
                    <a:pt x="1202715" y="413816"/>
                  </a:moveTo>
                  <a:lnTo>
                    <a:pt x="1191158" y="413816"/>
                  </a:lnTo>
                  <a:lnTo>
                    <a:pt x="1191158" y="429221"/>
                  </a:lnTo>
                  <a:lnTo>
                    <a:pt x="1202715" y="429221"/>
                  </a:lnTo>
                  <a:lnTo>
                    <a:pt x="1202715" y="41381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885628" y="3767950"/>
              <a:ext cx="1548130" cy="593090"/>
            </a:xfrm>
            <a:custGeom>
              <a:avLst/>
              <a:gdLst/>
              <a:ahLst/>
              <a:cxnLst/>
              <a:rect l="l" t="t" r="r" b="b"/>
              <a:pathLst>
                <a:path w="1548129" h="593089">
                  <a:moveTo>
                    <a:pt x="59740" y="577418"/>
                  </a:moveTo>
                  <a:lnTo>
                    <a:pt x="48183" y="577418"/>
                  </a:lnTo>
                  <a:lnTo>
                    <a:pt x="36614" y="577418"/>
                  </a:lnTo>
                  <a:lnTo>
                    <a:pt x="36614" y="527380"/>
                  </a:lnTo>
                  <a:lnTo>
                    <a:pt x="23126" y="527380"/>
                  </a:lnTo>
                  <a:lnTo>
                    <a:pt x="23126" y="263690"/>
                  </a:lnTo>
                  <a:lnTo>
                    <a:pt x="11557" y="263690"/>
                  </a:lnTo>
                  <a:lnTo>
                    <a:pt x="11557" y="98158"/>
                  </a:lnTo>
                  <a:lnTo>
                    <a:pt x="0" y="98158"/>
                  </a:lnTo>
                  <a:lnTo>
                    <a:pt x="0" y="592823"/>
                  </a:lnTo>
                  <a:lnTo>
                    <a:pt x="11557" y="592823"/>
                  </a:lnTo>
                  <a:lnTo>
                    <a:pt x="23126" y="592823"/>
                  </a:lnTo>
                  <a:lnTo>
                    <a:pt x="36614" y="592823"/>
                  </a:lnTo>
                  <a:lnTo>
                    <a:pt x="48183" y="592823"/>
                  </a:lnTo>
                  <a:lnTo>
                    <a:pt x="59740" y="592823"/>
                  </a:lnTo>
                  <a:lnTo>
                    <a:pt x="59740" y="577418"/>
                  </a:lnTo>
                  <a:close/>
                </a:path>
                <a:path w="1548129" h="593089">
                  <a:moveTo>
                    <a:pt x="84797" y="577418"/>
                  </a:moveTo>
                  <a:lnTo>
                    <a:pt x="73240" y="577418"/>
                  </a:lnTo>
                  <a:lnTo>
                    <a:pt x="73240" y="592823"/>
                  </a:lnTo>
                  <a:lnTo>
                    <a:pt x="84797" y="592823"/>
                  </a:lnTo>
                  <a:lnTo>
                    <a:pt x="84797" y="577418"/>
                  </a:lnTo>
                  <a:close/>
                </a:path>
                <a:path w="1548129" h="593089">
                  <a:moveTo>
                    <a:pt x="514629" y="544703"/>
                  </a:moveTo>
                  <a:lnTo>
                    <a:pt x="503072" y="544703"/>
                  </a:lnTo>
                  <a:lnTo>
                    <a:pt x="503072" y="527380"/>
                  </a:lnTo>
                  <a:lnTo>
                    <a:pt x="491502" y="527380"/>
                  </a:lnTo>
                  <a:lnTo>
                    <a:pt x="491502" y="560095"/>
                  </a:lnTo>
                  <a:lnTo>
                    <a:pt x="478015" y="560095"/>
                  </a:lnTo>
                  <a:lnTo>
                    <a:pt x="478015" y="544703"/>
                  </a:lnTo>
                  <a:lnTo>
                    <a:pt x="466445" y="544703"/>
                  </a:lnTo>
                  <a:lnTo>
                    <a:pt x="466445" y="577418"/>
                  </a:lnTo>
                  <a:lnTo>
                    <a:pt x="452958" y="577418"/>
                  </a:lnTo>
                  <a:lnTo>
                    <a:pt x="452958" y="477342"/>
                  </a:lnTo>
                  <a:lnTo>
                    <a:pt x="441388" y="477342"/>
                  </a:lnTo>
                  <a:lnTo>
                    <a:pt x="441388" y="544703"/>
                  </a:lnTo>
                  <a:lnTo>
                    <a:pt x="429831" y="544703"/>
                  </a:lnTo>
                  <a:lnTo>
                    <a:pt x="429831" y="560095"/>
                  </a:lnTo>
                  <a:lnTo>
                    <a:pt x="416331" y="560095"/>
                  </a:lnTo>
                  <a:lnTo>
                    <a:pt x="416331" y="494665"/>
                  </a:lnTo>
                  <a:lnTo>
                    <a:pt x="404774" y="494665"/>
                  </a:lnTo>
                  <a:lnTo>
                    <a:pt x="404774" y="477342"/>
                  </a:lnTo>
                  <a:lnTo>
                    <a:pt x="393204" y="477342"/>
                  </a:lnTo>
                  <a:lnTo>
                    <a:pt x="379717" y="477342"/>
                  </a:lnTo>
                  <a:lnTo>
                    <a:pt x="379717" y="527380"/>
                  </a:lnTo>
                  <a:lnTo>
                    <a:pt x="368147" y="527380"/>
                  </a:lnTo>
                  <a:lnTo>
                    <a:pt x="368147" y="577418"/>
                  </a:lnTo>
                  <a:lnTo>
                    <a:pt x="354660" y="577418"/>
                  </a:lnTo>
                  <a:lnTo>
                    <a:pt x="343090" y="577418"/>
                  </a:lnTo>
                  <a:lnTo>
                    <a:pt x="331520" y="577418"/>
                  </a:lnTo>
                  <a:lnTo>
                    <a:pt x="331520" y="592823"/>
                  </a:lnTo>
                  <a:lnTo>
                    <a:pt x="514629" y="592823"/>
                  </a:lnTo>
                  <a:lnTo>
                    <a:pt x="514629" y="544703"/>
                  </a:lnTo>
                  <a:close/>
                </a:path>
                <a:path w="1548129" h="593089">
                  <a:moveTo>
                    <a:pt x="551256" y="527380"/>
                  </a:moveTo>
                  <a:lnTo>
                    <a:pt x="539686" y="527380"/>
                  </a:lnTo>
                  <a:lnTo>
                    <a:pt x="528129" y="527380"/>
                  </a:lnTo>
                  <a:lnTo>
                    <a:pt x="528129" y="592823"/>
                  </a:lnTo>
                  <a:lnTo>
                    <a:pt x="539686" y="592823"/>
                  </a:lnTo>
                  <a:lnTo>
                    <a:pt x="551256" y="592823"/>
                  </a:lnTo>
                  <a:lnTo>
                    <a:pt x="551256" y="527380"/>
                  </a:lnTo>
                  <a:close/>
                </a:path>
                <a:path w="1548129" h="593089">
                  <a:moveTo>
                    <a:pt x="612927" y="510057"/>
                  </a:moveTo>
                  <a:lnTo>
                    <a:pt x="601370" y="510057"/>
                  </a:lnTo>
                  <a:lnTo>
                    <a:pt x="601370" y="577418"/>
                  </a:lnTo>
                  <a:lnTo>
                    <a:pt x="589800" y="577418"/>
                  </a:lnTo>
                  <a:lnTo>
                    <a:pt x="589800" y="560095"/>
                  </a:lnTo>
                  <a:lnTo>
                    <a:pt x="576313" y="560095"/>
                  </a:lnTo>
                  <a:lnTo>
                    <a:pt x="576313" y="592823"/>
                  </a:lnTo>
                  <a:lnTo>
                    <a:pt x="589800" y="592823"/>
                  </a:lnTo>
                  <a:lnTo>
                    <a:pt x="601370" y="592823"/>
                  </a:lnTo>
                  <a:lnTo>
                    <a:pt x="612927" y="592823"/>
                  </a:lnTo>
                  <a:lnTo>
                    <a:pt x="612927" y="510057"/>
                  </a:lnTo>
                  <a:close/>
                </a:path>
                <a:path w="1548129" h="593089">
                  <a:moveTo>
                    <a:pt x="637984" y="411886"/>
                  </a:moveTo>
                  <a:lnTo>
                    <a:pt x="626427" y="411886"/>
                  </a:lnTo>
                  <a:lnTo>
                    <a:pt x="626427" y="494665"/>
                  </a:lnTo>
                  <a:lnTo>
                    <a:pt x="637984" y="494665"/>
                  </a:lnTo>
                  <a:lnTo>
                    <a:pt x="637984" y="411886"/>
                  </a:lnTo>
                  <a:close/>
                </a:path>
                <a:path w="1548129" h="593089">
                  <a:moveTo>
                    <a:pt x="649554" y="279082"/>
                  </a:moveTo>
                  <a:lnTo>
                    <a:pt x="637984" y="279082"/>
                  </a:lnTo>
                  <a:lnTo>
                    <a:pt x="637984" y="379171"/>
                  </a:lnTo>
                  <a:lnTo>
                    <a:pt x="649554" y="379171"/>
                  </a:lnTo>
                  <a:lnTo>
                    <a:pt x="649554" y="279082"/>
                  </a:lnTo>
                  <a:close/>
                </a:path>
                <a:path w="1548129" h="593089">
                  <a:moveTo>
                    <a:pt x="663041" y="461937"/>
                  </a:moveTo>
                  <a:lnTo>
                    <a:pt x="649554" y="461937"/>
                  </a:lnTo>
                  <a:lnTo>
                    <a:pt x="649554" y="494665"/>
                  </a:lnTo>
                  <a:lnTo>
                    <a:pt x="663041" y="494665"/>
                  </a:lnTo>
                  <a:lnTo>
                    <a:pt x="663041" y="461937"/>
                  </a:lnTo>
                  <a:close/>
                </a:path>
                <a:path w="1548129" h="593089">
                  <a:moveTo>
                    <a:pt x="674611" y="494665"/>
                  </a:moveTo>
                  <a:lnTo>
                    <a:pt x="663041" y="494665"/>
                  </a:lnTo>
                  <a:lnTo>
                    <a:pt x="663041" y="527380"/>
                  </a:lnTo>
                  <a:lnTo>
                    <a:pt x="674611" y="527380"/>
                  </a:lnTo>
                  <a:lnTo>
                    <a:pt x="674611" y="494665"/>
                  </a:lnTo>
                  <a:close/>
                </a:path>
                <a:path w="1548129" h="593089">
                  <a:moveTo>
                    <a:pt x="699668" y="544703"/>
                  </a:moveTo>
                  <a:lnTo>
                    <a:pt x="688098" y="544703"/>
                  </a:lnTo>
                  <a:lnTo>
                    <a:pt x="674611" y="544703"/>
                  </a:lnTo>
                  <a:lnTo>
                    <a:pt x="674611" y="560095"/>
                  </a:lnTo>
                  <a:lnTo>
                    <a:pt x="688098" y="560095"/>
                  </a:lnTo>
                  <a:lnTo>
                    <a:pt x="699668" y="560095"/>
                  </a:lnTo>
                  <a:lnTo>
                    <a:pt x="699668" y="544703"/>
                  </a:lnTo>
                  <a:close/>
                </a:path>
                <a:path w="1548129" h="593089">
                  <a:moveTo>
                    <a:pt x="834593" y="461937"/>
                  </a:moveTo>
                  <a:lnTo>
                    <a:pt x="823023" y="461937"/>
                  </a:lnTo>
                  <a:lnTo>
                    <a:pt x="823023" y="477342"/>
                  </a:lnTo>
                  <a:lnTo>
                    <a:pt x="809536" y="477342"/>
                  </a:lnTo>
                  <a:lnTo>
                    <a:pt x="809536" y="296405"/>
                  </a:lnTo>
                  <a:lnTo>
                    <a:pt x="797966" y="296405"/>
                  </a:lnTo>
                  <a:lnTo>
                    <a:pt x="797966" y="313728"/>
                  </a:lnTo>
                  <a:lnTo>
                    <a:pt x="786396" y="313728"/>
                  </a:lnTo>
                  <a:lnTo>
                    <a:pt x="786396" y="444614"/>
                  </a:lnTo>
                  <a:lnTo>
                    <a:pt x="772909" y="444614"/>
                  </a:lnTo>
                  <a:lnTo>
                    <a:pt x="772909" y="527380"/>
                  </a:lnTo>
                  <a:lnTo>
                    <a:pt x="761339" y="527380"/>
                  </a:lnTo>
                  <a:lnTo>
                    <a:pt x="761339" y="477342"/>
                  </a:lnTo>
                  <a:lnTo>
                    <a:pt x="747852" y="477342"/>
                  </a:lnTo>
                  <a:lnTo>
                    <a:pt x="747852" y="577418"/>
                  </a:lnTo>
                  <a:lnTo>
                    <a:pt x="736282" y="577418"/>
                  </a:lnTo>
                  <a:lnTo>
                    <a:pt x="736282" y="544703"/>
                  </a:lnTo>
                  <a:lnTo>
                    <a:pt x="724725" y="544703"/>
                  </a:lnTo>
                  <a:lnTo>
                    <a:pt x="724725" y="592823"/>
                  </a:lnTo>
                  <a:lnTo>
                    <a:pt x="736282" y="592823"/>
                  </a:lnTo>
                  <a:lnTo>
                    <a:pt x="747852" y="592823"/>
                  </a:lnTo>
                  <a:lnTo>
                    <a:pt x="761339" y="592823"/>
                  </a:lnTo>
                  <a:lnTo>
                    <a:pt x="772909" y="592823"/>
                  </a:lnTo>
                  <a:lnTo>
                    <a:pt x="786396" y="592823"/>
                  </a:lnTo>
                  <a:lnTo>
                    <a:pt x="786396" y="527380"/>
                  </a:lnTo>
                  <a:lnTo>
                    <a:pt x="797966" y="527380"/>
                  </a:lnTo>
                  <a:lnTo>
                    <a:pt x="797966" y="510057"/>
                  </a:lnTo>
                  <a:lnTo>
                    <a:pt x="809536" y="510057"/>
                  </a:lnTo>
                  <a:lnTo>
                    <a:pt x="809536" y="592823"/>
                  </a:lnTo>
                  <a:lnTo>
                    <a:pt x="823023" y="592823"/>
                  </a:lnTo>
                  <a:lnTo>
                    <a:pt x="823023" y="510057"/>
                  </a:lnTo>
                  <a:lnTo>
                    <a:pt x="834593" y="510057"/>
                  </a:lnTo>
                  <a:lnTo>
                    <a:pt x="834593" y="461937"/>
                  </a:lnTo>
                  <a:close/>
                </a:path>
                <a:path w="1548129" h="593089">
                  <a:moveTo>
                    <a:pt x="859650" y="429209"/>
                  </a:moveTo>
                  <a:lnTo>
                    <a:pt x="846150" y="429209"/>
                  </a:lnTo>
                  <a:lnTo>
                    <a:pt x="834593" y="429209"/>
                  </a:lnTo>
                  <a:lnTo>
                    <a:pt x="834593" y="461937"/>
                  </a:lnTo>
                  <a:lnTo>
                    <a:pt x="846150" y="461937"/>
                  </a:lnTo>
                  <a:lnTo>
                    <a:pt x="846150" y="494665"/>
                  </a:lnTo>
                  <a:lnTo>
                    <a:pt x="859650" y="494665"/>
                  </a:lnTo>
                  <a:lnTo>
                    <a:pt x="859650" y="429209"/>
                  </a:lnTo>
                  <a:close/>
                </a:path>
                <a:path w="1548129" h="593089">
                  <a:moveTo>
                    <a:pt x="871207" y="510057"/>
                  </a:moveTo>
                  <a:lnTo>
                    <a:pt x="859650" y="510057"/>
                  </a:lnTo>
                  <a:lnTo>
                    <a:pt x="859650" y="527380"/>
                  </a:lnTo>
                  <a:lnTo>
                    <a:pt x="871207" y="527380"/>
                  </a:lnTo>
                  <a:lnTo>
                    <a:pt x="871207" y="510057"/>
                  </a:lnTo>
                  <a:close/>
                </a:path>
                <a:path w="1548129" h="593089">
                  <a:moveTo>
                    <a:pt x="884707" y="444614"/>
                  </a:moveTo>
                  <a:lnTo>
                    <a:pt x="871207" y="444614"/>
                  </a:lnTo>
                  <a:lnTo>
                    <a:pt x="871207" y="477342"/>
                  </a:lnTo>
                  <a:lnTo>
                    <a:pt x="884707" y="477342"/>
                  </a:lnTo>
                  <a:lnTo>
                    <a:pt x="884707" y="444614"/>
                  </a:lnTo>
                  <a:close/>
                </a:path>
                <a:path w="1548129" h="593089">
                  <a:moveTo>
                    <a:pt x="896264" y="544703"/>
                  </a:moveTo>
                  <a:lnTo>
                    <a:pt x="884707" y="544703"/>
                  </a:lnTo>
                  <a:lnTo>
                    <a:pt x="884707" y="577418"/>
                  </a:lnTo>
                  <a:lnTo>
                    <a:pt x="896264" y="577418"/>
                  </a:lnTo>
                  <a:lnTo>
                    <a:pt x="896264" y="544703"/>
                  </a:lnTo>
                  <a:close/>
                </a:path>
                <a:path w="1548129" h="593089">
                  <a:moveTo>
                    <a:pt x="907834" y="411886"/>
                  </a:moveTo>
                  <a:lnTo>
                    <a:pt x="896264" y="411886"/>
                  </a:lnTo>
                  <a:lnTo>
                    <a:pt x="896264" y="461937"/>
                  </a:lnTo>
                  <a:lnTo>
                    <a:pt x="907834" y="461937"/>
                  </a:lnTo>
                  <a:lnTo>
                    <a:pt x="907834" y="411886"/>
                  </a:lnTo>
                  <a:close/>
                </a:path>
                <a:path w="1548129" h="593089">
                  <a:moveTo>
                    <a:pt x="969505" y="544703"/>
                  </a:moveTo>
                  <a:lnTo>
                    <a:pt x="957948" y="544703"/>
                  </a:lnTo>
                  <a:lnTo>
                    <a:pt x="944448" y="544703"/>
                  </a:lnTo>
                  <a:lnTo>
                    <a:pt x="944448" y="494665"/>
                  </a:lnTo>
                  <a:lnTo>
                    <a:pt x="932891" y="494665"/>
                  </a:lnTo>
                  <a:lnTo>
                    <a:pt x="932891" y="527380"/>
                  </a:lnTo>
                  <a:lnTo>
                    <a:pt x="921321" y="527380"/>
                  </a:lnTo>
                  <a:lnTo>
                    <a:pt x="921321" y="577418"/>
                  </a:lnTo>
                  <a:lnTo>
                    <a:pt x="932891" y="577418"/>
                  </a:lnTo>
                  <a:lnTo>
                    <a:pt x="944448" y="577418"/>
                  </a:lnTo>
                  <a:lnTo>
                    <a:pt x="944448" y="560095"/>
                  </a:lnTo>
                  <a:lnTo>
                    <a:pt x="957948" y="560095"/>
                  </a:lnTo>
                  <a:lnTo>
                    <a:pt x="969505" y="560095"/>
                  </a:lnTo>
                  <a:lnTo>
                    <a:pt x="969505" y="544703"/>
                  </a:lnTo>
                  <a:close/>
                </a:path>
                <a:path w="1548129" h="593089">
                  <a:moveTo>
                    <a:pt x="1006132" y="510057"/>
                  </a:moveTo>
                  <a:lnTo>
                    <a:pt x="994562" y="510057"/>
                  </a:lnTo>
                  <a:lnTo>
                    <a:pt x="994562" y="527380"/>
                  </a:lnTo>
                  <a:lnTo>
                    <a:pt x="981075" y="527380"/>
                  </a:lnTo>
                  <a:lnTo>
                    <a:pt x="981075" y="577418"/>
                  </a:lnTo>
                  <a:lnTo>
                    <a:pt x="994562" y="577418"/>
                  </a:lnTo>
                  <a:lnTo>
                    <a:pt x="1006132" y="577418"/>
                  </a:lnTo>
                  <a:lnTo>
                    <a:pt x="1006132" y="510057"/>
                  </a:lnTo>
                  <a:close/>
                </a:path>
                <a:path w="1548129" h="593089">
                  <a:moveTo>
                    <a:pt x="1042746" y="560095"/>
                  </a:moveTo>
                  <a:lnTo>
                    <a:pt x="1031189" y="560095"/>
                  </a:lnTo>
                  <a:lnTo>
                    <a:pt x="1031189" y="592823"/>
                  </a:lnTo>
                  <a:lnTo>
                    <a:pt x="1042746" y="592823"/>
                  </a:lnTo>
                  <a:lnTo>
                    <a:pt x="1042746" y="560095"/>
                  </a:lnTo>
                  <a:close/>
                </a:path>
                <a:path w="1548129" h="593089">
                  <a:moveTo>
                    <a:pt x="1067803" y="577418"/>
                  </a:moveTo>
                  <a:lnTo>
                    <a:pt x="1056246" y="577418"/>
                  </a:lnTo>
                  <a:lnTo>
                    <a:pt x="1056246" y="592823"/>
                  </a:lnTo>
                  <a:lnTo>
                    <a:pt x="1067803" y="592823"/>
                  </a:lnTo>
                  <a:lnTo>
                    <a:pt x="1067803" y="577418"/>
                  </a:lnTo>
                  <a:close/>
                </a:path>
                <a:path w="1548129" h="593089">
                  <a:moveTo>
                    <a:pt x="1079373" y="560095"/>
                  </a:moveTo>
                  <a:lnTo>
                    <a:pt x="1067803" y="560095"/>
                  </a:lnTo>
                  <a:lnTo>
                    <a:pt x="1067803" y="577418"/>
                  </a:lnTo>
                  <a:lnTo>
                    <a:pt x="1079373" y="577418"/>
                  </a:lnTo>
                  <a:lnTo>
                    <a:pt x="1079373" y="560095"/>
                  </a:lnTo>
                  <a:close/>
                </a:path>
                <a:path w="1548129" h="593089">
                  <a:moveTo>
                    <a:pt x="1092860" y="527380"/>
                  </a:moveTo>
                  <a:lnTo>
                    <a:pt x="1079373" y="527380"/>
                  </a:lnTo>
                  <a:lnTo>
                    <a:pt x="1079373" y="544703"/>
                  </a:lnTo>
                  <a:lnTo>
                    <a:pt x="1092860" y="544703"/>
                  </a:lnTo>
                  <a:lnTo>
                    <a:pt x="1092860" y="527380"/>
                  </a:lnTo>
                  <a:close/>
                </a:path>
                <a:path w="1548129" h="593089">
                  <a:moveTo>
                    <a:pt x="1104430" y="544703"/>
                  </a:moveTo>
                  <a:lnTo>
                    <a:pt x="1092860" y="544703"/>
                  </a:lnTo>
                  <a:lnTo>
                    <a:pt x="1092860" y="577418"/>
                  </a:lnTo>
                  <a:lnTo>
                    <a:pt x="1104430" y="577418"/>
                  </a:lnTo>
                  <a:lnTo>
                    <a:pt x="1104430" y="544703"/>
                  </a:lnTo>
                  <a:close/>
                </a:path>
                <a:path w="1548129" h="593089">
                  <a:moveTo>
                    <a:pt x="1141044" y="429209"/>
                  </a:moveTo>
                  <a:lnTo>
                    <a:pt x="1129487" y="429209"/>
                  </a:lnTo>
                  <a:lnTo>
                    <a:pt x="1129487" y="444614"/>
                  </a:lnTo>
                  <a:lnTo>
                    <a:pt x="1117917" y="444614"/>
                  </a:lnTo>
                  <a:lnTo>
                    <a:pt x="1104430" y="444614"/>
                  </a:lnTo>
                  <a:lnTo>
                    <a:pt x="1104430" y="527380"/>
                  </a:lnTo>
                  <a:lnTo>
                    <a:pt x="1117917" y="527380"/>
                  </a:lnTo>
                  <a:lnTo>
                    <a:pt x="1117917" y="510057"/>
                  </a:lnTo>
                  <a:lnTo>
                    <a:pt x="1129487" y="510057"/>
                  </a:lnTo>
                  <a:lnTo>
                    <a:pt x="1129487" y="527380"/>
                  </a:lnTo>
                  <a:lnTo>
                    <a:pt x="1141044" y="527380"/>
                  </a:lnTo>
                  <a:lnTo>
                    <a:pt x="1141044" y="429209"/>
                  </a:lnTo>
                  <a:close/>
                </a:path>
                <a:path w="1548129" h="593089">
                  <a:moveTo>
                    <a:pt x="1166101" y="0"/>
                  </a:moveTo>
                  <a:lnTo>
                    <a:pt x="1154544" y="0"/>
                  </a:lnTo>
                  <a:lnTo>
                    <a:pt x="1154544" y="130886"/>
                  </a:lnTo>
                  <a:lnTo>
                    <a:pt x="1141044" y="130886"/>
                  </a:lnTo>
                  <a:lnTo>
                    <a:pt x="1141044" y="346443"/>
                  </a:lnTo>
                  <a:lnTo>
                    <a:pt x="1154544" y="346443"/>
                  </a:lnTo>
                  <a:lnTo>
                    <a:pt x="1154544" y="313728"/>
                  </a:lnTo>
                  <a:lnTo>
                    <a:pt x="1166101" y="313728"/>
                  </a:lnTo>
                  <a:lnTo>
                    <a:pt x="1166101" y="0"/>
                  </a:lnTo>
                  <a:close/>
                </a:path>
                <a:path w="1548129" h="593089">
                  <a:moveTo>
                    <a:pt x="1399324" y="379171"/>
                  </a:moveTo>
                  <a:lnTo>
                    <a:pt x="1387767" y="379171"/>
                  </a:lnTo>
                  <a:lnTo>
                    <a:pt x="1387767" y="592823"/>
                  </a:lnTo>
                  <a:lnTo>
                    <a:pt x="1399324" y="592823"/>
                  </a:lnTo>
                  <a:lnTo>
                    <a:pt x="1399324" y="379171"/>
                  </a:lnTo>
                  <a:close/>
                </a:path>
                <a:path w="1548129" h="593089">
                  <a:moveTo>
                    <a:pt x="1547736" y="346443"/>
                  </a:moveTo>
                  <a:lnTo>
                    <a:pt x="1534248" y="346443"/>
                  </a:lnTo>
                  <a:lnTo>
                    <a:pt x="1534248" y="494665"/>
                  </a:lnTo>
                  <a:lnTo>
                    <a:pt x="1522679" y="494665"/>
                  </a:lnTo>
                  <a:lnTo>
                    <a:pt x="1511122" y="494665"/>
                  </a:lnTo>
                  <a:lnTo>
                    <a:pt x="1511122" y="477342"/>
                  </a:lnTo>
                  <a:lnTo>
                    <a:pt x="1497622" y="477342"/>
                  </a:lnTo>
                  <a:lnTo>
                    <a:pt x="1497622" y="163601"/>
                  </a:lnTo>
                  <a:lnTo>
                    <a:pt x="1486065" y="163601"/>
                  </a:lnTo>
                  <a:lnTo>
                    <a:pt x="1486065" y="82765"/>
                  </a:lnTo>
                  <a:lnTo>
                    <a:pt x="1472565" y="82765"/>
                  </a:lnTo>
                  <a:lnTo>
                    <a:pt x="1472565" y="48120"/>
                  </a:lnTo>
                  <a:lnTo>
                    <a:pt x="1461008" y="48120"/>
                  </a:lnTo>
                  <a:lnTo>
                    <a:pt x="1461008" y="592823"/>
                  </a:lnTo>
                  <a:lnTo>
                    <a:pt x="1472565" y="592823"/>
                  </a:lnTo>
                  <a:lnTo>
                    <a:pt x="1486065" y="592823"/>
                  </a:lnTo>
                  <a:lnTo>
                    <a:pt x="1547736" y="592823"/>
                  </a:lnTo>
                  <a:lnTo>
                    <a:pt x="1547736" y="34644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051729" y="3140494"/>
              <a:ext cx="1401445" cy="1220470"/>
            </a:xfrm>
            <a:custGeom>
              <a:avLst/>
              <a:gdLst/>
              <a:ahLst/>
              <a:cxnLst/>
              <a:rect l="l" t="t" r="r" b="b"/>
              <a:pathLst>
                <a:path w="1401445" h="1220470">
                  <a:moveTo>
                    <a:pt x="109867" y="1154836"/>
                  </a:moveTo>
                  <a:lnTo>
                    <a:pt x="98310" y="1154836"/>
                  </a:lnTo>
                  <a:lnTo>
                    <a:pt x="86741" y="1154836"/>
                  </a:lnTo>
                  <a:lnTo>
                    <a:pt x="86741" y="1137513"/>
                  </a:lnTo>
                  <a:lnTo>
                    <a:pt x="73253" y="1137513"/>
                  </a:lnTo>
                  <a:lnTo>
                    <a:pt x="73253" y="1089393"/>
                  </a:lnTo>
                  <a:lnTo>
                    <a:pt x="61683" y="1089393"/>
                  </a:lnTo>
                  <a:lnTo>
                    <a:pt x="61683" y="1104798"/>
                  </a:lnTo>
                  <a:lnTo>
                    <a:pt x="50114" y="1104798"/>
                  </a:lnTo>
                  <a:lnTo>
                    <a:pt x="36626" y="1104798"/>
                  </a:lnTo>
                  <a:lnTo>
                    <a:pt x="36626" y="923861"/>
                  </a:lnTo>
                  <a:lnTo>
                    <a:pt x="25057" y="923861"/>
                  </a:lnTo>
                  <a:lnTo>
                    <a:pt x="25057" y="577418"/>
                  </a:lnTo>
                  <a:lnTo>
                    <a:pt x="11569" y="577418"/>
                  </a:lnTo>
                  <a:lnTo>
                    <a:pt x="11569" y="1006627"/>
                  </a:lnTo>
                  <a:lnTo>
                    <a:pt x="0" y="1006627"/>
                  </a:lnTo>
                  <a:lnTo>
                    <a:pt x="0" y="1137513"/>
                  </a:lnTo>
                  <a:lnTo>
                    <a:pt x="11569" y="1137513"/>
                  </a:lnTo>
                  <a:lnTo>
                    <a:pt x="11569" y="1089393"/>
                  </a:lnTo>
                  <a:lnTo>
                    <a:pt x="25057" y="1089393"/>
                  </a:lnTo>
                  <a:lnTo>
                    <a:pt x="25057" y="1137513"/>
                  </a:lnTo>
                  <a:lnTo>
                    <a:pt x="36626" y="1137513"/>
                  </a:lnTo>
                  <a:lnTo>
                    <a:pt x="36626" y="1154836"/>
                  </a:lnTo>
                  <a:lnTo>
                    <a:pt x="50114" y="1154836"/>
                  </a:lnTo>
                  <a:lnTo>
                    <a:pt x="50114" y="1172159"/>
                  </a:lnTo>
                  <a:lnTo>
                    <a:pt x="61683" y="1172159"/>
                  </a:lnTo>
                  <a:lnTo>
                    <a:pt x="73253" y="1172159"/>
                  </a:lnTo>
                  <a:lnTo>
                    <a:pt x="73253" y="1204874"/>
                  </a:lnTo>
                  <a:lnTo>
                    <a:pt x="86741" y="1204874"/>
                  </a:lnTo>
                  <a:lnTo>
                    <a:pt x="86741" y="1187551"/>
                  </a:lnTo>
                  <a:lnTo>
                    <a:pt x="98310" y="1187551"/>
                  </a:lnTo>
                  <a:lnTo>
                    <a:pt x="98310" y="1204874"/>
                  </a:lnTo>
                  <a:lnTo>
                    <a:pt x="109867" y="1204874"/>
                  </a:lnTo>
                  <a:lnTo>
                    <a:pt x="109867" y="1154836"/>
                  </a:lnTo>
                  <a:close/>
                </a:path>
                <a:path w="1401445" h="1220470">
                  <a:moveTo>
                    <a:pt x="134924" y="1089393"/>
                  </a:moveTo>
                  <a:lnTo>
                    <a:pt x="123367" y="1089393"/>
                  </a:lnTo>
                  <a:lnTo>
                    <a:pt x="123367" y="941184"/>
                  </a:lnTo>
                  <a:lnTo>
                    <a:pt x="109867" y="941184"/>
                  </a:lnTo>
                  <a:lnTo>
                    <a:pt x="109867" y="1104798"/>
                  </a:lnTo>
                  <a:lnTo>
                    <a:pt x="123367" y="1104798"/>
                  </a:lnTo>
                  <a:lnTo>
                    <a:pt x="123367" y="1187551"/>
                  </a:lnTo>
                  <a:lnTo>
                    <a:pt x="134924" y="1187551"/>
                  </a:lnTo>
                  <a:lnTo>
                    <a:pt x="134924" y="1089393"/>
                  </a:lnTo>
                  <a:close/>
                </a:path>
                <a:path w="1401445" h="1220470">
                  <a:moveTo>
                    <a:pt x="148412" y="973899"/>
                  </a:moveTo>
                  <a:lnTo>
                    <a:pt x="134924" y="973899"/>
                  </a:lnTo>
                  <a:lnTo>
                    <a:pt x="134924" y="1056665"/>
                  </a:lnTo>
                  <a:lnTo>
                    <a:pt x="148412" y="1056665"/>
                  </a:lnTo>
                  <a:lnTo>
                    <a:pt x="148412" y="973899"/>
                  </a:lnTo>
                  <a:close/>
                </a:path>
                <a:path w="1401445" h="1220470">
                  <a:moveTo>
                    <a:pt x="159981" y="1072070"/>
                  </a:moveTo>
                  <a:lnTo>
                    <a:pt x="148412" y="1072070"/>
                  </a:lnTo>
                  <a:lnTo>
                    <a:pt x="148412" y="1104798"/>
                  </a:lnTo>
                  <a:lnTo>
                    <a:pt x="159981" y="1104798"/>
                  </a:lnTo>
                  <a:lnTo>
                    <a:pt x="159981" y="1072070"/>
                  </a:lnTo>
                  <a:close/>
                </a:path>
                <a:path w="1401445" h="1220470">
                  <a:moveTo>
                    <a:pt x="171551" y="1154836"/>
                  </a:moveTo>
                  <a:lnTo>
                    <a:pt x="159981" y="1154836"/>
                  </a:lnTo>
                  <a:lnTo>
                    <a:pt x="159981" y="1204874"/>
                  </a:lnTo>
                  <a:lnTo>
                    <a:pt x="171551" y="1204874"/>
                  </a:lnTo>
                  <a:lnTo>
                    <a:pt x="171551" y="1154836"/>
                  </a:lnTo>
                  <a:close/>
                </a:path>
                <a:path w="1401445" h="1220470">
                  <a:moveTo>
                    <a:pt x="196608" y="906538"/>
                  </a:moveTo>
                  <a:lnTo>
                    <a:pt x="185039" y="906538"/>
                  </a:lnTo>
                  <a:lnTo>
                    <a:pt x="185039" y="1056665"/>
                  </a:lnTo>
                  <a:lnTo>
                    <a:pt x="171551" y="1056665"/>
                  </a:lnTo>
                  <a:lnTo>
                    <a:pt x="171551" y="1154836"/>
                  </a:lnTo>
                  <a:lnTo>
                    <a:pt x="185039" y="1154836"/>
                  </a:lnTo>
                  <a:lnTo>
                    <a:pt x="185039" y="1104798"/>
                  </a:lnTo>
                  <a:lnTo>
                    <a:pt x="196608" y="1104798"/>
                  </a:lnTo>
                  <a:lnTo>
                    <a:pt x="196608" y="906538"/>
                  </a:lnTo>
                  <a:close/>
                </a:path>
                <a:path w="1401445" h="1220470">
                  <a:moveTo>
                    <a:pt x="221665" y="873823"/>
                  </a:moveTo>
                  <a:lnTo>
                    <a:pt x="208165" y="873823"/>
                  </a:lnTo>
                  <a:lnTo>
                    <a:pt x="208165" y="429209"/>
                  </a:lnTo>
                  <a:lnTo>
                    <a:pt x="196608" y="429209"/>
                  </a:lnTo>
                  <a:lnTo>
                    <a:pt x="196608" y="906538"/>
                  </a:lnTo>
                  <a:lnTo>
                    <a:pt x="208165" y="906538"/>
                  </a:lnTo>
                  <a:lnTo>
                    <a:pt x="208165" y="1137513"/>
                  </a:lnTo>
                  <a:lnTo>
                    <a:pt x="221665" y="1137513"/>
                  </a:lnTo>
                  <a:lnTo>
                    <a:pt x="221665" y="873823"/>
                  </a:lnTo>
                  <a:close/>
                </a:path>
                <a:path w="1401445" h="1220470">
                  <a:moveTo>
                    <a:pt x="246722" y="1039342"/>
                  </a:moveTo>
                  <a:lnTo>
                    <a:pt x="233222" y="1039342"/>
                  </a:lnTo>
                  <a:lnTo>
                    <a:pt x="233222" y="1187551"/>
                  </a:lnTo>
                  <a:lnTo>
                    <a:pt x="246722" y="1187551"/>
                  </a:lnTo>
                  <a:lnTo>
                    <a:pt x="246722" y="1039342"/>
                  </a:lnTo>
                  <a:close/>
                </a:path>
                <a:path w="1401445" h="1220470">
                  <a:moveTo>
                    <a:pt x="283337" y="825703"/>
                  </a:moveTo>
                  <a:lnTo>
                    <a:pt x="269849" y="825703"/>
                  </a:lnTo>
                  <a:lnTo>
                    <a:pt x="269849" y="642848"/>
                  </a:lnTo>
                  <a:lnTo>
                    <a:pt x="258279" y="642848"/>
                  </a:lnTo>
                  <a:lnTo>
                    <a:pt x="258279" y="594741"/>
                  </a:lnTo>
                  <a:lnTo>
                    <a:pt x="246722" y="594741"/>
                  </a:lnTo>
                  <a:lnTo>
                    <a:pt x="246722" y="956576"/>
                  </a:lnTo>
                  <a:lnTo>
                    <a:pt x="258279" y="956576"/>
                  </a:lnTo>
                  <a:lnTo>
                    <a:pt x="258279" y="1072070"/>
                  </a:lnTo>
                  <a:lnTo>
                    <a:pt x="269849" y="1072070"/>
                  </a:lnTo>
                  <a:lnTo>
                    <a:pt x="269849" y="1204874"/>
                  </a:lnTo>
                  <a:lnTo>
                    <a:pt x="283337" y="1204874"/>
                  </a:lnTo>
                  <a:lnTo>
                    <a:pt x="283337" y="825703"/>
                  </a:lnTo>
                  <a:close/>
                </a:path>
                <a:path w="1401445" h="1220470">
                  <a:moveTo>
                    <a:pt x="294906" y="0"/>
                  </a:moveTo>
                  <a:lnTo>
                    <a:pt x="283337" y="0"/>
                  </a:lnTo>
                  <a:lnTo>
                    <a:pt x="283337" y="791057"/>
                  </a:lnTo>
                  <a:lnTo>
                    <a:pt x="294906" y="791057"/>
                  </a:lnTo>
                  <a:lnTo>
                    <a:pt x="294906" y="0"/>
                  </a:lnTo>
                  <a:close/>
                </a:path>
                <a:path w="1401445" h="1220470">
                  <a:moveTo>
                    <a:pt x="479933" y="1154836"/>
                  </a:moveTo>
                  <a:lnTo>
                    <a:pt x="466445" y="1154836"/>
                  </a:lnTo>
                  <a:lnTo>
                    <a:pt x="454875" y="1154836"/>
                  </a:lnTo>
                  <a:lnTo>
                    <a:pt x="454875" y="1172159"/>
                  </a:lnTo>
                  <a:lnTo>
                    <a:pt x="443318" y="1172159"/>
                  </a:lnTo>
                  <a:lnTo>
                    <a:pt x="443318" y="1072070"/>
                  </a:lnTo>
                  <a:lnTo>
                    <a:pt x="429818" y="1072070"/>
                  </a:lnTo>
                  <a:lnTo>
                    <a:pt x="429818" y="1039342"/>
                  </a:lnTo>
                  <a:lnTo>
                    <a:pt x="418261" y="1039342"/>
                  </a:lnTo>
                  <a:lnTo>
                    <a:pt x="418261" y="1104798"/>
                  </a:lnTo>
                  <a:lnTo>
                    <a:pt x="404761" y="1104798"/>
                  </a:lnTo>
                  <a:lnTo>
                    <a:pt x="404761" y="973899"/>
                  </a:lnTo>
                  <a:lnTo>
                    <a:pt x="393204" y="973899"/>
                  </a:lnTo>
                  <a:lnTo>
                    <a:pt x="393204" y="1006627"/>
                  </a:lnTo>
                  <a:lnTo>
                    <a:pt x="381635" y="1006627"/>
                  </a:lnTo>
                  <a:lnTo>
                    <a:pt x="381635" y="973899"/>
                  </a:lnTo>
                  <a:lnTo>
                    <a:pt x="368147" y="973899"/>
                  </a:lnTo>
                  <a:lnTo>
                    <a:pt x="368147" y="1220279"/>
                  </a:lnTo>
                  <a:lnTo>
                    <a:pt x="381635" y="1220279"/>
                  </a:lnTo>
                  <a:lnTo>
                    <a:pt x="393204" y="1220279"/>
                  </a:lnTo>
                  <a:lnTo>
                    <a:pt x="404761" y="1220279"/>
                  </a:lnTo>
                  <a:lnTo>
                    <a:pt x="418261" y="1220279"/>
                  </a:lnTo>
                  <a:lnTo>
                    <a:pt x="418261" y="1204874"/>
                  </a:lnTo>
                  <a:lnTo>
                    <a:pt x="429818" y="1204874"/>
                  </a:lnTo>
                  <a:lnTo>
                    <a:pt x="429818" y="1220279"/>
                  </a:lnTo>
                  <a:lnTo>
                    <a:pt x="443318" y="1220279"/>
                  </a:lnTo>
                  <a:lnTo>
                    <a:pt x="454875" y="1220279"/>
                  </a:lnTo>
                  <a:lnTo>
                    <a:pt x="466445" y="1220279"/>
                  </a:lnTo>
                  <a:lnTo>
                    <a:pt x="479933" y="1220279"/>
                  </a:lnTo>
                  <a:lnTo>
                    <a:pt x="479933" y="1154836"/>
                  </a:lnTo>
                  <a:close/>
                </a:path>
                <a:path w="1401445" h="1220470">
                  <a:moveTo>
                    <a:pt x="541616" y="1122121"/>
                  </a:moveTo>
                  <a:lnTo>
                    <a:pt x="528129" y="1122121"/>
                  </a:lnTo>
                  <a:lnTo>
                    <a:pt x="528129" y="1154836"/>
                  </a:lnTo>
                  <a:lnTo>
                    <a:pt x="516559" y="1154836"/>
                  </a:lnTo>
                  <a:lnTo>
                    <a:pt x="516559" y="1172159"/>
                  </a:lnTo>
                  <a:lnTo>
                    <a:pt x="528129" y="1172159"/>
                  </a:lnTo>
                  <a:lnTo>
                    <a:pt x="528129" y="1187551"/>
                  </a:lnTo>
                  <a:lnTo>
                    <a:pt x="541616" y="1187551"/>
                  </a:lnTo>
                  <a:lnTo>
                    <a:pt x="541616" y="1122121"/>
                  </a:lnTo>
                  <a:close/>
                </a:path>
                <a:path w="1401445" h="1220470">
                  <a:moveTo>
                    <a:pt x="589800" y="1172159"/>
                  </a:moveTo>
                  <a:lnTo>
                    <a:pt x="578231" y="1172159"/>
                  </a:lnTo>
                  <a:lnTo>
                    <a:pt x="578231" y="1187551"/>
                  </a:lnTo>
                  <a:lnTo>
                    <a:pt x="564743" y="1187551"/>
                  </a:lnTo>
                  <a:lnTo>
                    <a:pt x="553173" y="1187551"/>
                  </a:lnTo>
                  <a:lnTo>
                    <a:pt x="553173" y="1204874"/>
                  </a:lnTo>
                  <a:lnTo>
                    <a:pt x="541616" y="1204874"/>
                  </a:lnTo>
                  <a:lnTo>
                    <a:pt x="541616" y="1220279"/>
                  </a:lnTo>
                  <a:lnTo>
                    <a:pt x="553173" y="1220279"/>
                  </a:lnTo>
                  <a:lnTo>
                    <a:pt x="564743" y="1220279"/>
                  </a:lnTo>
                  <a:lnTo>
                    <a:pt x="578231" y="1220279"/>
                  </a:lnTo>
                  <a:lnTo>
                    <a:pt x="578231" y="1204874"/>
                  </a:lnTo>
                  <a:lnTo>
                    <a:pt x="589800" y="1204874"/>
                  </a:lnTo>
                  <a:lnTo>
                    <a:pt x="589800" y="1172159"/>
                  </a:lnTo>
                  <a:close/>
                </a:path>
                <a:path w="1401445" h="1220470">
                  <a:moveTo>
                    <a:pt x="626427" y="1187551"/>
                  </a:moveTo>
                  <a:lnTo>
                    <a:pt x="614857" y="1187551"/>
                  </a:lnTo>
                  <a:lnTo>
                    <a:pt x="601370" y="1187551"/>
                  </a:lnTo>
                  <a:lnTo>
                    <a:pt x="601370" y="1204874"/>
                  </a:lnTo>
                  <a:lnTo>
                    <a:pt x="614857" y="1204874"/>
                  </a:lnTo>
                  <a:lnTo>
                    <a:pt x="626427" y="1204874"/>
                  </a:lnTo>
                  <a:lnTo>
                    <a:pt x="626427" y="1187551"/>
                  </a:lnTo>
                  <a:close/>
                </a:path>
                <a:path w="1401445" h="1220470">
                  <a:moveTo>
                    <a:pt x="699668" y="1137513"/>
                  </a:moveTo>
                  <a:lnTo>
                    <a:pt x="688098" y="1137513"/>
                  </a:lnTo>
                  <a:lnTo>
                    <a:pt x="688098" y="1172159"/>
                  </a:lnTo>
                  <a:lnTo>
                    <a:pt x="676541" y="1172159"/>
                  </a:lnTo>
                  <a:lnTo>
                    <a:pt x="663041" y="1172159"/>
                  </a:lnTo>
                  <a:lnTo>
                    <a:pt x="663041" y="1187551"/>
                  </a:lnTo>
                  <a:lnTo>
                    <a:pt x="651484" y="1187551"/>
                  </a:lnTo>
                  <a:lnTo>
                    <a:pt x="639914" y="1187551"/>
                  </a:lnTo>
                  <a:lnTo>
                    <a:pt x="639914" y="1220279"/>
                  </a:lnTo>
                  <a:lnTo>
                    <a:pt x="651484" y="1220279"/>
                  </a:lnTo>
                  <a:lnTo>
                    <a:pt x="651484" y="1204874"/>
                  </a:lnTo>
                  <a:lnTo>
                    <a:pt x="663041" y="1204874"/>
                  </a:lnTo>
                  <a:lnTo>
                    <a:pt x="663041" y="1220279"/>
                  </a:lnTo>
                  <a:lnTo>
                    <a:pt x="676541" y="1220279"/>
                  </a:lnTo>
                  <a:lnTo>
                    <a:pt x="688098" y="1220279"/>
                  </a:lnTo>
                  <a:lnTo>
                    <a:pt x="699668" y="1220279"/>
                  </a:lnTo>
                  <a:lnTo>
                    <a:pt x="699668" y="1137513"/>
                  </a:lnTo>
                  <a:close/>
                </a:path>
                <a:path w="1401445" h="1220470">
                  <a:moveTo>
                    <a:pt x="724725" y="1172159"/>
                  </a:moveTo>
                  <a:lnTo>
                    <a:pt x="713155" y="1172159"/>
                  </a:lnTo>
                  <a:lnTo>
                    <a:pt x="713155" y="1220279"/>
                  </a:lnTo>
                  <a:lnTo>
                    <a:pt x="724725" y="1220279"/>
                  </a:lnTo>
                  <a:lnTo>
                    <a:pt x="724725" y="1172159"/>
                  </a:lnTo>
                  <a:close/>
                </a:path>
                <a:path w="1401445" h="1220470">
                  <a:moveTo>
                    <a:pt x="1401254" y="1172159"/>
                  </a:moveTo>
                  <a:lnTo>
                    <a:pt x="1387754" y="1172159"/>
                  </a:lnTo>
                  <a:lnTo>
                    <a:pt x="1387754" y="1220279"/>
                  </a:lnTo>
                  <a:lnTo>
                    <a:pt x="1401254" y="1220279"/>
                  </a:lnTo>
                  <a:lnTo>
                    <a:pt x="1401254" y="117215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876956" y="3041377"/>
              <a:ext cx="3201670" cy="1326515"/>
            </a:xfrm>
            <a:custGeom>
              <a:avLst/>
              <a:gdLst/>
              <a:ahLst/>
              <a:cxnLst/>
              <a:rect l="l" t="t" r="r" b="b"/>
              <a:pathLst>
                <a:path w="3201670" h="1326514">
                  <a:moveTo>
                    <a:pt x="7709" y="1320348"/>
                  </a:moveTo>
                  <a:lnTo>
                    <a:pt x="7709" y="0"/>
                  </a:lnTo>
                </a:path>
                <a:path w="3201670" h="1326514">
                  <a:moveTo>
                    <a:pt x="0" y="1320348"/>
                  </a:moveTo>
                  <a:lnTo>
                    <a:pt x="17346" y="1320348"/>
                  </a:lnTo>
                </a:path>
                <a:path w="3201670" h="1326514">
                  <a:moveTo>
                    <a:pt x="0" y="1154828"/>
                  </a:moveTo>
                  <a:lnTo>
                    <a:pt x="17346" y="1154828"/>
                  </a:lnTo>
                </a:path>
                <a:path w="3201670" h="1326514">
                  <a:moveTo>
                    <a:pt x="0" y="989302"/>
                  </a:moveTo>
                  <a:lnTo>
                    <a:pt x="17346" y="989302"/>
                  </a:lnTo>
                </a:path>
                <a:path w="3201670" h="1326514">
                  <a:moveTo>
                    <a:pt x="0" y="825702"/>
                  </a:moveTo>
                  <a:lnTo>
                    <a:pt x="17346" y="825702"/>
                  </a:lnTo>
                </a:path>
                <a:path w="3201670" h="1326514">
                  <a:moveTo>
                    <a:pt x="0" y="660176"/>
                  </a:moveTo>
                  <a:lnTo>
                    <a:pt x="17346" y="660176"/>
                  </a:lnTo>
                </a:path>
                <a:path w="3201670" h="1326514">
                  <a:moveTo>
                    <a:pt x="0" y="494651"/>
                  </a:moveTo>
                  <a:lnTo>
                    <a:pt x="17346" y="494651"/>
                  </a:lnTo>
                </a:path>
                <a:path w="3201670" h="1326514">
                  <a:moveTo>
                    <a:pt x="0" y="331050"/>
                  </a:moveTo>
                  <a:lnTo>
                    <a:pt x="17346" y="331050"/>
                  </a:lnTo>
                </a:path>
                <a:path w="3201670" h="1326514">
                  <a:moveTo>
                    <a:pt x="0" y="165525"/>
                  </a:moveTo>
                  <a:lnTo>
                    <a:pt x="17346" y="165525"/>
                  </a:lnTo>
                </a:path>
                <a:path w="3201670" h="1326514">
                  <a:moveTo>
                    <a:pt x="0" y="0"/>
                  </a:moveTo>
                  <a:lnTo>
                    <a:pt x="17346" y="0"/>
                  </a:lnTo>
                </a:path>
                <a:path w="3201670" h="1326514">
                  <a:moveTo>
                    <a:pt x="7709" y="1320348"/>
                  </a:moveTo>
                  <a:lnTo>
                    <a:pt x="3201471" y="1320348"/>
                  </a:lnTo>
                </a:path>
                <a:path w="3201670" h="1326514">
                  <a:moveTo>
                    <a:pt x="7709" y="1312649"/>
                  </a:moveTo>
                  <a:lnTo>
                    <a:pt x="7709" y="1326122"/>
                  </a:lnTo>
                </a:path>
                <a:path w="3201670" h="1326514">
                  <a:moveTo>
                    <a:pt x="19274" y="1312649"/>
                  </a:moveTo>
                  <a:lnTo>
                    <a:pt x="19274" y="1326122"/>
                  </a:lnTo>
                </a:path>
                <a:path w="3201670" h="1326514">
                  <a:moveTo>
                    <a:pt x="32766" y="1312649"/>
                  </a:moveTo>
                  <a:lnTo>
                    <a:pt x="32766" y="1326122"/>
                  </a:lnTo>
                </a:path>
                <a:path w="3201670" h="1326514">
                  <a:moveTo>
                    <a:pt x="44331" y="1312649"/>
                  </a:moveTo>
                  <a:lnTo>
                    <a:pt x="44331" y="1326122"/>
                  </a:lnTo>
                </a:path>
                <a:path w="3201670" h="1326514">
                  <a:moveTo>
                    <a:pt x="57823" y="1312649"/>
                  </a:moveTo>
                  <a:lnTo>
                    <a:pt x="57823" y="1326122"/>
                  </a:lnTo>
                </a:path>
                <a:path w="3201670" h="1326514">
                  <a:moveTo>
                    <a:pt x="69387" y="1312649"/>
                  </a:moveTo>
                  <a:lnTo>
                    <a:pt x="69387" y="1326122"/>
                  </a:lnTo>
                </a:path>
                <a:path w="3201670" h="1326514">
                  <a:moveTo>
                    <a:pt x="80952" y="1312649"/>
                  </a:moveTo>
                  <a:lnTo>
                    <a:pt x="80952" y="1326122"/>
                  </a:lnTo>
                </a:path>
                <a:path w="3201670" h="1326514">
                  <a:moveTo>
                    <a:pt x="94444" y="1312649"/>
                  </a:moveTo>
                  <a:lnTo>
                    <a:pt x="94444" y="1326122"/>
                  </a:lnTo>
                </a:path>
                <a:path w="3201670" h="1326514">
                  <a:moveTo>
                    <a:pt x="106009" y="1312649"/>
                  </a:moveTo>
                  <a:lnTo>
                    <a:pt x="106009" y="1326122"/>
                  </a:lnTo>
                </a:path>
                <a:path w="3201670" h="1326514">
                  <a:moveTo>
                    <a:pt x="117573" y="1312649"/>
                  </a:moveTo>
                  <a:lnTo>
                    <a:pt x="117573" y="1326122"/>
                  </a:lnTo>
                </a:path>
                <a:path w="3201670" h="1326514">
                  <a:moveTo>
                    <a:pt x="131065" y="1312649"/>
                  </a:moveTo>
                  <a:lnTo>
                    <a:pt x="131065" y="1326122"/>
                  </a:lnTo>
                </a:path>
                <a:path w="3201670" h="1326514">
                  <a:moveTo>
                    <a:pt x="142630" y="1312649"/>
                  </a:moveTo>
                  <a:lnTo>
                    <a:pt x="142630" y="1326122"/>
                  </a:lnTo>
                </a:path>
                <a:path w="3201670" h="1326514">
                  <a:moveTo>
                    <a:pt x="156122" y="1312649"/>
                  </a:moveTo>
                  <a:lnTo>
                    <a:pt x="156122" y="1326122"/>
                  </a:lnTo>
                </a:path>
                <a:path w="3201670" h="1326514">
                  <a:moveTo>
                    <a:pt x="167686" y="1312649"/>
                  </a:moveTo>
                  <a:lnTo>
                    <a:pt x="167686" y="1326122"/>
                  </a:lnTo>
                </a:path>
                <a:path w="3201670" h="1326514">
                  <a:moveTo>
                    <a:pt x="179251" y="1312649"/>
                  </a:moveTo>
                  <a:lnTo>
                    <a:pt x="179251" y="1326122"/>
                  </a:lnTo>
                </a:path>
                <a:path w="3201670" h="1326514">
                  <a:moveTo>
                    <a:pt x="192743" y="1312649"/>
                  </a:moveTo>
                  <a:lnTo>
                    <a:pt x="192743" y="1326122"/>
                  </a:lnTo>
                </a:path>
                <a:path w="3201670" h="1326514">
                  <a:moveTo>
                    <a:pt x="204308" y="1312649"/>
                  </a:moveTo>
                  <a:lnTo>
                    <a:pt x="204308" y="1326122"/>
                  </a:lnTo>
                </a:path>
                <a:path w="3201670" h="1326514">
                  <a:moveTo>
                    <a:pt x="215872" y="1312649"/>
                  </a:moveTo>
                  <a:lnTo>
                    <a:pt x="215872" y="1326122"/>
                  </a:lnTo>
                </a:path>
                <a:path w="3201670" h="1326514">
                  <a:moveTo>
                    <a:pt x="229364" y="1312649"/>
                  </a:moveTo>
                  <a:lnTo>
                    <a:pt x="229364" y="1326122"/>
                  </a:lnTo>
                </a:path>
                <a:path w="3201670" h="1326514">
                  <a:moveTo>
                    <a:pt x="240929" y="1312649"/>
                  </a:moveTo>
                  <a:lnTo>
                    <a:pt x="240929" y="1326122"/>
                  </a:lnTo>
                </a:path>
                <a:path w="3201670" h="1326514">
                  <a:moveTo>
                    <a:pt x="254421" y="1312649"/>
                  </a:moveTo>
                  <a:lnTo>
                    <a:pt x="254421" y="1326122"/>
                  </a:lnTo>
                </a:path>
                <a:path w="3201670" h="1326514">
                  <a:moveTo>
                    <a:pt x="265986" y="1312649"/>
                  </a:moveTo>
                  <a:lnTo>
                    <a:pt x="265986" y="1326122"/>
                  </a:lnTo>
                </a:path>
                <a:path w="3201670" h="1326514">
                  <a:moveTo>
                    <a:pt x="277550" y="1312649"/>
                  </a:moveTo>
                  <a:lnTo>
                    <a:pt x="277550" y="1326122"/>
                  </a:lnTo>
                </a:path>
                <a:path w="3201670" h="1326514">
                  <a:moveTo>
                    <a:pt x="291042" y="1312649"/>
                  </a:moveTo>
                  <a:lnTo>
                    <a:pt x="291042" y="1326122"/>
                  </a:lnTo>
                </a:path>
                <a:path w="3201670" h="1326514">
                  <a:moveTo>
                    <a:pt x="302607" y="1312649"/>
                  </a:moveTo>
                  <a:lnTo>
                    <a:pt x="302607" y="1326122"/>
                  </a:lnTo>
                </a:path>
                <a:path w="3201670" h="1326514">
                  <a:moveTo>
                    <a:pt x="314172" y="1312649"/>
                  </a:moveTo>
                  <a:lnTo>
                    <a:pt x="314172" y="1326122"/>
                  </a:lnTo>
                </a:path>
                <a:path w="3201670" h="1326514">
                  <a:moveTo>
                    <a:pt x="327664" y="1312649"/>
                  </a:moveTo>
                  <a:lnTo>
                    <a:pt x="327664" y="1326122"/>
                  </a:lnTo>
                </a:path>
                <a:path w="3201670" h="1326514">
                  <a:moveTo>
                    <a:pt x="339228" y="1312649"/>
                  </a:moveTo>
                  <a:lnTo>
                    <a:pt x="339228" y="1326122"/>
                  </a:lnTo>
                </a:path>
                <a:path w="3201670" h="1326514">
                  <a:moveTo>
                    <a:pt x="352720" y="1312649"/>
                  </a:moveTo>
                  <a:lnTo>
                    <a:pt x="352720" y="1326122"/>
                  </a:lnTo>
                </a:path>
                <a:path w="3201670" h="1326514">
                  <a:moveTo>
                    <a:pt x="364285" y="1312649"/>
                  </a:moveTo>
                  <a:lnTo>
                    <a:pt x="364285" y="1326122"/>
                  </a:lnTo>
                </a:path>
                <a:path w="3201670" h="1326514">
                  <a:moveTo>
                    <a:pt x="375850" y="1312649"/>
                  </a:moveTo>
                  <a:lnTo>
                    <a:pt x="375850" y="1326122"/>
                  </a:lnTo>
                </a:path>
                <a:path w="3201670" h="1326514">
                  <a:moveTo>
                    <a:pt x="389342" y="1312649"/>
                  </a:moveTo>
                  <a:lnTo>
                    <a:pt x="389342" y="1326122"/>
                  </a:lnTo>
                </a:path>
                <a:path w="3201670" h="1326514">
                  <a:moveTo>
                    <a:pt x="400906" y="1312649"/>
                  </a:moveTo>
                  <a:lnTo>
                    <a:pt x="400906" y="1326122"/>
                  </a:lnTo>
                </a:path>
                <a:path w="3201670" h="1326514">
                  <a:moveTo>
                    <a:pt x="412471" y="1312649"/>
                  </a:moveTo>
                  <a:lnTo>
                    <a:pt x="412471" y="1326122"/>
                  </a:lnTo>
                </a:path>
                <a:path w="3201670" h="1326514">
                  <a:moveTo>
                    <a:pt x="425963" y="1312649"/>
                  </a:moveTo>
                  <a:lnTo>
                    <a:pt x="425963" y="1326122"/>
                  </a:lnTo>
                </a:path>
                <a:path w="3201670" h="1326514">
                  <a:moveTo>
                    <a:pt x="437528" y="1312649"/>
                  </a:moveTo>
                  <a:lnTo>
                    <a:pt x="437528" y="1326122"/>
                  </a:lnTo>
                </a:path>
                <a:path w="3201670" h="1326514">
                  <a:moveTo>
                    <a:pt x="451020" y="1312649"/>
                  </a:moveTo>
                  <a:lnTo>
                    <a:pt x="451020" y="1326122"/>
                  </a:lnTo>
                </a:path>
                <a:path w="3201670" h="1326514">
                  <a:moveTo>
                    <a:pt x="462584" y="1312649"/>
                  </a:moveTo>
                  <a:lnTo>
                    <a:pt x="462584" y="1326122"/>
                  </a:lnTo>
                </a:path>
                <a:path w="3201670" h="1326514">
                  <a:moveTo>
                    <a:pt x="474149" y="1312649"/>
                  </a:moveTo>
                  <a:lnTo>
                    <a:pt x="474149" y="1326122"/>
                  </a:lnTo>
                </a:path>
                <a:path w="3201670" h="1326514">
                  <a:moveTo>
                    <a:pt x="487641" y="1312649"/>
                  </a:moveTo>
                  <a:lnTo>
                    <a:pt x="487641" y="1326122"/>
                  </a:lnTo>
                </a:path>
                <a:path w="3201670" h="1326514">
                  <a:moveTo>
                    <a:pt x="499206" y="1312649"/>
                  </a:moveTo>
                  <a:lnTo>
                    <a:pt x="499206" y="1326122"/>
                  </a:lnTo>
                </a:path>
                <a:path w="3201670" h="1326514">
                  <a:moveTo>
                    <a:pt x="510770" y="1312649"/>
                  </a:moveTo>
                  <a:lnTo>
                    <a:pt x="510770" y="1326122"/>
                  </a:lnTo>
                </a:path>
                <a:path w="3201670" h="1326514">
                  <a:moveTo>
                    <a:pt x="524262" y="1312649"/>
                  </a:moveTo>
                  <a:lnTo>
                    <a:pt x="524262" y="1326122"/>
                  </a:lnTo>
                </a:path>
                <a:path w="3201670" h="1326514">
                  <a:moveTo>
                    <a:pt x="535827" y="1312649"/>
                  </a:moveTo>
                  <a:lnTo>
                    <a:pt x="535827" y="1326122"/>
                  </a:lnTo>
                </a:path>
                <a:path w="3201670" h="1326514">
                  <a:moveTo>
                    <a:pt x="549319" y="1312649"/>
                  </a:moveTo>
                  <a:lnTo>
                    <a:pt x="549319" y="1326122"/>
                  </a:lnTo>
                </a:path>
                <a:path w="3201670" h="1326514">
                  <a:moveTo>
                    <a:pt x="560884" y="1312649"/>
                  </a:moveTo>
                  <a:lnTo>
                    <a:pt x="560884" y="1326122"/>
                  </a:lnTo>
                </a:path>
                <a:path w="3201670" h="1326514">
                  <a:moveTo>
                    <a:pt x="572448" y="1312649"/>
                  </a:moveTo>
                  <a:lnTo>
                    <a:pt x="572448" y="1326122"/>
                  </a:lnTo>
                </a:path>
                <a:path w="3201670" h="1326514">
                  <a:moveTo>
                    <a:pt x="585940" y="1312649"/>
                  </a:moveTo>
                  <a:lnTo>
                    <a:pt x="585940" y="1326122"/>
                  </a:lnTo>
                </a:path>
                <a:path w="3201670" h="1326514">
                  <a:moveTo>
                    <a:pt x="597505" y="1312649"/>
                  </a:moveTo>
                  <a:lnTo>
                    <a:pt x="597505" y="1326122"/>
                  </a:lnTo>
                </a:path>
                <a:path w="3201670" h="1326514">
                  <a:moveTo>
                    <a:pt x="609069" y="1312649"/>
                  </a:moveTo>
                  <a:lnTo>
                    <a:pt x="609069" y="1326122"/>
                  </a:lnTo>
                </a:path>
                <a:path w="3201670" h="1326514">
                  <a:moveTo>
                    <a:pt x="622561" y="1312649"/>
                  </a:moveTo>
                  <a:lnTo>
                    <a:pt x="622561" y="1326122"/>
                  </a:lnTo>
                </a:path>
                <a:path w="3201670" h="1326514">
                  <a:moveTo>
                    <a:pt x="634126" y="1312649"/>
                  </a:moveTo>
                  <a:lnTo>
                    <a:pt x="634126" y="1326122"/>
                  </a:lnTo>
                </a:path>
                <a:path w="3201670" h="1326514">
                  <a:moveTo>
                    <a:pt x="647618" y="1312649"/>
                  </a:moveTo>
                  <a:lnTo>
                    <a:pt x="647618" y="1326122"/>
                  </a:lnTo>
                </a:path>
                <a:path w="3201670" h="1326514">
                  <a:moveTo>
                    <a:pt x="659183" y="1312649"/>
                  </a:moveTo>
                  <a:lnTo>
                    <a:pt x="659183" y="1326122"/>
                  </a:lnTo>
                </a:path>
                <a:path w="3201670" h="1326514">
                  <a:moveTo>
                    <a:pt x="670747" y="1312649"/>
                  </a:moveTo>
                  <a:lnTo>
                    <a:pt x="670747" y="1326122"/>
                  </a:lnTo>
                </a:path>
                <a:path w="3201670" h="1326514">
                  <a:moveTo>
                    <a:pt x="684239" y="1312649"/>
                  </a:moveTo>
                  <a:lnTo>
                    <a:pt x="684239" y="1326122"/>
                  </a:lnTo>
                </a:path>
                <a:path w="3201670" h="1326514">
                  <a:moveTo>
                    <a:pt x="695804" y="1312649"/>
                  </a:moveTo>
                  <a:lnTo>
                    <a:pt x="695804" y="1326122"/>
                  </a:lnTo>
                </a:path>
                <a:path w="3201670" h="1326514">
                  <a:moveTo>
                    <a:pt x="707369" y="1312649"/>
                  </a:moveTo>
                  <a:lnTo>
                    <a:pt x="707369" y="1326122"/>
                  </a:lnTo>
                </a:path>
                <a:path w="3201670" h="1326514">
                  <a:moveTo>
                    <a:pt x="720861" y="1312649"/>
                  </a:moveTo>
                  <a:lnTo>
                    <a:pt x="720861" y="1326122"/>
                  </a:lnTo>
                </a:path>
                <a:path w="3201670" h="1326514">
                  <a:moveTo>
                    <a:pt x="732425" y="1312649"/>
                  </a:moveTo>
                  <a:lnTo>
                    <a:pt x="732425" y="1326122"/>
                  </a:lnTo>
                </a:path>
                <a:path w="3201670" h="1326514">
                  <a:moveTo>
                    <a:pt x="745917" y="1312649"/>
                  </a:moveTo>
                  <a:lnTo>
                    <a:pt x="745917" y="1326122"/>
                  </a:lnTo>
                </a:path>
                <a:path w="3201670" h="1326514">
                  <a:moveTo>
                    <a:pt x="757482" y="1312649"/>
                  </a:moveTo>
                  <a:lnTo>
                    <a:pt x="757482" y="1326122"/>
                  </a:lnTo>
                </a:path>
                <a:path w="3201670" h="1326514">
                  <a:moveTo>
                    <a:pt x="769047" y="1312649"/>
                  </a:moveTo>
                  <a:lnTo>
                    <a:pt x="769047" y="1326122"/>
                  </a:lnTo>
                </a:path>
                <a:path w="3201670" h="1326514">
                  <a:moveTo>
                    <a:pt x="782539" y="1312649"/>
                  </a:moveTo>
                  <a:lnTo>
                    <a:pt x="782539" y="1326122"/>
                  </a:lnTo>
                </a:path>
                <a:path w="3201670" h="1326514">
                  <a:moveTo>
                    <a:pt x="794103" y="1312649"/>
                  </a:moveTo>
                  <a:lnTo>
                    <a:pt x="794103" y="1326122"/>
                  </a:lnTo>
                </a:path>
                <a:path w="3201670" h="1326514">
                  <a:moveTo>
                    <a:pt x="805668" y="1312649"/>
                  </a:moveTo>
                  <a:lnTo>
                    <a:pt x="805668" y="1326122"/>
                  </a:lnTo>
                </a:path>
                <a:path w="3201670" h="1326514">
                  <a:moveTo>
                    <a:pt x="819160" y="1312649"/>
                  </a:moveTo>
                  <a:lnTo>
                    <a:pt x="819160" y="1326122"/>
                  </a:lnTo>
                </a:path>
                <a:path w="3201670" h="1326514">
                  <a:moveTo>
                    <a:pt x="830725" y="1312649"/>
                  </a:moveTo>
                  <a:lnTo>
                    <a:pt x="830725" y="1326122"/>
                  </a:lnTo>
                </a:path>
                <a:path w="3201670" h="1326514">
                  <a:moveTo>
                    <a:pt x="844217" y="1312649"/>
                  </a:moveTo>
                  <a:lnTo>
                    <a:pt x="844217" y="1326122"/>
                  </a:lnTo>
                </a:path>
                <a:path w="3201670" h="1326514">
                  <a:moveTo>
                    <a:pt x="855781" y="1312649"/>
                  </a:moveTo>
                  <a:lnTo>
                    <a:pt x="855781" y="1326122"/>
                  </a:lnTo>
                </a:path>
                <a:path w="3201670" h="1326514">
                  <a:moveTo>
                    <a:pt x="867346" y="1312649"/>
                  </a:moveTo>
                  <a:lnTo>
                    <a:pt x="867346" y="1326122"/>
                  </a:lnTo>
                </a:path>
                <a:path w="3201670" h="1326514">
                  <a:moveTo>
                    <a:pt x="880838" y="1312649"/>
                  </a:moveTo>
                  <a:lnTo>
                    <a:pt x="880838" y="1326122"/>
                  </a:lnTo>
                </a:path>
                <a:path w="3201670" h="1326514">
                  <a:moveTo>
                    <a:pt x="892403" y="1312649"/>
                  </a:moveTo>
                  <a:lnTo>
                    <a:pt x="892403" y="1326122"/>
                  </a:lnTo>
                </a:path>
                <a:path w="3201670" h="1326514">
                  <a:moveTo>
                    <a:pt x="903967" y="1312649"/>
                  </a:moveTo>
                  <a:lnTo>
                    <a:pt x="903967" y="1326122"/>
                  </a:lnTo>
                </a:path>
                <a:path w="3201670" h="1326514">
                  <a:moveTo>
                    <a:pt x="917459" y="1312649"/>
                  </a:moveTo>
                  <a:lnTo>
                    <a:pt x="917459" y="1326122"/>
                  </a:lnTo>
                </a:path>
                <a:path w="3201670" h="1326514">
                  <a:moveTo>
                    <a:pt x="929024" y="1312649"/>
                  </a:moveTo>
                  <a:lnTo>
                    <a:pt x="929024" y="1326122"/>
                  </a:lnTo>
                </a:path>
                <a:path w="3201670" h="1326514">
                  <a:moveTo>
                    <a:pt x="942516" y="1312649"/>
                  </a:moveTo>
                  <a:lnTo>
                    <a:pt x="942516" y="1326122"/>
                  </a:lnTo>
                </a:path>
                <a:path w="3201670" h="1326514">
                  <a:moveTo>
                    <a:pt x="954081" y="1312649"/>
                  </a:moveTo>
                  <a:lnTo>
                    <a:pt x="954081" y="1326122"/>
                  </a:lnTo>
                </a:path>
                <a:path w="3201670" h="1326514">
                  <a:moveTo>
                    <a:pt x="965645" y="1312649"/>
                  </a:moveTo>
                  <a:lnTo>
                    <a:pt x="965645" y="1326122"/>
                  </a:lnTo>
                </a:path>
                <a:path w="3201670" h="1326514">
                  <a:moveTo>
                    <a:pt x="979137" y="1312649"/>
                  </a:moveTo>
                  <a:lnTo>
                    <a:pt x="979137" y="1326122"/>
                  </a:lnTo>
                </a:path>
                <a:path w="3201670" h="1326514">
                  <a:moveTo>
                    <a:pt x="990702" y="1312649"/>
                  </a:moveTo>
                  <a:lnTo>
                    <a:pt x="990702" y="1326122"/>
                  </a:lnTo>
                </a:path>
                <a:path w="3201670" h="1326514">
                  <a:moveTo>
                    <a:pt x="1002266" y="1312649"/>
                  </a:moveTo>
                  <a:lnTo>
                    <a:pt x="1002266" y="1326122"/>
                  </a:lnTo>
                </a:path>
                <a:path w="3201670" h="1326514">
                  <a:moveTo>
                    <a:pt x="1015759" y="1312649"/>
                  </a:moveTo>
                  <a:lnTo>
                    <a:pt x="1015759" y="1326122"/>
                  </a:lnTo>
                </a:path>
                <a:path w="3201670" h="1326514">
                  <a:moveTo>
                    <a:pt x="1027323" y="1312649"/>
                  </a:moveTo>
                  <a:lnTo>
                    <a:pt x="1027323" y="1326122"/>
                  </a:lnTo>
                </a:path>
                <a:path w="3201670" h="1326514">
                  <a:moveTo>
                    <a:pt x="1038888" y="1312649"/>
                  </a:moveTo>
                  <a:lnTo>
                    <a:pt x="1038888" y="1326122"/>
                  </a:lnTo>
                </a:path>
                <a:path w="3201670" h="1326514">
                  <a:moveTo>
                    <a:pt x="1052380" y="1312649"/>
                  </a:moveTo>
                  <a:lnTo>
                    <a:pt x="1052380" y="1326122"/>
                  </a:lnTo>
                </a:path>
                <a:path w="3201670" h="1326514">
                  <a:moveTo>
                    <a:pt x="1063944" y="1312649"/>
                  </a:moveTo>
                  <a:lnTo>
                    <a:pt x="1063944" y="1326122"/>
                  </a:lnTo>
                </a:path>
                <a:path w="3201670" h="1326514">
                  <a:moveTo>
                    <a:pt x="1077436" y="1312649"/>
                  </a:moveTo>
                  <a:lnTo>
                    <a:pt x="1077436" y="1326122"/>
                  </a:lnTo>
                </a:path>
                <a:path w="3201670" h="1326514">
                  <a:moveTo>
                    <a:pt x="1089001" y="1312649"/>
                  </a:moveTo>
                  <a:lnTo>
                    <a:pt x="1089001" y="1326122"/>
                  </a:lnTo>
                </a:path>
                <a:path w="3201670" h="1326514">
                  <a:moveTo>
                    <a:pt x="1100566" y="1312649"/>
                  </a:moveTo>
                  <a:lnTo>
                    <a:pt x="1100566" y="1326122"/>
                  </a:lnTo>
                </a:path>
                <a:path w="3201670" h="1326514">
                  <a:moveTo>
                    <a:pt x="1114058" y="1312649"/>
                  </a:moveTo>
                  <a:lnTo>
                    <a:pt x="1114058" y="1326122"/>
                  </a:lnTo>
                </a:path>
                <a:path w="3201670" h="1326514">
                  <a:moveTo>
                    <a:pt x="1125622" y="1312649"/>
                  </a:moveTo>
                  <a:lnTo>
                    <a:pt x="1125622" y="1326122"/>
                  </a:lnTo>
                </a:path>
                <a:path w="3201670" h="1326514">
                  <a:moveTo>
                    <a:pt x="1137187" y="1312649"/>
                  </a:moveTo>
                  <a:lnTo>
                    <a:pt x="1137187" y="1326122"/>
                  </a:lnTo>
                </a:path>
                <a:path w="3201670" h="1326514">
                  <a:moveTo>
                    <a:pt x="1150679" y="1312649"/>
                  </a:moveTo>
                  <a:lnTo>
                    <a:pt x="1150679" y="1326122"/>
                  </a:lnTo>
                </a:path>
                <a:path w="3201670" h="1326514">
                  <a:moveTo>
                    <a:pt x="1162244" y="1312649"/>
                  </a:moveTo>
                  <a:lnTo>
                    <a:pt x="1162244" y="1326122"/>
                  </a:lnTo>
                </a:path>
                <a:path w="3201670" h="1326514">
                  <a:moveTo>
                    <a:pt x="1175736" y="1312649"/>
                  </a:moveTo>
                  <a:lnTo>
                    <a:pt x="1175736" y="1326122"/>
                  </a:lnTo>
                </a:path>
                <a:path w="3201670" h="1326514">
                  <a:moveTo>
                    <a:pt x="1187300" y="1312649"/>
                  </a:moveTo>
                  <a:lnTo>
                    <a:pt x="1187300" y="1326122"/>
                  </a:lnTo>
                </a:path>
                <a:path w="3201670" h="1326514">
                  <a:moveTo>
                    <a:pt x="1198865" y="1312649"/>
                  </a:moveTo>
                  <a:lnTo>
                    <a:pt x="1198865" y="1326122"/>
                  </a:lnTo>
                </a:path>
                <a:path w="3201670" h="1326514">
                  <a:moveTo>
                    <a:pt x="1212357" y="1312649"/>
                  </a:moveTo>
                  <a:lnTo>
                    <a:pt x="1212357" y="1326122"/>
                  </a:lnTo>
                </a:path>
                <a:path w="3201670" h="1326514">
                  <a:moveTo>
                    <a:pt x="1223922" y="1312649"/>
                  </a:moveTo>
                  <a:lnTo>
                    <a:pt x="1223922" y="1326122"/>
                  </a:lnTo>
                </a:path>
                <a:path w="3201670" h="1326514">
                  <a:moveTo>
                    <a:pt x="1235486" y="1312649"/>
                  </a:moveTo>
                  <a:lnTo>
                    <a:pt x="1235486" y="1326122"/>
                  </a:lnTo>
                </a:path>
                <a:path w="3201670" h="1326514">
                  <a:moveTo>
                    <a:pt x="1248978" y="1312649"/>
                  </a:moveTo>
                  <a:lnTo>
                    <a:pt x="1248978" y="1326122"/>
                  </a:lnTo>
                </a:path>
                <a:path w="3201670" h="1326514">
                  <a:moveTo>
                    <a:pt x="1260543" y="1312649"/>
                  </a:moveTo>
                  <a:lnTo>
                    <a:pt x="1260543" y="1326122"/>
                  </a:lnTo>
                </a:path>
                <a:path w="3201670" h="1326514">
                  <a:moveTo>
                    <a:pt x="1274035" y="1312649"/>
                  </a:moveTo>
                  <a:lnTo>
                    <a:pt x="1274035" y="1326122"/>
                  </a:lnTo>
                </a:path>
                <a:path w="3201670" h="1326514">
                  <a:moveTo>
                    <a:pt x="1285600" y="1312649"/>
                  </a:moveTo>
                  <a:lnTo>
                    <a:pt x="1285600" y="1326122"/>
                  </a:lnTo>
                </a:path>
                <a:path w="3201670" h="1326514">
                  <a:moveTo>
                    <a:pt x="1297164" y="1312649"/>
                  </a:moveTo>
                  <a:lnTo>
                    <a:pt x="1297164" y="1326122"/>
                  </a:lnTo>
                </a:path>
                <a:path w="3201670" h="1326514">
                  <a:moveTo>
                    <a:pt x="1310656" y="1312649"/>
                  </a:moveTo>
                  <a:lnTo>
                    <a:pt x="1310656" y="1326122"/>
                  </a:lnTo>
                </a:path>
                <a:path w="3201670" h="1326514">
                  <a:moveTo>
                    <a:pt x="1322221" y="1312649"/>
                  </a:moveTo>
                  <a:lnTo>
                    <a:pt x="1322221" y="1326122"/>
                  </a:lnTo>
                </a:path>
                <a:path w="3201670" h="1326514">
                  <a:moveTo>
                    <a:pt x="1333786" y="1312649"/>
                  </a:moveTo>
                  <a:lnTo>
                    <a:pt x="1333786" y="1326122"/>
                  </a:lnTo>
                </a:path>
                <a:path w="3201670" h="1326514">
                  <a:moveTo>
                    <a:pt x="1347278" y="1312649"/>
                  </a:moveTo>
                  <a:lnTo>
                    <a:pt x="1347278" y="1326122"/>
                  </a:lnTo>
                </a:path>
                <a:path w="3201670" h="1326514">
                  <a:moveTo>
                    <a:pt x="1358842" y="1312649"/>
                  </a:moveTo>
                  <a:lnTo>
                    <a:pt x="1358842" y="1326122"/>
                  </a:lnTo>
                </a:path>
                <a:path w="3201670" h="1326514">
                  <a:moveTo>
                    <a:pt x="1372334" y="1312649"/>
                  </a:moveTo>
                  <a:lnTo>
                    <a:pt x="1372334" y="1326122"/>
                  </a:lnTo>
                </a:path>
                <a:path w="3201670" h="1326514">
                  <a:moveTo>
                    <a:pt x="1383899" y="1312649"/>
                  </a:moveTo>
                  <a:lnTo>
                    <a:pt x="1383899" y="1326122"/>
                  </a:lnTo>
                </a:path>
                <a:path w="3201670" h="1326514">
                  <a:moveTo>
                    <a:pt x="1395463" y="1312649"/>
                  </a:moveTo>
                  <a:lnTo>
                    <a:pt x="1395463" y="1326122"/>
                  </a:lnTo>
                </a:path>
                <a:path w="3201670" h="1326514">
                  <a:moveTo>
                    <a:pt x="1408956" y="1312649"/>
                  </a:moveTo>
                  <a:lnTo>
                    <a:pt x="1408956" y="1326122"/>
                  </a:lnTo>
                </a:path>
                <a:path w="3201670" h="1326514">
                  <a:moveTo>
                    <a:pt x="1420520" y="1312649"/>
                  </a:moveTo>
                  <a:lnTo>
                    <a:pt x="1420520" y="1326122"/>
                  </a:lnTo>
                </a:path>
                <a:path w="3201670" h="1326514">
                  <a:moveTo>
                    <a:pt x="1432085" y="1312649"/>
                  </a:moveTo>
                  <a:lnTo>
                    <a:pt x="1432085" y="1326122"/>
                  </a:lnTo>
                </a:path>
                <a:path w="3201670" h="1326514">
                  <a:moveTo>
                    <a:pt x="1445577" y="1312649"/>
                  </a:moveTo>
                  <a:lnTo>
                    <a:pt x="1445577" y="1326122"/>
                  </a:lnTo>
                </a:path>
                <a:path w="3201670" h="1326514">
                  <a:moveTo>
                    <a:pt x="1457141" y="1312649"/>
                  </a:moveTo>
                  <a:lnTo>
                    <a:pt x="1457141" y="1326122"/>
                  </a:lnTo>
                </a:path>
                <a:path w="3201670" h="1326514">
                  <a:moveTo>
                    <a:pt x="1470634" y="1312649"/>
                  </a:moveTo>
                  <a:lnTo>
                    <a:pt x="1470634" y="1326122"/>
                  </a:lnTo>
                </a:path>
                <a:path w="3201670" h="1326514">
                  <a:moveTo>
                    <a:pt x="1482198" y="1312649"/>
                  </a:moveTo>
                  <a:lnTo>
                    <a:pt x="1482198" y="1326122"/>
                  </a:lnTo>
                </a:path>
                <a:path w="3201670" h="1326514">
                  <a:moveTo>
                    <a:pt x="1493763" y="1312649"/>
                  </a:moveTo>
                  <a:lnTo>
                    <a:pt x="1493763" y="1326122"/>
                  </a:lnTo>
                </a:path>
                <a:path w="3201670" h="1326514">
                  <a:moveTo>
                    <a:pt x="1507255" y="1312649"/>
                  </a:moveTo>
                  <a:lnTo>
                    <a:pt x="1507255" y="1326122"/>
                  </a:lnTo>
                </a:path>
                <a:path w="3201670" h="1326514">
                  <a:moveTo>
                    <a:pt x="1518819" y="1312649"/>
                  </a:moveTo>
                  <a:lnTo>
                    <a:pt x="1518819" y="1326122"/>
                  </a:lnTo>
                </a:path>
                <a:path w="3201670" h="1326514">
                  <a:moveTo>
                    <a:pt x="1530384" y="1312649"/>
                  </a:moveTo>
                  <a:lnTo>
                    <a:pt x="1530384" y="1326122"/>
                  </a:lnTo>
                </a:path>
                <a:path w="3201670" h="1326514">
                  <a:moveTo>
                    <a:pt x="1543876" y="1312649"/>
                  </a:moveTo>
                  <a:lnTo>
                    <a:pt x="1543876" y="1326122"/>
                  </a:lnTo>
                </a:path>
                <a:path w="3201670" h="1326514">
                  <a:moveTo>
                    <a:pt x="1555441" y="1312649"/>
                  </a:moveTo>
                  <a:lnTo>
                    <a:pt x="1555441" y="1326122"/>
                  </a:lnTo>
                </a:path>
                <a:path w="3201670" h="1326514">
                  <a:moveTo>
                    <a:pt x="1568933" y="1312649"/>
                  </a:moveTo>
                  <a:lnTo>
                    <a:pt x="1568933" y="1326122"/>
                  </a:lnTo>
                </a:path>
                <a:path w="3201670" h="1326514">
                  <a:moveTo>
                    <a:pt x="1580497" y="1312649"/>
                  </a:moveTo>
                  <a:lnTo>
                    <a:pt x="1580497" y="1326122"/>
                  </a:lnTo>
                </a:path>
                <a:path w="3201670" h="1326514">
                  <a:moveTo>
                    <a:pt x="1592062" y="1312649"/>
                  </a:moveTo>
                  <a:lnTo>
                    <a:pt x="1592062" y="1326122"/>
                  </a:lnTo>
                </a:path>
                <a:path w="3201670" h="1326514">
                  <a:moveTo>
                    <a:pt x="1605554" y="1312649"/>
                  </a:moveTo>
                  <a:lnTo>
                    <a:pt x="1605554" y="1326122"/>
                  </a:lnTo>
                </a:path>
                <a:path w="3201670" h="1326514">
                  <a:moveTo>
                    <a:pt x="1617119" y="1312649"/>
                  </a:moveTo>
                  <a:lnTo>
                    <a:pt x="1617119" y="1326122"/>
                  </a:lnTo>
                </a:path>
                <a:path w="3201670" h="1326514">
                  <a:moveTo>
                    <a:pt x="1628683" y="1312649"/>
                  </a:moveTo>
                  <a:lnTo>
                    <a:pt x="1628683" y="1326122"/>
                  </a:lnTo>
                </a:path>
                <a:path w="3201670" h="1326514">
                  <a:moveTo>
                    <a:pt x="1642175" y="1312649"/>
                  </a:moveTo>
                  <a:lnTo>
                    <a:pt x="1642175" y="1326122"/>
                  </a:lnTo>
                </a:path>
                <a:path w="3201670" h="1326514">
                  <a:moveTo>
                    <a:pt x="1653740" y="1312649"/>
                  </a:moveTo>
                  <a:lnTo>
                    <a:pt x="1653740" y="1326122"/>
                  </a:lnTo>
                </a:path>
                <a:path w="3201670" h="1326514">
                  <a:moveTo>
                    <a:pt x="1667232" y="1312649"/>
                  </a:moveTo>
                  <a:lnTo>
                    <a:pt x="1667232" y="1326122"/>
                  </a:lnTo>
                </a:path>
                <a:path w="3201670" h="1326514">
                  <a:moveTo>
                    <a:pt x="1678797" y="1312649"/>
                  </a:moveTo>
                  <a:lnTo>
                    <a:pt x="1678797" y="1326122"/>
                  </a:lnTo>
                </a:path>
                <a:path w="3201670" h="1326514">
                  <a:moveTo>
                    <a:pt x="1690361" y="1312649"/>
                  </a:moveTo>
                  <a:lnTo>
                    <a:pt x="1690361" y="1326122"/>
                  </a:lnTo>
                </a:path>
                <a:path w="3201670" h="1326514">
                  <a:moveTo>
                    <a:pt x="1703853" y="1312649"/>
                  </a:moveTo>
                  <a:lnTo>
                    <a:pt x="1703853" y="1326122"/>
                  </a:lnTo>
                </a:path>
                <a:path w="3201670" h="1326514">
                  <a:moveTo>
                    <a:pt x="1715418" y="1312649"/>
                  </a:moveTo>
                  <a:lnTo>
                    <a:pt x="1715418" y="1326122"/>
                  </a:lnTo>
                </a:path>
                <a:path w="3201670" h="1326514">
                  <a:moveTo>
                    <a:pt x="1726983" y="1312649"/>
                  </a:moveTo>
                  <a:lnTo>
                    <a:pt x="1726983" y="1326122"/>
                  </a:lnTo>
                </a:path>
                <a:path w="3201670" h="1326514">
                  <a:moveTo>
                    <a:pt x="1740475" y="1312649"/>
                  </a:moveTo>
                  <a:lnTo>
                    <a:pt x="1740475" y="1326122"/>
                  </a:lnTo>
                </a:path>
                <a:path w="3201670" h="1326514">
                  <a:moveTo>
                    <a:pt x="1752039" y="1312649"/>
                  </a:moveTo>
                  <a:lnTo>
                    <a:pt x="1752039" y="1326122"/>
                  </a:lnTo>
                </a:path>
                <a:path w="3201670" h="1326514">
                  <a:moveTo>
                    <a:pt x="1765531" y="1312649"/>
                  </a:moveTo>
                  <a:lnTo>
                    <a:pt x="1765531" y="1326122"/>
                  </a:lnTo>
                </a:path>
                <a:path w="3201670" h="1326514">
                  <a:moveTo>
                    <a:pt x="1777096" y="1312649"/>
                  </a:moveTo>
                  <a:lnTo>
                    <a:pt x="1777096" y="1326122"/>
                  </a:lnTo>
                </a:path>
                <a:path w="3201670" h="1326514">
                  <a:moveTo>
                    <a:pt x="1788661" y="1312649"/>
                  </a:moveTo>
                  <a:lnTo>
                    <a:pt x="1788661" y="1326122"/>
                  </a:lnTo>
                </a:path>
                <a:path w="3201670" h="1326514">
                  <a:moveTo>
                    <a:pt x="1802153" y="1312649"/>
                  </a:moveTo>
                  <a:lnTo>
                    <a:pt x="1802153" y="1326122"/>
                  </a:lnTo>
                </a:path>
                <a:path w="3201670" h="1326514">
                  <a:moveTo>
                    <a:pt x="1813717" y="1312649"/>
                  </a:moveTo>
                  <a:lnTo>
                    <a:pt x="1813717" y="1326122"/>
                  </a:lnTo>
                </a:path>
                <a:path w="3201670" h="1326514">
                  <a:moveTo>
                    <a:pt x="1825282" y="1312649"/>
                  </a:moveTo>
                  <a:lnTo>
                    <a:pt x="1825282" y="1326122"/>
                  </a:lnTo>
                </a:path>
                <a:path w="3201670" h="1326514">
                  <a:moveTo>
                    <a:pt x="1838774" y="1312649"/>
                  </a:moveTo>
                  <a:lnTo>
                    <a:pt x="1838774" y="1326122"/>
                  </a:lnTo>
                </a:path>
                <a:path w="3201670" h="1326514">
                  <a:moveTo>
                    <a:pt x="1850339" y="1312649"/>
                  </a:moveTo>
                  <a:lnTo>
                    <a:pt x="1850339" y="1326122"/>
                  </a:lnTo>
                </a:path>
                <a:path w="3201670" h="1326514">
                  <a:moveTo>
                    <a:pt x="1863831" y="1312649"/>
                  </a:moveTo>
                  <a:lnTo>
                    <a:pt x="1863831" y="1326122"/>
                  </a:lnTo>
                </a:path>
                <a:path w="3201670" h="1326514">
                  <a:moveTo>
                    <a:pt x="1875395" y="1312649"/>
                  </a:moveTo>
                  <a:lnTo>
                    <a:pt x="1875395" y="1326122"/>
                  </a:lnTo>
                </a:path>
                <a:path w="3201670" h="1326514">
                  <a:moveTo>
                    <a:pt x="1886960" y="1312649"/>
                  </a:moveTo>
                  <a:lnTo>
                    <a:pt x="1886960" y="1326122"/>
                  </a:lnTo>
                </a:path>
                <a:path w="3201670" h="1326514">
                  <a:moveTo>
                    <a:pt x="1900452" y="1312649"/>
                  </a:moveTo>
                  <a:lnTo>
                    <a:pt x="1900452" y="1326122"/>
                  </a:lnTo>
                </a:path>
                <a:path w="3201670" h="1326514">
                  <a:moveTo>
                    <a:pt x="1912016" y="1312649"/>
                  </a:moveTo>
                  <a:lnTo>
                    <a:pt x="1912016" y="1326122"/>
                  </a:lnTo>
                </a:path>
                <a:path w="3201670" h="1326514">
                  <a:moveTo>
                    <a:pt x="1923581" y="1312649"/>
                  </a:moveTo>
                  <a:lnTo>
                    <a:pt x="1923581" y="1326122"/>
                  </a:lnTo>
                </a:path>
                <a:path w="3201670" h="1326514">
                  <a:moveTo>
                    <a:pt x="1937073" y="1312649"/>
                  </a:moveTo>
                  <a:lnTo>
                    <a:pt x="1937073" y="1326122"/>
                  </a:lnTo>
                </a:path>
                <a:path w="3201670" h="1326514">
                  <a:moveTo>
                    <a:pt x="1948638" y="1312649"/>
                  </a:moveTo>
                  <a:lnTo>
                    <a:pt x="1948638" y="1326122"/>
                  </a:lnTo>
                </a:path>
                <a:path w="3201670" h="1326514">
                  <a:moveTo>
                    <a:pt x="1962130" y="1312649"/>
                  </a:moveTo>
                  <a:lnTo>
                    <a:pt x="1962130" y="1326122"/>
                  </a:lnTo>
                </a:path>
                <a:path w="3201670" h="1326514">
                  <a:moveTo>
                    <a:pt x="1973694" y="1312649"/>
                  </a:moveTo>
                  <a:lnTo>
                    <a:pt x="1973694" y="1326122"/>
                  </a:lnTo>
                </a:path>
                <a:path w="3201670" h="1326514">
                  <a:moveTo>
                    <a:pt x="1985259" y="1312649"/>
                  </a:moveTo>
                  <a:lnTo>
                    <a:pt x="1985259" y="1326122"/>
                  </a:lnTo>
                </a:path>
                <a:path w="3201670" h="1326514">
                  <a:moveTo>
                    <a:pt x="1998751" y="1312649"/>
                  </a:moveTo>
                  <a:lnTo>
                    <a:pt x="1998751" y="1326122"/>
                  </a:lnTo>
                </a:path>
                <a:path w="3201670" h="1326514">
                  <a:moveTo>
                    <a:pt x="2010316" y="1312649"/>
                  </a:moveTo>
                  <a:lnTo>
                    <a:pt x="2010316" y="1326122"/>
                  </a:lnTo>
                </a:path>
                <a:path w="3201670" h="1326514">
                  <a:moveTo>
                    <a:pt x="2021880" y="1312649"/>
                  </a:moveTo>
                  <a:lnTo>
                    <a:pt x="2021880" y="1326122"/>
                  </a:lnTo>
                </a:path>
                <a:path w="3201670" h="1326514">
                  <a:moveTo>
                    <a:pt x="2035372" y="1312649"/>
                  </a:moveTo>
                  <a:lnTo>
                    <a:pt x="2035372" y="1326122"/>
                  </a:lnTo>
                </a:path>
                <a:path w="3201670" h="1326514">
                  <a:moveTo>
                    <a:pt x="2046937" y="1312649"/>
                  </a:moveTo>
                  <a:lnTo>
                    <a:pt x="2046937" y="1326122"/>
                  </a:lnTo>
                </a:path>
                <a:path w="3201670" h="1326514">
                  <a:moveTo>
                    <a:pt x="2060429" y="1312649"/>
                  </a:moveTo>
                  <a:lnTo>
                    <a:pt x="2060429" y="1326122"/>
                  </a:lnTo>
                </a:path>
                <a:path w="3201670" h="1326514">
                  <a:moveTo>
                    <a:pt x="2071994" y="1312649"/>
                  </a:moveTo>
                  <a:lnTo>
                    <a:pt x="2071994" y="1326122"/>
                  </a:lnTo>
                </a:path>
                <a:path w="3201670" h="1326514">
                  <a:moveTo>
                    <a:pt x="2083558" y="1312649"/>
                  </a:moveTo>
                  <a:lnTo>
                    <a:pt x="2083558" y="1326122"/>
                  </a:lnTo>
                </a:path>
                <a:path w="3201670" h="1326514">
                  <a:moveTo>
                    <a:pt x="2097050" y="1312649"/>
                  </a:moveTo>
                  <a:lnTo>
                    <a:pt x="2097050" y="1326122"/>
                  </a:lnTo>
                </a:path>
                <a:path w="3201670" h="1326514">
                  <a:moveTo>
                    <a:pt x="2108615" y="1312649"/>
                  </a:moveTo>
                  <a:lnTo>
                    <a:pt x="2108615" y="1326122"/>
                  </a:lnTo>
                </a:path>
                <a:path w="3201670" h="1326514">
                  <a:moveTo>
                    <a:pt x="2120180" y="1312649"/>
                  </a:moveTo>
                  <a:lnTo>
                    <a:pt x="2120180" y="1326122"/>
                  </a:lnTo>
                </a:path>
                <a:path w="3201670" h="1326514">
                  <a:moveTo>
                    <a:pt x="2133672" y="1312649"/>
                  </a:moveTo>
                  <a:lnTo>
                    <a:pt x="2133672" y="1326122"/>
                  </a:lnTo>
                </a:path>
                <a:path w="3201670" h="1326514">
                  <a:moveTo>
                    <a:pt x="2145236" y="1312649"/>
                  </a:moveTo>
                  <a:lnTo>
                    <a:pt x="2145236" y="1326122"/>
                  </a:lnTo>
                </a:path>
                <a:path w="3201670" h="1326514">
                  <a:moveTo>
                    <a:pt x="2158728" y="1312649"/>
                  </a:moveTo>
                  <a:lnTo>
                    <a:pt x="2158728" y="1326122"/>
                  </a:lnTo>
                </a:path>
                <a:path w="3201670" h="1326514">
                  <a:moveTo>
                    <a:pt x="2170293" y="1312649"/>
                  </a:moveTo>
                  <a:lnTo>
                    <a:pt x="2170293" y="1326122"/>
                  </a:lnTo>
                </a:path>
                <a:path w="3201670" h="1326514">
                  <a:moveTo>
                    <a:pt x="2181858" y="1312649"/>
                  </a:moveTo>
                  <a:lnTo>
                    <a:pt x="2181858" y="1326122"/>
                  </a:lnTo>
                </a:path>
                <a:path w="3201670" h="1326514">
                  <a:moveTo>
                    <a:pt x="2195350" y="1312649"/>
                  </a:moveTo>
                  <a:lnTo>
                    <a:pt x="2195350" y="1326122"/>
                  </a:lnTo>
                </a:path>
                <a:path w="3201670" h="1326514">
                  <a:moveTo>
                    <a:pt x="2206914" y="1312649"/>
                  </a:moveTo>
                  <a:lnTo>
                    <a:pt x="2206914" y="1326122"/>
                  </a:lnTo>
                </a:path>
                <a:path w="3201670" h="1326514">
                  <a:moveTo>
                    <a:pt x="2218479" y="1312649"/>
                  </a:moveTo>
                  <a:lnTo>
                    <a:pt x="2218479" y="1326122"/>
                  </a:lnTo>
                </a:path>
                <a:path w="3201670" h="1326514">
                  <a:moveTo>
                    <a:pt x="2231971" y="1312649"/>
                  </a:moveTo>
                  <a:lnTo>
                    <a:pt x="2231971" y="1326122"/>
                  </a:lnTo>
                </a:path>
                <a:path w="3201670" h="1326514">
                  <a:moveTo>
                    <a:pt x="2243536" y="1312649"/>
                  </a:moveTo>
                  <a:lnTo>
                    <a:pt x="2243536" y="1326122"/>
                  </a:lnTo>
                </a:path>
                <a:path w="3201670" h="1326514">
                  <a:moveTo>
                    <a:pt x="2257028" y="1312649"/>
                  </a:moveTo>
                  <a:lnTo>
                    <a:pt x="2257028" y="1326122"/>
                  </a:lnTo>
                </a:path>
                <a:path w="3201670" h="1326514">
                  <a:moveTo>
                    <a:pt x="2268592" y="1312649"/>
                  </a:moveTo>
                  <a:lnTo>
                    <a:pt x="2268592" y="1326122"/>
                  </a:lnTo>
                </a:path>
                <a:path w="3201670" h="1326514">
                  <a:moveTo>
                    <a:pt x="2280157" y="1312649"/>
                  </a:moveTo>
                  <a:lnTo>
                    <a:pt x="2280157" y="1326122"/>
                  </a:lnTo>
                </a:path>
                <a:path w="3201670" h="1326514">
                  <a:moveTo>
                    <a:pt x="2293649" y="1312649"/>
                  </a:moveTo>
                  <a:lnTo>
                    <a:pt x="2293649" y="1326122"/>
                  </a:lnTo>
                </a:path>
                <a:path w="3201670" h="1326514">
                  <a:moveTo>
                    <a:pt x="2305214" y="1312649"/>
                  </a:moveTo>
                  <a:lnTo>
                    <a:pt x="2305214" y="1326122"/>
                  </a:lnTo>
                </a:path>
                <a:path w="3201670" h="1326514">
                  <a:moveTo>
                    <a:pt x="2316778" y="1312649"/>
                  </a:moveTo>
                  <a:lnTo>
                    <a:pt x="2316778" y="1326122"/>
                  </a:lnTo>
                </a:path>
                <a:path w="3201670" h="1326514">
                  <a:moveTo>
                    <a:pt x="2330270" y="1312649"/>
                  </a:moveTo>
                  <a:lnTo>
                    <a:pt x="2330270" y="1326122"/>
                  </a:lnTo>
                </a:path>
                <a:path w="3201670" h="1326514">
                  <a:moveTo>
                    <a:pt x="2341835" y="1312649"/>
                  </a:moveTo>
                  <a:lnTo>
                    <a:pt x="2341835" y="1326122"/>
                  </a:lnTo>
                </a:path>
                <a:path w="3201670" h="1326514">
                  <a:moveTo>
                    <a:pt x="2355327" y="1312649"/>
                  </a:moveTo>
                  <a:lnTo>
                    <a:pt x="2355327" y="1326122"/>
                  </a:lnTo>
                </a:path>
                <a:path w="3201670" h="1326514">
                  <a:moveTo>
                    <a:pt x="2366891" y="1312649"/>
                  </a:moveTo>
                  <a:lnTo>
                    <a:pt x="2366891" y="1326122"/>
                  </a:lnTo>
                </a:path>
                <a:path w="3201670" h="1326514">
                  <a:moveTo>
                    <a:pt x="2378456" y="1312649"/>
                  </a:moveTo>
                  <a:lnTo>
                    <a:pt x="2378456" y="1326122"/>
                  </a:lnTo>
                </a:path>
                <a:path w="3201670" h="1326514">
                  <a:moveTo>
                    <a:pt x="2391948" y="1312649"/>
                  </a:moveTo>
                  <a:lnTo>
                    <a:pt x="2391948" y="1326122"/>
                  </a:lnTo>
                </a:path>
                <a:path w="3201670" h="1326514">
                  <a:moveTo>
                    <a:pt x="2403513" y="1312649"/>
                  </a:moveTo>
                  <a:lnTo>
                    <a:pt x="2403513" y="1326122"/>
                  </a:lnTo>
                </a:path>
                <a:path w="3201670" h="1326514">
                  <a:moveTo>
                    <a:pt x="2415077" y="1312649"/>
                  </a:moveTo>
                  <a:lnTo>
                    <a:pt x="2415077" y="1326122"/>
                  </a:lnTo>
                </a:path>
                <a:path w="3201670" h="1326514">
                  <a:moveTo>
                    <a:pt x="2428569" y="1312649"/>
                  </a:moveTo>
                  <a:lnTo>
                    <a:pt x="2428569" y="1326122"/>
                  </a:lnTo>
                </a:path>
                <a:path w="3201670" h="1326514">
                  <a:moveTo>
                    <a:pt x="2440134" y="1312649"/>
                  </a:moveTo>
                  <a:lnTo>
                    <a:pt x="2440134" y="1326122"/>
                  </a:lnTo>
                </a:path>
                <a:path w="3201670" h="1326514">
                  <a:moveTo>
                    <a:pt x="2451699" y="1312649"/>
                  </a:moveTo>
                  <a:lnTo>
                    <a:pt x="2451699" y="1326122"/>
                  </a:lnTo>
                </a:path>
                <a:path w="3201670" h="1326514">
                  <a:moveTo>
                    <a:pt x="2465191" y="1312649"/>
                  </a:moveTo>
                  <a:lnTo>
                    <a:pt x="2465191" y="1326122"/>
                  </a:lnTo>
                </a:path>
                <a:path w="3201670" h="1326514">
                  <a:moveTo>
                    <a:pt x="2476755" y="1312649"/>
                  </a:moveTo>
                  <a:lnTo>
                    <a:pt x="2476755" y="1326122"/>
                  </a:lnTo>
                </a:path>
                <a:path w="3201670" h="1326514">
                  <a:moveTo>
                    <a:pt x="2490247" y="1312649"/>
                  </a:moveTo>
                  <a:lnTo>
                    <a:pt x="2490247" y="1326122"/>
                  </a:lnTo>
                </a:path>
                <a:path w="3201670" h="1326514">
                  <a:moveTo>
                    <a:pt x="2501812" y="1312649"/>
                  </a:moveTo>
                  <a:lnTo>
                    <a:pt x="2501812" y="1326122"/>
                  </a:lnTo>
                </a:path>
                <a:path w="3201670" h="1326514">
                  <a:moveTo>
                    <a:pt x="2513377" y="1312649"/>
                  </a:moveTo>
                  <a:lnTo>
                    <a:pt x="2513377" y="1326122"/>
                  </a:lnTo>
                </a:path>
                <a:path w="3201670" h="1326514">
                  <a:moveTo>
                    <a:pt x="2526869" y="1312649"/>
                  </a:moveTo>
                  <a:lnTo>
                    <a:pt x="2526869" y="1326122"/>
                  </a:lnTo>
                </a:path>
                <a:path w="3201670" h="1326514">
                  <a:moveTo>
                    <a:pt x="2538433" y="1312649"/>
                  </a:moveTo>
                  <a:lnTo>
                    <a:pt x="2538433" y="1326122"/>
                  </a:lnTo>
                </a:path>
                <a:path w="3201670" h="1326514">
                  <a:moveTo>
                    <a:pt x="2549998" y="1312649"/>
                  </a:moveTo>
                  <a:lnTo>
                    <a:pt x="2549998" y="1326122"/>
                  </a:lnTo>
                </a:path>
                <a:path w="3201670" h="1326514">
                  <a:moveTo>
                    <a:pt x="2563490" y="1312649"/>
                  </a:moveTo>
                  <a:lnTo>
                    <a:pt x="2563490" y="1326122"/>
                  </a:lnTo>
                </a:path>
                <a:path w="3201670" h="1326514">
                  <a:moveTo>
                    <a:pt x="2575055" y="1312649"/>
                  </a:moveTo>
                  <a:lnTo>
                    <a:pt x="2575055" y="1326122"/>
                  </a:lnTo>
                </a:path>
                <a:path w="3201670" h="1326514">
                  <a:moveTo>
                    <a:pt x="2588547" y="1312649"/>
                  </a:moveTo>
                  <a:lnTo>
                    <a:pt x="2588547" y="1326122"/>
                  </a:lnTo>
                </a:path>
                <a:path w="3201670" h="1326514">
                  <a:moveTo>
                    <a:pt x="2600111" y="1312649"/>
                  </a:moveTo>
                  <a:lnTo>
                    <a:pt x="2600111" y="1326122"/>
                  </a:lnTo>
                </a:path>
                <a:path w="3201670" h="1326514">
                  <a:moveTo>
                    <a:pt x="2611676" y="1312649"/>
                  </a:moveTo>
                  <a:lnTo>
                    <a:pt x="2611676" y="1326122"/>
                  </a:lnTo>
                </a:path>
                <a:path w="3201670" h="1326514">
                  <a:moveTo>
                    <a:pt x="2625168" y="1312649"/>
                  </a:moveTo>
                  <a:lnTo>
                    <a:pt x="2625168" y="1326122"/>
                  </a:lnTo>
                </a:path>
                <a:path w="3201670" h="1326514">
                  <a:moveTo>
                    <a:pt x="2636733" y="1312649"/>
                  </a:moveTo>
                  <a:lnTo>
                    <a:pt x="2636733" y="1326122"/>
                  </a:lnTo>
                </a:path>
                <a:path w="3201670" h="1326514">
                  <a:moveTo>
                    <a:pt x="2648297" y="1312649"/>
                  </a:moveTo>
                  <a:lnTo>
                    <a:pt x="2648297" y="1326122"/>
                  </a:lnTo>
                </a:path>
                <a:path w="3201670" h="1326514">
                  <a:moveTo>
                    <a:pt x="2661789" y="1312649"/>
                  </a:moveTo>
                  <a:lnTo>
                    <a:pt x="2661789" y="1326122"/>
                  </a:lnTo>
                </a:path>
                <a:path w="3201670" h="1326514">
                  <a:moveTo>
                    <a:pt x="2673354" y="1312649"/>
                  </a:moveTo>
                  <a:lnTo>
                    <a:pt x="2673354" y="1326122"/>
                  </a:lnTo>
                </a:path>
                <a:path w="3201670" h="1326514">
                  <a:moveTo>
                    <a:pt x="2686846" y="1312649"/>
                  </a:moveTo>
                  <a:lnTo>
                    <a:pt x="2686846" y="1326122"/>
                  </a:lnTo>
                </a:path>
                <a:path w="3201670" h="1326514">
                  <a:moveTo>
                    <a:pt x="2698411" y="1312649"/>
                  </a:moveTo>
                  <a:lnTo>
                    <a:pt x="2698411" y="1326122"/>
                  </a:lnTo>
                </a:path>
                <a:path w="3201670" h="1326514">
                  <a:moveTo>
                    <a:pt x="2709975" y="1312649"/>
                  </a:moveTo>
                  <a:lnTo>
                    <a:pt x="2709975" y="1326122"/>
                  </a:lnTo>
                </a:path>
                <a:path w="3201670" h="1326514">
                  <a:moveTo>
                    <a:pt x="2723467" y="1312649"/>
                  </a:moveTo>
                  <a:lnTo>
                    <a:pt x="2723467" y="1326122"/>
                  </a:lnTo>
                </a:path>
                <a:path w="3201670" h="1326514">
                  <a:moveTo>
                    <a:pt x="2735032" y="1312649"/>
                  </a:moveTo>
                  <a:lnTo>
                    <a:pt x="2735032" y="1326122"/>
                  </a:lnTo>
                </a:path>
                <a:path w="3201670" h="1326514">
                  <a:moveTo>
                    <a:pt x="2746596" y="1312649"/>
                  </a:moveTo>
                  <a:lnTo>
                    <a:pt x="2746596" y="1326122"/>
                  </a:lnTo>
                </a:path>
                <a:path w="3201670" h="1326514">
                  <a:moveTo>
                    <a:pt x="2760089" y="1312649"/>
                  </a:moveTo>
                  <a:lnTo>
                    <a:pt x="2760089" y="1326122"/>
                  </a:lnTo>
                </a:path>
                <a:path w="3201670" h="1326514">
                  <a:moveTo>
                    <a:pt x="2771653" y="1312649"/>
                  </a:moveTo>
                  <a:lnTo>
                    <a:pt x="2771653" y="1326122"/>
                  </a:lnTo>
                </a:path>
                <a:path w="3201670" h="1326514">
                  <a:moveTo>
                    <a:pt x="2785145" y="1312649"/>
                  </a:moveTo>
                  <a:lnTo>
                    <a:pt x="2785145" y="1326122"/>
                  </a:lnTo>
                </a:path>
                <a:path w="3201670" h="1326514">
                  <a:moveTo>
                    <a:pt x="2796710" y="1312649"/>
                  </a:moveTo>
                  <a:lnTo>
                    <a:pt x="2796710" y="1326122"/>
                  </a:lnTo>
                </a:path>
                <a:path w="3201670" h="1326514">
                  <a:moveTo>
                    <a:pt x="2808274" y="1312649"/>
                  </a:moveTo>
                  <a:lnTo>
                    <a:pt x="2808274" y="1326122"/>
                  </a:lnTo>
                </a:path>
                <a:path w="3201670" h="1326514">
                  <a:moveTo>
                    <a:pt x="2821766" y="1312649"/>
                  </a:moveTo>
                  <a:lnTo>
                    <a:pt x="2821766" y="1326122"/>
                  </a:lnTo>
                </a:path>
                <a:path w="3201670" h="1326514">
                  <a:moveTo>
                    <a:pt x="2833331" y="1312649"/>
                  </a:moveTo>
                  <a:lnTo>
                    <a:pt x="2833331" y="1326122"/>
                  </a:lnTo>
                </a:path>
                <a:path w="3201670" h="1326514">
                  <a:moveTo>
                    <a:pt x="2844896" y="1312649"/>
                  </a:moveTo>
                  <a:lnTo>
                    <a:pt x="2844896" y="1326122"/>
                  </a:lnTo>
                </a:path>
                <a:path w="3201670" h="1326514">
                  <a:moveTo>
                    <a:pt x="2858388" y="1312649"/>
                  </a:moveTo>
                  <a:lnTo>
                    <a:pt x="2858388" y="1326122"/>
                  </a:lnTo>
                </a:path>
                <a:path w="3201670" h="1326514">
                  <a:moveTo>
                    <a:pt x="2869952" y="1312649"/>
                  </a:moveTo>
                  <a:lnTo>
                    <a:pt x="2869952" y="1326122"/>
                  </a:lnTo>
                </a:path>
                <a:path w="3201670" h="1326514">
                  <a:moveTo>
                    <a:pt x="2883444" y="1312649"/>
                  </a:moveTo>
                  <a:lnTo>
                    <a:pt x="2883444" y="1326122"/>
                  </a:lnTo>
                </a:path>
                <a:path w="3201670" h="1326514">
                  <a:moveTo>
                    <a:pt x="2895009" y="1312649"/>
                  </a:moveTo>
                  <a:lnTo>
                    <a:pt x="2895009" y="1326122"/>
                  </a:lnTo>
                </a:path>
                <a:path w="3201670" h="1326514">
                  <a:moveTo>
                    <a:pt x="2906574" y="1312649"/>
                  </a:moveTo>
                  <a:lnTo>
                    <a:pt x="2906574" y="1326122"/>
                  </a:lnTo>
                </a:path>
                <a:path w="3201670" h="1326514">
                  <a:moveTo>
                    <a:pt x="2920066" y="1312649"/>
                  </a:moveTo>
                  <a:lnTo>
                    <a:pt x="2920066" y="1326122"/>
                  </a:lnTo>
                </a:path>
                <a:path w="3201670" h="1326514">
                  <a:moveTo>
                    <a:pt x="2931630" y="1312649"/>
                  </a:moveTo>
                  <a:lnTo>
                    <a:pt x="2931630" y="1326122"/>
                  </a:lnTo>
                </a:path>
                <a:path w="3201670" h="1326514">
                  <a:moveTo>
                    <a:pt x="2943195" y="1312649"/>
                  </a:moveTo>
                  <a:lnTo>
                    <a:pt x="2943195" y="1326122"/>
                  </a:lnTo>
                </a:path>
                <a:path w="3201670" h="1326514">
                  <a:moveTo>
                    <a:pt x="2956687" y="1312649"/>
                  </a:moveTo>
                  <a:lnTo>
                    <a:pt x="2956687" y="1326122"/>
                  </a:lnTo>
                </a:path>
                <a:path w="3201670" h="1326514">
                  <a:moveTo>
                    <a:pt x="2968252" y="1312649"/>
                  </a:moveTo>
                  <a:lnTo>
                    <a:pt x="2968252" y="1326122"/>
                  </a:lnTo>
                </a:path>
                <a:path w="3201670" h="1326514">
                  <a:moveTo>
                    <a:pt x="2981744" y="1312649"/>
                  </a:moveTo>
                  <a:lnTo>
                    <a:pt x="2981744" y="1326122"/>
                  </a:lnTo>
                </a:path>
                <a:path w="3201670" h="1326514">
                  <a:moveTo>
                    <a:pt x="2993308" y="1312649"/>
                  </a:moveTo>
                  <a:lnTo>
                    <a:pt x="2993308" y="1326122"/>
                  </a:lnTo>
                </a:path>
                <a:path w="3201670" h="1326514">
                  <a:moveTo>
                    <a:pt x="3004873" y="1312649"/>
                  </a:moveTo>
                  <a:lnTo>
                    <a:pt x="3004873" y="1326122"/>
                  </a:lnTo>
                </a:path>
                <a:path w="3201670" h="1326514">
                  <a:moveTo>
                    <a:pt x="3018365" y="1312649"/>
                  </a:moveTo>
                  <a:lnTo>
                    <a:pt x="3018365" y="1326122"/>
                  </a:lnTo>
                </a:path>
                <a:path w="3201670" h="1326514">
                  <a:moveTo>
                    <a:pt x="3029930" y="1312649"/>
                  </a:moveTo>
                  <a:lnTo>
                    <a:pt x="3029930" y="1326122"/>
                  </a:lnTo>
                </a:path>
                <a:path w="3201670" h="1326514">
                  <a:moveTo>
                    <a:pt x="3041494" y="1312649"/>
                  </a:moveTo>
                  <a:lnTo>
                    <a:pt x="3041494" y="1326122"/>
                  </a:lnTo>
                </a:path>
                <a:path w="3201670" h="1326514">
                  <a:moveTo>
                    <a:pt x="3054986" y="1312649"/>
                  </a:moveTo>
                  <a:lnTo>
                    <a:pt x="3054986" y="1326122"/>
                  </a:lnTo>
                </a:path>
                <a:path w="3201670" h="1326514">
                  <a:moveTo>
                    <a:pt x="3066551" y="1312649"/>
                  </a:moveTo>
                  <a:lnTo>
                    <a:pt x="3066551" y="1326122"/>
                  </a:lnTo>
                </a:path>
                <a:path w="3201670" h="1326514">
                  <a:moveTo>
                    <a:pt x="3080043" y="1312649"/>
                  </a:moveTo>
                  <a:lnTo>
                    <a:pt x="3080043" y="1326122"/>
                  </a:lnTo>
                </a:path>
                <a:path w="3201670" h="1326514">
                  <a:moveTo>
                    <a:pt x="3091608" y="1312649"/>
                  </a:moveTo>
                  <a:lnTo>
                    <a:pt x="3091608" y="1326122"/>
                  </a:lnTo>
                </a:path>
                <a:path w="3201670" h="1326514">
                  <a:moveTo>
                    <a:pt x="3103172" y="1312649"/>
                  </a:moveTo>
                  <a:lnTo>
                    <a:pt x="3103172" y="1326122"/>
                  </a:lnTo>
                </a:path>
                <a:path w="3201670" h="1326514">
                  <a:moveTo>
                    <a:pt x="3116664" y="1312649"/>
                  </a:moveTo>
                  <a:lnTo>
                    <a:pt x="3116664" y="1326122"/>
                  </a:lnTo>
                </a:path>
                <a:path w="3201670" h="1326514">
                  <a:moveTo>
                    <a:pt x="3128229" y="1312649"/>
                  </a:moveTo>
                  <a:lnTo>
                    <a:pt x="3128229" y="1326122"/>
                  </a:lnTo>
                </a:path>
                <a:path w="3201670" h="1326514">
                  <a:moveTo>
                    <a:pt x="3139793" y="1312649"/>
                  </a:moveTo>
                  <a:lnTo>
                    <a:pt x="3139793" y="1326122"/>
                  </a:lnTo>
                </a:path>
                <a:path w="3201670" h="1326514">
                  <a:moveTo>
                    <a:pt x="3153286" y="1312649"/>
                  </a:moveTo>
                  <a:lnTo>
                    <a:pt x="3153286" y="1326122"/>
                  </a:lnTo>
                </a:path>
                <a:path w="3201670" h="1326514">
                  <a:moveTo>
                    <a:pt x="3164850" y="1312649"/>
                  </a:moveTo>
                  <a:lnTo>
                    <a:pt x="3164850" y="1326122"/>
                  </a:lnTo>
                </a:path>
                <a:path w="3201670" h="1326514">
                  <a:moveTo>
                    <a:pt x="3178342" y="1312649"/>
                  </a:moveTo>
                  <a:lnTo>
                    <a:pt x="3178342" y="1326122"/>
                  </a:lnTo>
                </a:path>
                <a:path w="3201670" h="1326514">
                  <a:moveTo>
                    <a:pt x="3189907" y="1312649"/>
                  </a:moveTo>
                  <a:lnTo>
                    <a:pt x="3189907" y="1326122"/>
                  </a:lnTo>
                </a:path>
                <a:path w="3201670" h="1326514">
                  <a:moveTo>
                    <a:pt x="3201471" y="1312649"/>
                  </a:moveTo>
                  <a:lnTo>
                    <a:pt x="3201471" y="13261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3832556" y="4329622"/>
            <a:ext cx="39370" cy="584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50" b="1">
                <a:latin typeface="Calibri"/>
                <a:cs typeface="Calibri"/>
              </a:rPr>
              <a:t>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818871" y="4164425"/>
            <a:ext cx="52705" cy="584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25" b="1">
                <a:latin typeface="Calibri"/>
                <a:cs typeface="Calibri"/>
              </a:rPr>
              <a:t>10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818871" y="3999349"/>
            <a:ext cx="52705" cy="57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25" b="1">
                <a:latin typeface="Calibri"/>
                <a:cs typeface="Calibri"/>
              </a:rPr>
              <a:t>20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818871" y="3834067"/>
            <a:ext cx="52705" cy="584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25" b="1">
                <a:latin typeface="Calibri"/>
                <a:cs typeface="Calibri"/>
              </a:rPr>
              <a:t>30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818871" y="3668991"/>
            <a:ext cx="52705" cy="57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25" b="1">
                <a:latin typeface="Calibri"/>
                <a:cs typeface="Calibri"/>
              </a:rPr>
              <a:t>40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818871" y="3503735"/>
            <a:ext cx="52705" cy="584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25" b="1">
                <a:latin typeface="Calibri"/>
                <a:cs typeface="Calibri"/>
              </a:rPr>
              <a:t>50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3818871" y="3338517"/>
            <a:ext cx="52705" cy="584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25" b="1">
                <a:latin typeface="Calibri"/>
                <a:cs typeface="Calibri"/>
              </a:rPr>
              <a:t>60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818871" y="3173441"/>
            <a:ext cx="52705" cy="577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25" b="1">
                <a:latin typeface="Calibri"/>
                <a:cs typeface="Calibri"/>
              </a:rPr>
              <a:t>70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818871" y="3008185"/>
            <a:ext cx="52705" cy="584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00" spc="-25" b="1">
                <a:latin typeface="Calibri"/>
                <a:cs typeface="Calibri"/>
              </a:rPr>
              <a:t>80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868310" y="4362261"/>
            <a:ext cx="3218180" cy="46990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22860">
              <a:lnSpc>
                <a:spcPct val="100000"/>
              </a:lnSpc>
              <a:spcBef>
                <a:spcPts val="75"/>
              </a:spcBef>
            </a:pPr>
            <a:r>
              <a:rPr dirty="0" sz="150" spc="-50" b="1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4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-25" b="1">
                <a:latin typeface="Calibri"/>
                <a:cs typeface="Calibri"/>
              </a:rPr>
              <a:t>37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52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3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6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-25" b="1">
                <a:latin typeface="Calibri"/>
                <a:cs typeface="Calibri"/>
              </a:rPr>
              <a:t>24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51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5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-25" b="1">
                <a:latin typeface="Calibri"/>
                <a:cs typeface="Calibri"/>
              </a:rPr>
              <a:t>11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-25" b="1">
                <a:latin typeface="Calibri"/>
                <a:cs typeface="Calibri"/>
              </a:rPr>
              <a:t>50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4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-25" b="1">
                <a:latin typeface="Calibri"/>
                <a:cs typeface="Calibri"/>
              </a:rPr>
              <a:t>43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52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3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6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10"/>
              </a:spcBef>
            </a:pPr>
            <a:r>
              <a:rPr dirty="0" sz="150" spc="-50" b="1">
                <a:latin typeface="Calibri"/>
                <a:cs typeface="Calibri"/>
              </a:rPr>
              <a:t>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18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27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50" spc="-25" b="1">
                <a:latin typeface="Calibri"/>
                <a:cs typeface="Calibri"/>
              </a:rPr>
              <a:t>30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39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48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" spc="-25" b="1">
                <a:latin typeface="Calibri"/>
                <a:cs typeface="Calibri"/>
              </a:rPr>
              <a:t>51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769175" y="3597782"/>
            <a:ext cx="66040" cy="207645"/>
          </a:xfrm>
          <a:prstGeom prst="rect">
            <a:avLst/>
          </a:prstGeom>
        </p:spPr>
        <p:txBody>
          <a:bodyPr wrap="square" lIns="0" tIns="50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300" b="1">
                <a:solidFill>
                  <a:srgbClr val="FF0000"/>
                </a:solidFill>
                <a:latin typeface="Calibri"/>
                <a:cs typeface="Calibri"/>
              </a:rPr>
              <a:t>N°de</a:t>
            </a:r>
            <a:r>
              <a:rPr dirty="0" sz="3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" spc="-20" b="1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253604" y="4389288"/>
            <a:ext cx="457834" cy="742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00" b="1">
                <a:solidFill>
                  <a:srgbClr val="FF0000"/>
                </a:solidFill>
                <a:latin typeface="Calibri"/>
                <a:cs typeface="Calibri"/>
              </a:rPr>
              <a:t>Semanas</a:t>
            </a:r>
            <a:r>
              <a:rPr dirty="0" sz="300" spc="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" spc="-10" b="1">
                <a:solidFill>
                  <a:srgbClr val="FF0000"/>
                </a:solidFill>
                <a:latin typeface="Calibri"/>
                <a:cs typeface="Calibri"/>
              </a:rPr>
              <a:t>epidemiológicas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4016708" y="3265593"/>
            <a:ext cx="25400" cy="109855"/>
            <a:chOff x="4016708" y="3265593"/>
            <a:chExt cx="25400" cy="109855"/>
          </a:xfrm>
        </p:grpSpPr>
        <p:sp>
          <p:nvSpPr>
            <p:cNvPr id="50" name="object 50" descr=""/>
            <p:cNvSpPr/>
            <p:nvPr/>
          </p:nvSpPr>
          <p:spPr>
            <a:xfrm>
              <a:off x="4016708" y="32655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056" y="0"/>
                  </a:moveTo>
                  <a:lnTo>
                    <a:pt x="0" y="0"/>
                  </a:lnTo>
                  <a:lnTo>
                    <a:pt x="0" y="25021"/>
                  </a:lnTo>
                  <a:lnTo>
                    <a:pt x="25056" y="25021"/>
                  </a:lnTo>
                  <a:lnTo>
                    <a:pt x="250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016708" y="335028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056" y="0"/>
                  </a:moveTo>
                  <a:lnTo>
                    <a:pt x="0" y="0"/>
                  </a:lnTo>
                  <a:lnTo>
                    <a:pt x="0" y="25021"/>
                  </a:lnTo>
                  <a:lnTo>
                    <a:pt x="25056" y="25021"/>
                  </a:lnTo>
                  <a:lnTo>
                    <a:pt x="2505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4040321" y="3202119"/>
            <a:ext cx="271780" cy="196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9900"/>
              </a:lnSpc>
              <a:spcBef>
                <a:spcPts val="95"/>
              </a:spcBef>
            </a:pPr>
            <a:r>
              <a:rPr dirty="0" sz="350" spc="-10" b="1">
                <a:latin typeface="Calibri"/>
                <a:cs typeface="Calibri"/>
              </a:rPr>
              <a:t>Confirmados</a:t>
            </a:r>
            <a:r>
              <a:rPr dirty="0" sz="350" spc="500" b="1">
                <a:latin typeface="Calibri"/>
                <a:cs typeface="Calibri"/>
              </a:rPr>
              <a:t> </a:t>
            </a:r>
            <a:r>
              <a:rPr dirty="0" sz="350" spc="-10" b="1">
                <a:latin typeface="Calibri"/>
                <a:cs typeface="Calibri"/>
              </a:rPr>
              <a:t>Probables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4165928" y="1965526"/>
            <a:ext cx="2691765" cy="2404110"/>
            <a:chOff x="4165928" y="1965526"/>
            <a:chExt cx="2691765" cy="2404110"/>
          </a:xfrm>
        </p:grpSpPr>
        <p:sp>
          <p:nvSpPr>
            <p:cNvPr id="54" name="object 54" descr=""/>
            <p:cNvSpPr/>
            <p:nvPr/>
          </p:nvSpPr>
          <p:spPr>
            <a:xfrm>
              <a:off x="4524575" y="3031753"/>
              <a:ext cx="1925955" cy="1336675"/>
            </a:xfrm>
            <a:custGeom>
              <a:avLst/>
              <a:gdLst/>
              <a:ahLst/>
              <a:cxnLst/>
              <a:rect l="l" t="t" r="r" b="b"/>
              <a:pathLst>
                <a:path w="1925954" h="1336675">
                  <a:moveTo>
                    <a:pt x="0" y="1330729"/>
                  </a:moveTo>
                  <a:lnTo>
                    <a:pt x="3957" y="0"/>
                  </a:lnTo>
                </a:path>
                <a:path w="1925954" h="1336675">
                  <a:moveTo>
                    <a:pt x="637981" y="1336487"/>
                  </a:moveTo>
                  <a:lnTo>
                    <a:pt x="638752" y="5774"/>
                  </a:lnTo>
                </a:path>
                <a:path w="1925954" h="1336675">
                  <a:moveTo>
                    <a:pt x="1276065" y="1332638"/>
                  </a:moveTo>
                  <a:lnTo>
                    <a:pt x="1275962" y="1924"/>
                  </a:lnTo>
                </a:path>
                <a:path w="1925954" h="1336675">
                  <a:moveTo>
                    <a:pt x="1913944" y="1332638"/>
                  </a:moveTo>
                  <a:lnTo>
                    <a:pt x="1925637" y="1924"/>
                  </a:lnTo>
                </a:path>
              </a:pathLst>
            </a:custGeom>
            <a:ln w="31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165917" y="1965528"/>
              <a:ext cx="2691765" cy="397510"/>
            </a:xfrm>
            <a:custGeom>
              <a:avLst/>
              <a:gdLst/>
              <a:ahLst/>
              <a:cxnLst/>
              <a:rect l="l" t="t" r="r" b="b"/>
              <a:pathLst>
                <a:path w="2691765" h="397510">
                  <a:moveTo>
                    <a:pt x="2691523" y="258165"/>
                  </a:moveTo>
                  <a:lnTo>
                    <a:pt x="0" y="258165"/>
                  </a:lnTo>
                  <a:lnTo>
                    <a:pt x="0" y="397154"/>
                  </a:lnTo>
                  <a:lnTo>
                    <a:pt x="2691523" y="397154"/>
                  </a:lnTo>
                  <a:lnTo>
                    <a:pt x="2691523" y="258165"/>
                  </a:lnTo>
                  <a:close/>
                </a:path>
                <a:path w="2691765" h="397510">
                  <a:moveTo>
                    <a:pt x="2691523" y="132461"/>
                  </a:moveTo>
                  <a:lnTo>
                    <a:pt x="2691434" y="0"/>
                  </a:lnTo>
                  <a:lnTo>
                    <a:pt x="0" y="0"/>
                  </a:lnTo>
                  <a:lnTo>
                    <a:pt x="0" y="132461"/>
                  </a:lnTo>
                  <a:lnTo>
                    <a:pt x="2691523" y="13246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4784851" y="3096260"/>
            <a:ext cx="118745" cy="81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4063990" y="3094592"/>
            <a:ext cx="118110" cy="81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5395052" y="3112042"/>
            <a:ext cx="118110" cy="81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188847" y="3119883"/>
            <a:ext cx="118110" cy="81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6715114" y="3132393"/>
            <a:ext cx="118110" cy="812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4165928" y="1939798"/>
            <a:ext cx="2691765" cy="422909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535305">
              <a:lnSpc>
                <a:spcPct val="100000"/>
              </a:lnSpc>
              <a:spcBef>
                <a:spcPts val="234"/>
              </a:spcBef>
              <a:tabLst>
                <a:tab pos="1510665" algn="l"/>
                <a:tab pos="2353945" algn="l"/>
              </a:tabLst>
            </a:pPr>
            <a:r>
              <a:rPr dirty="0" sz="750" spc="10" b="1">
                <a:solidFill>
                  <a:srgbClr val="FFFFFF"/>
                </a:solidFill>
                <a:latin typeface="Calibri"/>
                <a:cs typeface="Calibri"/>
              </a:rPr>
              <a:t>Tipo</a:t>
            </a:r>
            <a:r>
              <a:rPr dirty="0" sz="750" spc="1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25" b="1">
                <a:solidFill>
                  <a:srgbClr val="FFFFFF"/>
                </a:solidFill>
                <a:latin typeface="Calibri"/>
                <a:cs typeface="Calibri"/>
              </a:rPr>
              <a:t>DX</a:t>
            </a:r>
            <a:r>
              <a:rPr dirty="0" sz="7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750" spc="40" b="1">
                <a:solidFill>
                  <a:srgbClr val="FFFFFF"/>
                </a:solidFill>
                <a:latin typeface="Calibri"/>
                <a:cs typeface="Calibri"/>
              </a:rPr>
              <a:t>Frecuencia</a:t>
            </a:r>
            <a:r>
              <a:rPr dirty="0" sz="7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750" spc="35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75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140"/>
              </a:spcBef>
              <a:tabLst>
                <a:tab pos="1730375" algn="l"/>
                <a:tab pos="2214245" algn="l"/>
              </a:tabLst>
            </a:pPr>
            <a:r>
              <a:rPr dirty="0" sz="750" spc="40">
                <a:latin typeface="Calibri"/>
                <a:cs typeface="Calibri"/>
              </a:rPr>
              <a:t>Probable</a:t>
            </a:r>
            <a:r>
              <a:rPr dirty="0" sz="750">
                <a:latin typeface="Calibri"/>
                <a:cs typeface="Calibri"/>
              </a:rPr>
              <a:t>	</a:t>
            </a:r>
            <a:r>
              <a:rPr dirty="0" sz="750" spc="15">
                <a:latin typeface="Calibri"/>
                <a:cs typeface="Calibri"/>
              </a:rPr>
              <a:t>3</a:t>
            </a:r>
            <a:r>
              <a:rPr dirty="0" sz="750">
                <a:latin typeface="Calibri"/>
                <a:cs typeface="Calibri"/>
              </a:rPr>
              <a:t>	</a:t>
            </a:r>
            <a:r>
              <a:rPr dirty="0" sz="750" spc="-10">
                <a:latin typeface="Calibri"/>
                <a:cs typeface="Calibri"/>
              </a:rPr>
              <a:t>100.00%</a:t>
            </a:r>
            <a:endParaRPr sz="750">
              <a:latin typeface="Calibri"/>
              <a:cs typeface="Calibri"/>
            </a:endParaRPr>
          </a:p>
          <a:p>
            <a:pPr marL="14604">
              <a:lnSpc>
                <a:spcPct val="100000"/>
              </a:lnSpc>
              <a:spcBef>
                <a:spcPts val="145"/>
              </a:spcBef>
              <a:tabLst>
                <a:tab pos="1730375" algn="l"/>
                <a:tab pos="2214245" algn="l"/>
              </a:tabLst>
            </a:pPr>
            <a:r>
              <a:rPr dirty="0" sz="750" spc="-1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7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750" spc="1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7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750" spc="-10" b="1">
                <a:solidFill>
                  <a:srgbClr val="FFFFFF"/>
                </a:solidFill>
                <a:latin typeface="Calibri"/>
                <a:cs typeface="Calibri"/>
              </a:rPr>
              <a:t>100.00%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3665069" y="1972280"/>
            <a:ext cx="3192780" cy="4764405"/>
            <a:chOff x="3665069" y="1972280"/>
            <a:chExt cx="3192780" cy="4764405"/>
          </a:xfrm>
        </p:grpSpPr>
        <p:sp>
          <p:nvSpPr>
            <p:cNvPr id="63" name="object 63" descr=""/>
            <p:cNvSpPr/>
            <p:nvPr/>
          </p:nvSpPr>
          <p:spPr>
            <a:xfrm>
              <a:off x="4162271" y="2094496"/>
              <a:ext cx="2691765" cy="0"/>
            </a:xfrm>
            <a:custGeom>
              <a:avLst/>
              <a:gdLst/>
              <a:ahLst/>
              <a:cxnLst/>
              <a:rect l="l" t="t" r="r" b="b"/>
              <a:pathLst>
                <a:path w="2691765" h="0">
                  <a:moveTo>
                    <a:pt x="0" y="0"/>
                  </a:moveTo>
                  <a:lnTo>
                    <a:pt x="2691468" y="0"/>
                  </a:lnTo>
                </a:path>
              </a:pathLst>
            </a:custGeom>
            <a:ln w="653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158614" y="2091229"/>
              <a:ext cx="2698750" cy="6985"/>
            </a:xfrm>
            <a:custGeom>
              <a:avLst/>
              <a:gdLst/>
              <a:ahLst/>
              <a:cxnLst/>
              <a:rect l="l" t="t" r="r" b="b"/>
              <a:pathLst>
                <a:path w="2698750" h="6985">
                  <a:moveTo>
                    <a:pt x="2698733" y="0"/>
                  </a:moveTo>
                  <a:lnTo>
                    <a:pt x="0" y="0"/>
                  </a:lnTo>
                  <a:lnTo>
                    <a:pt x="0" y="6753"/>
                  </a:lnTo>
                  <a:lnTo>
                    <a:pt x="2698733" y="6754"/>
                  </a:lnTo>
                  <a:lnTo>
                    <a:pt x="2698733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162271" y="2226953"/>
              <a:ext cx="2691765" cy="0"/>
            </a:xfrm>
            <a:custGeom>
              <a:avLst/>
              <a:gdLst/>
              <a:ahLst/>
              <a:cxnLst/>
              <a:rect l="l" t="t" r="r" b="b"/>
              <a:pathLst>
                <a:path w="2691765" h="0">
                  <a:moveTo>
                    <a:pt x="0" y="0"/>
                  </a:moveTo>
                  <a:lnTo>
                    <a:pt x="2691468" y="0"/>
                  </a:lnTo>
                </a:path>
              </a:pathLst>
            </a:custGeom>
            <a:ln w="6535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158614" y="2223685"/>
              <a:ext cx="2698750" cy="6985"/>
            </a:xfrm>
            <a:custGeom>
              <a:avLst/>
              <a:gdLst/>
              <a:ahLst/>
              <a:cxnLst/>
              <a:rect l="l" t="t" r="r" b="b"/>
              <a:pathLst>
                <a:path w="2698750" h="6985">
                  <a:moveTo>
                    <a:pt x="2698733" y="0"/>
                  </a:moveTo>
                  <a:lnTo>
                    <a:pt x="0" y="0"/>
                  </a:lnTo>
                  <a:lnTo>
                    <a:pt x="0" y="6535"/>
                  </a:lnTo>
                  <a:lnTo>
                    <a:pt x="2698733" y="6536"/>
                  </a:lnTo>
                  <a:lnTo>
                    <a:pt x="2698733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9228" y="1972280"/>
              <a:ext cx="124819" cy="112413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3665069" y="6369876"/>
              <a:ext cx="256540" cy="90805"/>
            </a:xfrm>
            <a:custGeom>
              <a:avLst/>
              <a:gdLst/>
              <a:ahLst/>
              <a:cxnLst/>
              <a:rect l="l" t="t" r="r" b="b"/>
              <a:pathLst>
                <a:path w="256539" h="90804">
                  <a:moveTo>
                    <a:pt x="0" y="90376"/>
                  </a:moveTo>
                  <a:lnTo>
                    <a:pt x="256125" y="90376"/>
                  </a:lnTo>
                  <a:lnTo>
                    <a:pt x="256125" y="0"/>
                  </a:lnTo>
                  <a:lnTo>
                    <a:pt x="0" y="0"/>
                  </a:lnTo>
                  <a:lnTo>
                    <a:pt x="0" y="9037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665069" y="6460253"/>
              <a:ext cx="256540" cy="90805"/>
            </a:xfrm>
            <a:custGeom>
              <a:avLst/>
              <a:gdLst/>
              <a:ahLst/>
              <a:cxnLst/>
              <a:rect l="l" t="t" r="r" b="b"/>
              <a:pathLst>
                <a:path w="256539" h="90804">
                  <a:moveTo>
                    <a:pt x="0" y="90376"/>
                  </a:moveTo>
                  <a:lnTo>
                    <a:pt x="256125" y="90376"/>
                  </a:lnTo>
                  <a:lnTo>
                    <a:pt x="256125" y="0"/>
                  </a:lnTo>
                  <a:lnTo>
                    <a:pt x="0" y="0"/>
                  </a:lnTo>
                  <a:lnTo>
                    <a:pt x="0" y="90376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665069" y="6550630"/>
              <a:ext cx="256540" cy="90805"/>
            </a:xfrm>
            <a:custGeom>
              <a:avLst/>
              <a:gdLst/>
              <a:ahLst/>
              <a:cxnLst/>
              <a:rect l="l" t="t" r="r" b="b"/>
              <a:pathLst>
                <a:path w="256539" h="90804">
                  <a:moveTo>
                    <a:pt x="0" y="90203"/>
                  </a:moveTo>
                  <a:lnTo>
                    <a:pt x="256125" y="90203"/>
                  </a:lnTo>
                  <a:lnTo>
                    <a:pt x="256125" y="0"/>
                  </a:lnTo>
                  <a:lnTo>
                    <a:pt x="0" y="0"/>
                  </a:lnTo>
                  <a:lnTo>
                    <a:pt x="0" y="9020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665069" y="6640834"/>
              <a:ext cx="256540" cy="95885"/>
            </a:xfrm>
            <a:custGeom>
              <a:avLst/>
              <a:gdLst/>
              <a:ahLst/>
              <a:cxnLst/>
              <a:rect l="l" t="t" r="r" b="b"/>
              <a:pathLst>
                <a:path w="256539" h="95884">
                  <a:moveTo>
                    <a:pt x="256125" y="0"/>
                  </a:moveTo>
                  <a:lnTo>
                    <a:pt x="0" y="0"/>
                  </a:lnTo>
                  <a:lnTo>
                    <a:pt x="0" y="95806"/>
                  </a:lnTo>
                  <a:lnTo>
                    <a:pt x="256125" y="95806"/>
                  </a:lnTo>
                  <a:lnTo>
                    <a:pt x="2561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2407304" y="6272054"/>
            <a:ext cx="827405" cy="108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 spc="10" b="1">
                <a:latin typeface="Arial"/>
                <a:cs typeface="Arial"/>
              </a:rPr>
              <a:t>RIESGOS</a:t>
            </a:r>
            <a:r>
              <a:rPr dirty="0" sz="550" spc="140" b="1">
                <a:latin typeface="Arial"/>
                <a:cs typeface="Arial"/>
              </a:rPr>
              <a:t> </a:t>
            </a:r>
            <a:r>
              <a:rPr dirty="0" sz="550" spc="10" b="1">
                <a:latin typeface="Arial"/>
                <a:cs typeface="Arial"/>
              </a:rPr>
              <a:t>x</a:t>
            </a:r>
            <a:r>
              <a:rPr dirty="0" sz="550" spc="175" b="1">
                <a:latin typeface="Arial"/>
                <a:cs typeface="Arial"/>
              </a:rPr>
              <a:t> </a:t>
            </a:r>
            <a:r>
              <a:rPr dirty="0" sz="550" spc="10" b="1">
                <a:latin typeface="Arial"/>
                <a:cs typeface="Arial"/>
              </a:rPr>
              <a:t>1000</a:t>
            </a:r>
            <a:r>
              <a:rPr dirty="0" sz="550" spc="105" b="1">
                <a:latin typeface="Arial"/>
                <a:cs typeface="Arial"/>
              </a:rPr>
              <a:t> </a:t>
            </a:r>
            <a:r>
              <a:rPr dirty="0" sz="550" spc="-20" b="1">
                <a:latin typeface="Arial"/>
                <a:cs typeface="Arial"/>
              </a:rPr>
              <a:t>hab.</a:t>
            </a:r>
            <a:endParaRPr sz="55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3128213" y="6355074"/>
            <a:ext cx="509905" cy="29654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50"/>
              </a:spcBef>
              <a:tabLst>
                <a:tab pos="375920" algn="l"/>
              </a:tabLst>
            </a:pPr>
            <a:r>
              <a:rPr dirty="0" sz="550" spc="-50">
                <a:latin typeface="Calibri"/>
                <a:cs typeface="Calibri"/>
              </a:rPr>
              <a:t>0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50"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  <a:p>
            <a:pPr marL="30480">
              <a:lnSpc>
                <a:spcPct val="100000"/>
              </a:lnSpc>
              <a:spcBef>
                <a:spcPts val="55"/>
              </a:spcBef>
              <a:tabLst>
                <a:tab pos="304165" algn="l"/>
              </a:tabLst>
            </a:pPr>
            <a:r>
              <a:rPr dirty="0" sz="550" spc="-20">
                <a:latin typeface="Calibri"/>
                <a:cs typeface="Calibri"/>
              </a:rPr>
              <a:t>0.00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10">
                <a:latin typeface="Arial MT"/>
                <a:cs typeface="Arial MT"/>
              </a:rPr>
              <a:t>0.074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550">
                <a:latin typeface="Calibri"/>
                <a:cs typeface="Calibri"/>
              </a:rPr>
              <a:t>0.075</a:t>
            </a:r>
            <a:r>
              <a:rPr dirty="0" sz="550" spc="400">
                <a:latin typeface="Calibri"/>
                <a:cs typeface="Calibri"/>
              </a:rPr>
              <a:t>  </a:t>
            </a:r>
            <a:r>
              <a:rPr dirty="0" sz="550" spc="-10">
                <a:latin typeface="Arial MT"/>
                <a:cs typeface="Arial MT"/>
              </a:rPr>
              <a:t>0.148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2407304" y="6355074"/>
            <a:ext cx="549275" cy="387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7320">
              <a:lnSpc>
                <a:spcPct val="107800"/>
              </a:lnSpc>
              <a:spcBef>
                <a:spcPts val="100"/>
              </a:spcBef>
            </a:pPr>
            <a:r>
              <a:rPr dirty="0" sz="550">
                <a:latin typeface="Calibri"/>
                <a:cs typeface="Calibri"/>
              </a:rPr>
              <a:t>Sin</a:t>
            </a:r>
            <a:r>
              <a:rPr dirty="0" sz="550" spc="14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Riesgo</a:t>
            </a:r>
            <a:r>
              <a:rPr dirty="0" sz="550" spc="500">
                <a:latin typeface="Calibri"/>
                <a:cs typeface="Calibri"/>
              </a:rPr>
              <a:t> </a:t>
            </a:r>
            <a:r>
              <a:rPr dirty="0" sz="550" spc="10">
                <a:latin typeface="Calibri"/>
                <a:cs typeface="Calibri"/>
              </a:rPr>
              <a:t>Bajo</a:t>
            </a:r>
            <a:r>
              <a:rPr dirty="0" sz="550" spc="14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Riesgo</a:t>
            </a:r>
            <a:endParaRPr sz="550">
              <a:latin typeface="Calibri"/>
              <a:cs typeface="Calibri"/>
            </a:endParaRPr>
          </a:p>
          <a:p>
            <a:pPr marL="12700" marR="5080">
              <a:lnSpc>
                <a:spcPts val="710"/>
              </a:lnSpc>
              <a:spcBef>
                <a:spcPts val="30"/>
              </a:spcBef>
            </a:pPr>
            <a:r>
              <a:rPr dirty="0" sz="550" spc="20">
                <a:latin typeface="Calibri"/>
                <a:cs typeface="Calibri"/>
              </a:rPr>
              <a:t>Mediano</a:t>
            </a:r>
            <a:r>
              <a:rPr dirty="0" sz="550" spc="135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Riesgo</a:t>
            </a:r>
            <a:r>
              <a:rPr dirty="0" sz="550" spc="500">
                <a:latin typeface="Calibri"/>
                <a:cs typeface="Calibri"/>
              </a:rPr>
              <a:t> </a:t>
            </a:r>
            <a:r>
              <a:rPr dirty="0" sz="550">
                <a:latin typeface="Calibri"/>
                <a:cs typeface="Calibri"/>
              </a:rPr>
              <a:t>Alto</a:t>
            </a:r>
            <a:r>
              <a:rPr dirty="0" sz="550" spc="114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Riesgo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3128213" y="6633388"/>
            <a:ext cx="509905" cy="108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50">
                <a:latin typeface="Calibri"/>
                <a:cs typeface="Calibri"/>
              </a:rPr>
              <a:t>0.149</a:t>
            </a:r>
            <a:r>
              <a:rPr dirty="0" sz="550" spc="400">
                <a:latin typeface="Calibri"/>
                <a:cs typeface="Calibri"/>
              </a:rPr>
              <a:t>  </a:t>
            </a:r>
            <a:r>
              <a:rPr dirty="0" sz="550" spc="-10">
                <a:latin typeface="Arial MT"/>
                <a:cs typeface="Arial MT"/>
              </a:rPr>
              <a:t>0.222</a:t>
            </a:r>
            <a:endParaRPr sz="550">
              <a:latin typeface="Arial MT"/>
              <a:cs typeface="Arial MT"/>
            </a:endParaRPr>
          </a:p>
        </p:txBody>
      </p:sp>
      <p:grpSp>
        <p:nvGrpSpPr>
          <p:cNvPr id="76" name="object 76" descr=""/>
          <p:cNvGrpSpPr/>
          <p:nvPr/>
        </p:nvGrpSpPr>
        <p:grpSpPr>
          <a:xfrm>
            <a:off x="3664822" y="6369329"/>
            <a:ext cx="3332479" cy="525145"/>
            <a:chOff x="3664822" y="6369329"/>
            <a:chExt cx="3332479" cy="525145"/>
          </a:xfrm>
        </p:grpSpPr>
        <p:sp>
          <p:nvSpPr>
            <p:cNvPr id="77" name="object 77" descr=""/>
            <p:cNvSpPr/>
            <p:nvPr/>
          </p:nvSpPr>
          <p:spPr>
            <a:xfrm>
              <a:off x="3667997" y="6372504"/>
              <a:ext cx="0" cy="361950"/>
            </a:xfrm>
            <a:custGeom>
              <a:avLst/>
              <a:gdLst/>
              <a:ahLst/>
              <a:cxnLst/>
              <a:rect l="l" t="t" r="r" b="b"/>
              <a:pathLst>
                <a:path w="0" h="361950">
                  <a:moveTo>
                    <a:pt x="0" y="0"/>
                  </a:moveTo>
                  <a:lnTo>
                    <a:pt x="0" y="361334"/>
                  </a:lnTo>
                </a:path>
              </a:pathLst>
            </a:custGeom>
            <a:ln w="593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665069" y="6369878"/>
              <a:ext cx="6350" cy="367030"/>
            </a:xfrm>
            <a:custGeom>
              <a:avLst/>
              <a:gdLst/>
              <a:ahLst/>
              <a:cxnLst/>
              <a:rect l="l" t="t" r="r" b="b"/>
              <a:pathLst>
                <a:path w="6350" h="367029">
                  <a:moveTo>
                    <a:pt x="5933" y="0"/>
                  </a:moveTo>
                  <a:lnTo>
                    <a:pt x="0" y="0"/>
                  </a:lnTo>
                  <a:lnTo>
                    <a:pt x="0" y="366761"/>
                  </a:lnTo>
                  <a:lnTo>
                    <a:pt x="5933" y="366761"/>
                  </a:lnTo>
                  <a:lnTo>
                    <a:pt x="593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918228" y="6377758"/>
              <a:ext cx="0" cy="356235"/>
            </a:xfrm>
            <a:custGeom>
              <a:avLst/>
              <a:gdLst/>
              <a:ahLst/>
              <a:cxnLst/>
              <a:rect l="l" t="t" r="r" b="b"/>
              <a:pathLst>
                <a:path w="0" h="356234">
                  <a:moveTo>
                    <a:pt x="0" y="0"/>
                  </a:moveTo>
                  <a:lnTo>
                    <a:pt x="0" y="356079"/>
                  </a:lnTo>
                </a:path>
              </a:pathLst>
            </a:custGeom>
            <a:ln w="593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915222" y="6375133"/>
              <a:ext cx="6350" cy="361950"/>
            </a:xfrm>
            <a:custGeom>
              <a:avLst/>
              <a:gdLst/>
              <a:ahLst/>
              <a:cxnLst/>
              <a:rect l="l" t="t" r="r" b="b"/>
              <a:pathLst>
                <a:path w="6350" h="361950">
                  <a:moveTo>
                    <a:pt x="5933" y="0"/>
                  </a:moveTo>
                  <a:lnTo>
                    <a:pt x="0" y="0"/>
                  </a:lnTo>
                  <a:lnTo>
                    <a:pt x="0" y="361507"/>
                  </a:lnTo>
                  <a:lnTo>
                    <a:pt x="5933" y="361507"/>
                  </a:lnTo>
                  <a:lnTo>
                    <a:pt x="593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673930" y="6372504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0" y="0"/>
                  </a:moveTo>
                  <a:lnTo>
                    <a:pt x="244297" y="0"/>
                  </a:lnTo>
                </a:path>
              </a:pathLst>
            </a:custGeom>
            <a:ln w="52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671003" y="6369876"/>
              <a:ext cx="250190" cy="5715"/>
            </a:xfrm>
            <a:custGeom>
              <a:avLst/>
              <a:gdLst/>
              <a:ahLst/>
              <a:cxnLst/>
              <a:rect l="l" t="t" r="r" b="b"/>
              <a:pathLst>
                <a:path w="250189" h="5714">
                  <a:moveTo>
                    <a:pt x="250191" y="0"/>
                  </a:moveTo>
                  <a:lnTo>
                    <a:pt x="0" y="0"/>
                  </a:lnTo>
                  <a:lnTo>
                    <a:pt x="0" y="5254"/>
                  </a:lnTo>
                  <a:lnTo>
                    <a:pt x="250191" y="5254"/>
                  </a:lnTo>
                  <a:lnTo>
                    <a:pt x="25019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673930" y="6462880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0" y="0"/>
                  </a:moveTo>
                  <a:lnTo>
                    <a:pt x="244297" y="0"/>
                  </a:lnTo>
                </a:path>
              </a:pathLst>
            </a:custGeom>
            <a:ln w="52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671003" y="6460253"/>
              <a:ext cx="250190" cy="5715"/>
            </a:xfrm>
            <a:custGeom>
              <a:avLst/>
              <a:gdLst/>
              <a:ahLst/>
              <a:cxnLst/>
              <a:rect l="l" t="t" r="r" b="b"/>
              <a:pathLst>
                <a:path w="250189" h="5714">
                  <a:moveTo>
                    <a:pt x="250191" y="0"/>
                  </a:moveTo>
                  <a:lnTo>
                    <a:pt x="0" y="0"/>
                  </a:lnTo>
                  <a:lnTo>
                    <a:pt x="0" y="5254"/>
                  </a:lnTo>
                  <a:lnTo>
                    <a:pt x="250191" y="5254"/>
                  </a:lnTo>
                  <a:lnTo>
                    <a:pt x="25019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673930" y="6553257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0" y="0"/>
                  </a:moveTo>
                  <a:lnTo>
                    <a:pt x="244297" y="0"/>
                  </a:lnTo>
                </a:path>
              </a:pathLst>
            </a:custGeom>
            <a:ln w="52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671003" y="6550630"/>
              <a:ext cx="250190" cy="5715"/>
            </a:xfrm>
            <a:custGeom>
              <a:avLst/>
              <a:gdLst/>
              <a:ahLst/>
              <a:cxnLst/>
              <a:rect l="l" t="t" r="r" b="b"/>
              <a:pathLst>
                <a:path w="250189" h="5715">
                  <a:moveTo>
                    <a:pt x="250191" y="0"/>
                  </a:moveTo>
                  <a:lnTo>
                    <a:pt x="0" y="0"/>
                  </a:lnTo>
                  <a:lnTo>
                    <a:pt x="0" y="5254"/>
                  </a:lnTo>
                  <a:lnTo>
                    <a:pt x="250191" y="5254"/>
                  </a:lnTo>
                  <a:lnTo>
                    <a:pt x="25019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673930" y="6643459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0" y="0"/>
                  </a:moveTo>
                  <a:lnTo>
                    <a:pt x="244297" y="0"/>
                  </a:lnTo>
                </a:path>
              </a:pathLst>
            </a:custGeom>
            <a:ln w="52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671003" y="6640832"/>
              <a:ext cx="250190" cy="5715"/>
            </a:xfrm>
            <a:custGeom>
              <a:avLst/>
              <a:gdLst/>
              <a:ahLst/>
              <a:cxnLst/>
              <a:rect l="l" t="t" r="r" b="b"/>
              <a:pathLst>
                <a:path w="250189" h="5715">
                  <a:moveTo>
                    <a:pt x="250191" y="0"/>
                  </a:moveTo>
                  <a:lnTo>
                    <a:pt x="0" y="0"/>
                  </a:lnTo>
                  <a:lnTo>
                    <a:pt x="0" y="5429"/>
                  </a:lnTo>
                  <a:lnTo>
                    <a:pt x="250191" y="5429"/>
                  </a:lnTo>
                  <a:lnTo>
                    <a:pt x="25019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673930" y="6733838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0" y="0"/>
                  </a:moveTo>
                  <a:lnTo>
                    <a:pt x="244297" y="0"/>
                  </a:lnTo>
                </a:path>
              </a:pathLst>
            </a:custGeom>
            <a:ln w="525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671003" y="6731211"/>
              <a:ext cx="250190" cy="5715"/>
            </a:xfrm>
            <a:custGeom>
              <a:avLst/>
              <a:gdLst/>
              <a:ahLst/>
              <a:cxnLst/>
              <a:rect l="l" t="t" r="r" b="b"/>
              <a:pathLst>
                <a:path w="250189" h="5715">
                  <a:moveTo>
                    <a:pt x="250191" y="0"/>
                  </a:moveTo>
                  <a:lnTo>
                    <a:pt x="0" y="0"/>
                  </a:lnTo>
                  <a:lnTo>
                    <a:pt x="0" y="5429"/>
                  </a:lnTo>
                  <a:lnTo>
                    <a:pt x="250191" y="5429"/>
                  </a:lnTo>
                  <a:lnTo>
                    <a:pt x="25019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6269" y="6512074"/>
              <a:ext cx="210755" cy="382043"/>
            </a:xfrm>
            <a:prstGeom prst="rect">
              <a:avLst/>
            </a:prstGeom>
          </p:spPr>
        </p:pic>
      </p:grpSp>
      <p:sp>
        <p:nvSpPr>
          <p:cNvPr id="92" name="object 92" descr=""/>
          <p:cNvSpPr txBox="1"/>
          <p:nvPr/>
        </p:nvSpPr>
        <p:spPr>
          <a:xfrm>
            <a:off x="5527148" y="6410705"/>
            <a:ext cx="859790" cy="112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45" b="1">
                <a:latin typeface="Arial"/>
                <a:cs typeface="Arial"/>
              </a:rPr>
              <a:t>RIESGOS</a:t>
            </a:r>
            <a:r>
              <a:rPr dirty="0" sz="550" spc="114" b="1">
                <a:latin typeface="Arial"/>
                <a:cs typeface="Arial"/>
              </a:rPr>
              <a:t> </a:t>
            </a:r>
            <a:r>
              <a:rPr dirty="0" sz="550" spc="50" b="1">
                <a:latin typeface="Arial"/>
                <a:cs typeface="Arial"/>
              </a:rPr>
              <a:t>x</a:t>
            </a:r>
            <a:r>
              <a:rPr dirty="0" sz="550" spc="155" b="1">
                <a:latin typeface="Arial"/>
                <a:cs typeface="Arial"/>
              </a:rPr>
              <a:t> </a:t>
            </a:r>
            <a:r>
              <a:rPr dirty="0" sz="550" b="1">
                <a:latin typeface="Arial"/>
                <a:cs typeface="Arial"/>
              </a:rPr>
              <a:t>1000</a:t>
            </a:r>
            <a:r>
              <a:rPr dirty="0" sz="550" spc="85" b="1">
                <a:latin typeface="Arial"/>
                <a:cs typeface="Arial"/>
              </a:rPr>
              <a:t> </a:t>
            </a:r>
            <a:r>
              <a:rPr dirty="0" sz="550" spc="30" b="1">
                <a:latin typeface="Arial"/>
                <a:cs typeface="Arial"/>
              </a:rPr>
              <a:t>hab.</a:t>
            </a:r>
            <a:endParaRPr sz="55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5527148" y="6497184"/>
            <a:ext cx="570230" cy="401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3670">
              <a:lnSpc>
                <a:spcPct val="112300"/>
              </a:lnSpc>
              <a:spcBef>
                <a:spcPts val="95"/>
              </a:spcBef>
            </a:pPr>
            <a:r>
              <a:rPr dirty="0" sz="550" spc="50">
                <a:latin typeface="Calibri"/>
                <a:cs typeface="Calibri"/>
              </a:rPr>
              <a:t>Sin</a:t>
            </a:r>
            <a:r>
              <a:rPr dirty="0" sz="550" spc="25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Riesgo</a:t>
            </a:r>
            <a:r>
              <a:rPr dirty="0" sz="550" spc="500">
                <a:latin typeface="Calibri"/>
                <a:cs typeface="Calibri"/>
              </a:rPr>
              <a:t> </a:t>
            </a:r>
            <a:r>
              <a:rPr dirty="0" sz="550" spc="50">
                <a:latin typeface="Calibri"/>
                <a:cs typeface="Calibri"/>
              </a:rPr>
              <a:t>Bajo</a:t>
            </a:r>
            <a:r>
              <a:rPr dirty="0" sz="550" spc="3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Riesgo</a:t>
            </a:r>
            <a:endParaRPr sz="550">
              <a:latin typeface="Calibri"/>
              <a:cs typeface="Calibri"/>
            </a:endParaRPr>
          </a:p>
          <a:p>
            <a:pPr marL="12700" marR="5080">
              <a:lnSpc>
                <a:spcPts val="740"/>
              </a:lnSpc>
              <a:spcBef>
                <a:spcPts val="40"/>
              </a:spcBef>
            </a:pPr>
            <a:r>
              <a:rPr dirty="0" sz="550" spc="45">
                <a:latin typeface="Calibri"/>
                <a:cs typeface="Calibri"/>
              </a:rPr>
              <a:t>Mediano</a:t>
            </a:r>
            <a:r>
              <a:rPr dirty="0" sz="550" spc="5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Riesgo</a:t>
            </a:r>
            <a:r>
              <a:rPr dirty="0" sz="550" spc="500">
                <a:latin typeface="Calibri"/>
                <a:cs typeface="Calibri"/>
              </a:rPr>
              <a:t> </a:t>
            </a:r>
            <a:r>
              <a:rPr dirty="0" sz="550" spc="10">
                <a:latin typeface="Calibri"/>
                <a:cs typeface="Calibri"/>
              </a:rPr>
              <a:t>Alto</a:t>
            </a:r>
            <a:r>
              <a:rPr dirty="0" sz="550" spc="125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Riesgo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6234126" y="6497184"/>
            <a:ext cx="523240" cy="40195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75"/>
              </a:spcBef>
              <a:tabLst>
                <a:tab pos="384175" algn="l"/>
              </a:tabLst>
            </a:pPr>
            <a:r>
              <a:rPr dirty="0" sz="550" spc="-50">
                <a:latin typeface="Calibri"/>
                <a:cs typeface="Calibri"/>
              </a:rPr>
              <a:t>0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  <a:p>
            <a:pPr marL="31115">
              <a:lnSpc>
                <a:spcPct val="100000"/>
              </a:lnSpc>
              <a:spcBef>
                <a:spcPts val="85"/>
              </a:spcBef>
              <a:tabLst>
                <a:tab pos="309880" algn="l"/>
              </a:tabLst>
            </a:pPr>
            <a:r>
              <a:rPr dirty="0" sz="550" spc="-20">
                <a:latin typeface="Calibri"/>
                <a:cs typeface="Calibri"/>
              </a:rPr>
              <a:t>0.00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10">
                <a:latin typeface="Arial MT"/>
                <a:cs typeface="Arial MT"/>
              </a:rPr>
              <a:t>0.074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550">
                <a:latin typeface="Calibri"/>
                <a:cs typeface="Calibri"/>
              </a:rPr>
              <a:t>0.075</a:t>
            </a:r>
            <a:r>
              <a:rPr dirty="0" sz="550" spc="415">
                <a:latin typeface="Calibri"/>
                <a:cs typeface="Calibri"/>
              </a:rPr>
              <a:t>  </a:t>
            </a:r>
            <a:r>
              <a:rPr dirty="0" sz="550" spc="-10">
                <a:latin typeface="Arial MT"/>
                <a:cs typeface="Arial MT"/>
              </a:rPr>
              <a:t>0.148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550">
                <a:latin typeface="Calibri"/>
                <a:cs typeface="Calibri"/>
              </a:rPr>
              <a:t>0.149</a:t>
            </a:r>
            <a:r>
              <a:rPr dirty="0" sz="550" spc="415">
                <a:latin typeface="Calibri"/>
                <a:cs typeface="Calibri"/>
              </a:rPr>
              <a:t>  </a:t>
            </a:r>
            <a:r>
              <a:rPr dirty="0" sz="550" spc="-10">
                <a:latin typeface="Arial MT"/>
                <a:cs typeface="Arial MT"/>
              </a:rPr>
              <a:t>0.222</a:t>
            </a:r>
            <a:endParaRPr sz="550">
              <a:latin typeface="Arial MT"/>
              <a:cs typeface="Arial MT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3961751" y="6511635"/>
            <a:ext cx="3157220" cy="1287780"/>
            <a:chOff x="3961751" y="6511635"/>
            <a:chExt cx="3157220" cy="1287780"/>
          </a:xfrm>
        </p:grpSpPr>
        <p:sp>
          <p:nvSpPr>
            <p:cNvPr id="96" name="object 96" descr=""/>
            <p:cNvSpPr/>
            <p:nvPr/>
          </p:nvSpPr>
          <p:spPr>
            <a:xfrm>
              <a:off x="6789397" y="6514810"/>
              <a:ext cx="0" cy="376555"/>
            </a:xfrm>
            <a:custGeom>
              <a:avLst/>
              <a:gdLst/>
              <a:ahLst/>
              <a:cxnLst/>
              <a:rect l="l" t="t" r="r" b="b"/>
              <a:pathLst>
                <a:path w="0" h="376554">
                  <a:moveTo>
                    <a:pt x="0" y="0"/>
                  </a:moveTo>
                  <a:lnTo>
                    <a:pt x="0" y="376387"/>
                  </a:lnTo>
                </a:path>
              </a:pathLst>
            </a:custGeom>
            <a:ln w="617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786269" y="6512076"/>
              <a:ext cx="6350" cy="382270"/>
            </a:xfrm>
            <a:custGeom>
              <a:avLst/>
              <a:gdLst/>
              <a:ahLst/>
              <a:cxnLst/>
              <a:rect l="l" t="t" r="r" b="b"/>
              <a:pathLst>
                <a:path w="6350" h="382270">
                  <a:moveTo>
                    <a:pt x="6174" y="0"/>
                  </a:moveTo>
                  <a:lnTo>
                    <a:pt x="0" y="0"/>
                  </a:lnTo>
                  <a:lnTo>
                    <a:pt x="0" y="382041"/>
                  </a:lnTo>
                  <a:lnTo>
                    <a:pt x="6174" y="382041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993978" y="6520284"/>
              <a:ext cx="0" cy="371475"/>
            </a:xfrm>
            <a:custGeom>
              <a:avLst/>
              <a:gdLst/>
              <a:ahLst/>
              <a:cxnLst/>
              <a:rect l="l" t="t" r="r" b="b"/>
              <a:pathLst>
                <a:path w="0" h="371475">
                  <a:moveTo>
                    <a:pt x="0" y="0"/>
                  </a:moveTo>
                  <a:lnTo>
                    <a:pt x="0" y="370913"/>
                  </a:lnTo>
                </a:path>
              </a:pathLst>
            </a:custGeom>
            <a:ln w="617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990850" y="6517549"/>
              <a:ext cx="6350" cy="377190"/>
            </a:xfrm>
            <a:custGeom>
              <a:avLst/>
              <a:gdLst/>
              <a:ahLst/>
              <a:cxnLst/>
              <a:rect l="l" t="t" r="r" b="b"/>
              <a:pathLst>
                <a:path w="6350" h="377190">
                  <a:moveTo>
                    <a:pt x="6174" y="0"/>
                  </a:moveTo>
                  <a:lnTo>
                    <a:pt x="0" y="0"/>
                  </a:lnTo>
                  <a:lnTo>
                    <a:pt x="0" y="376567"/>
                  </a:lnTo>
                  <a:lnTo>
                    <a:pt x="6174" y="376567"/>
                  </a:lnTo>
                  <a:lnTo>
                    <a:pt x="617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795572" y="6514810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 h="0">
                  <a:moveTo>
                    <a:pt x="0" y="0"/>
                  </a:moveTo>
                  <a:lnTo>
                    <a:pt x="198406" y="0"/>
                  </a:lnTo>
                </a:path>
              </a:pathLst>
            </a:custGeom>
            <a:ln w="547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792443" y="6512074"/>
              <a:ext cx="205104" cy="5715"/>
            </a:xfrm>
            <a:custGeom>
              <a:avLst/>
              <a:gdLst/>
              <a:ahLst/>
              <a:cxnLst/>
              <a:rect l="l" t="t" r="r" b="b"/>
              <a:pathLst>
                <a:path w="205104" h="5715">
                  <a:moveTo>
                    <a:pt x="204581" y="0"/>
                  </a:moveTo>
                  <a:lnTo>
                    <a:pt x="0" y="0"/>
                  </a:lnTo>
                  <a:lnTo>
                    <a:pt x="0" y="5473"/>
                  </a:lnTo>
                  <a:lnTo>
                    <a:pt x="204581" y="5473"/>
                  </a:lnTo>
                  <a:lnTo>
                    <a:pt x="2045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795572" y="6608952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 h="0">
                  <a:moveTo>
                    <a:pt x="0" y="0"/>
                  </a:moveTo>
                  <a:lnTo>
                    <a:pt x="198406" y="0"/>
                  </a:lnTo>
                </a:path>
              </a:pathLst>
            </a:custGeom>
            <a:ln w="547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6792443" y="6606216"/>
              <a:ext cx="205104" cy="5715"/>
            </a:xfrm>
            <a:custGeom>
              <a:avLst/>
              <a:gdLst/>
              <a:ahLst/>
              <a:cxnLst/>
              <a:rect l="l" t="t" r="r" b="b"/>
              <a:pathLst>
                <a:path w="205104" h="5715">
                  <a:moveTo>
                    <a:pt x="204581" y="0"/>
                  </a:moveTo>
                  <a:lnTo>
                    <a:pt x="0" y="0"/>
                  </a:lnTo>
                  <a:lnTo>
                    <a:pt x="0" y="5473"/>
                  </a:lnTo>
                  <a:lnTo>
                    <a:pt x="204581" y="5473"/>
                  </a:lnTo>
                  <a:lnTo>
                    <a:pt x="2045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795572" y="6703094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 h="0">
                  <a:moveTo>
                    <a:pt x="0" y="0"/>
                  </a:moveTo>
                  <a:lnTo>
                    <a:pt x="198406" y="0"/>
                  </a:lnTo>
                </a:path>
              </a:pathLst>
            </a:custGeom>
            <a:ln w="547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6792443" y="6700358"/>
              <a:ext cx="205104" cy="5715"/>
            </a:xfrm>
            <a:custGeom>
              <a:avLst/>
              <a:gdLst/>
              <a:ahLst/>
              <a:cxnLst/>
              <a:rect l="l" t="t" r="r" b="b"/>
              <a:pathLst>
                <a:path w="205104" h="5715">
                  <a:moveTo>
                    <a:pt x="204581" y="0"/>
                  </a:moveTo>
                  <a:lnTo>
                    <a:pt x="0" y="0"/>
                  </a:lnTo>
                  <a:lnTo>
                    <a:pt x="0" y="5473"/>
                  </a:lnTo>
                  <a:lnTo>
                    <a:pt x="204581" y="5473"/>
                  </a:lnTo>
                  <a:lnTo>
                    <a:pt x="2045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6795572" y="6797054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 h="0">
                  <a:moveTo>
                    <a:pt x="0" y="0"/>
                  </a:moveTo>
                  <a:lnTo>
                    <a:pt x="198406" y="0"/>
                  </a:lnTo>
                </a:path>
              </a:pathLst>
            </a:custGeom>
            <a:ln w="547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792443" y="6794317"/>
              <a:ext cx="205104" cy="5715"/>
            </a:xfrm>
            <a:custGeom>
              <a:avLst/>
              <a:gdLst/>
              <a:ahLst/>
              <a:cxnLst/>
              <a:rect l="l" t="t" r="r" b="b"/>
              <a:pathLst>
                <a:path w="205104" h="5715">
                  <a:moveTo>
                    <a:pt x="204581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204581" y="5655"/>
                  </a:lnTo>
                  <a:lnTo>
                    <a:pt x="2045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795572" y="6891198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 h="0">
                  <a:moveTo>
                    <a:pt x="0" y="0"/>
                  </a:moveTo>
                  <a:lnTo>
                    <a:pt x="198406" y="0"/>
                  </a:lnTo>
                </a:path>
              </a:pathLst>
            </a:custGeom>
            <a:ln w="5473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792443" y="6888461"/>
              <a:ext cx="205104" cy="5715"/>
            </a:xfrm>
            <a:custGeom>
              <a:avLst/>
              <a:gdLst/>
              <a:ahLst/>
              <a:cxnLst/>
              <a:rect l="l" t="t" r="r" b="b"/>
              <a:pathLst>
                <a:path w="205104" h="5715">
                  <a:moveTo>
                    <a:pt x="204581" y="0"/>
                  </a:moveTo>
                  <a:lnTo>
                    <a:pt x="0" y="0"/>
                  </a:lnTo>
                  <a:lnTo>
                    <a:pt x="0" y="5655"/>
                  </a:lnTo>
                  <a:lnTo>
                    <a:pt x="204581" y="5655"/>
                  </a:lnTo>
                  <a:lnTo>
                    <a:pt x="2045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961751" y="7688349"/>
              <a:ext cx="1471930" cy="111125"/>
            </a:xfrm>
            <a:custGeom>
              <a:avLst/>
              <a:gdLst/>
              <a:ahLst/>
              <a:cxnLst/>
              <a:rect l="l" t="t" r="r" b="b"/>
              <a:pathLst>
                <a:path w="1471929" h="111125">
                  <a:moveTo>
                    <a:pt x="0" y="110553"/>
                  </a:moveTo>
                  <a:lnTo>
                    <a:pt x="1471789" y="110553"/>
                  </a:lnTo>
                  <a:lnTo>
                    <a:pt x="1471789" y="0"/>
                  </a:lnTo>
                  <a:lnTo>
                    <a:pt x="0" y="0"/>
                  </a:lnTo>
                  <a:lnTo>
                    <a:pt x="0" y="110553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425934" y="7688349"/>
              <a:ext cx="1692910" cy="111125"/>
            </a:xfrm>
            <a:custGeom>
              <a:avLst/>
              <a:gdLst/>
              <a:ahLst/>
              <a:cxnLst/>
              <a:rect l="l" t="t" r="r" b="b"/>
              <a:pathLst>
                <a:path w="1692909" h="111125">
                  <a:moveTo>
                    <a:pt x="1692913" y="0"/>
                  </a:moveTo>
                  <a:lnTo>
                    <a:pt x="0" y="0"/>
                  </a:lnTo>
                  <a:lnTo>
                    <a:pt x="0" y="110553"/>
                  </a:lnTo>
                  <a:lnTo>
                    <a:pt x="1692913" y="110553"/>
                  </a:lnTo>
                  <a:lnTo>
                    <a:pt x="1692913" y="0"/>
                  </a:lnTo>
                  <a:close/>
                </a:path>
              </a:pathLst>
            </a:custGeom>
            <a:solidFill>
              <a:srgbClr val="2E75B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2" name="object 112" descr=""/>
          <p:cNvSpPr txBox="1"/>
          <p:nvPr/>
        </p:nvSpPr>
        <p:spPr>
          <a:xfrm>
            <a:off x="3964266" y="7686631"/>
            <a:ext cx="652780" cy="111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110" b="1">
                <a:solidFill>
                  <a:srgbClr val="FFFFFF"/>
                </a:solidFill>
                <a:latin typeface="Arial"/>
                <a:cs typeface="Arial"/>
              </a:rPr>
              <a:t>Ciclo</a:t>
            </a:r>
            <a:r>
              <a:rPr dirty="0" sz="550" spc="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" spc="13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55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50" spc="95" b="1">
                <a:solidFill>
                  <a:srgbClr val="FFFFFF"/>
                </a:solidFill>
                <a:latin typeface="Arial"/>
                <a:cs typeface="Arial"/>
              </a:rPr>
              <a:t>vida</a:t>
            </a:r>
            <a:endParaRPr sz="550">
              <a:latin typeface="Arial"/>
              <a:cs typeface="Arial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5520043" y="7675649"/>
            <a:ext cx="1536700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000" algn="l"/>
                <a:tab pos="1308735" algn="l"/>
              </a:tabLst>
            </a:pPr>
            <a:r>
              <a:rPr dirty="0" sz="650" spc="100" b="1">
                <a:solidFill>
                  <a:srgbClr val="FFFFFF"/>
                </a:solidFill>
                <a:latin typeface="Calibri"/>
                <a:cs typeface="Calibri"/>
              </a:rPr>
              <a:t>Frecuencia</a:t>
            </a:r>
            <a:r>
              <a:rPr dirty="0" sz="6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650" spc="130" b="1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r>
              <a:rPr dirty="0" sz="6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650" spc="65" b="1">
                <a:solidFill>
                  <a:srgbClr val="FFFFFF"/>
                </a:solidFill>
                <a:latin typeface="Calibri"/>
                <a:cs typeface="Calibri"/>
              </a:rPr>
              <a:t>T.I.A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3964266" y="7775330"/>
            <a:ext cx="967740" cy="46799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650" spc="130">
                <a:latin typeface="Calibri"/>
                <a:cs typeface="Calibri"/>
              </a:rPr>
              <a:t>Niño</a:t>
            </a:r>
            <a:r>
              <a:rPr dirty="0" sz="650" spc="50">
                <a:latin typeface="Calibri"/>
                <a:cs typeface="Calibri"/>
              </a:rPr>
              <a:t> </a:t>
            </a:r>
            <a:r>
              <a:rPr dirty="0" sz="650" spc="95">
                <a:latin typeface="Calibri"/>
                <a:cs typeface="Calibri"/>
              </a:rPr>
              <a:t>[0-</a:t>
            </a:r>
            <a:r>
              <a:rPr dirty="0" sz="650" spc="60">
                <a:latin typeface="Calibri"/>
                <a:cs typeface="Calibri"/>
              </a:rPr>
              <a:t>11]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120">
                <a:latin typeface="Calibri"/>
                <a:cs typeface="Calibri"/>
              </a:rPr>
              <a:t>Adolescente </a:t>
            </a:r>
            <a:r>
              <a:rPr dirty="0" sz="650" spc="90">
                <a:latin typeface="Calibri"/>
                <a:cs typeface="Calibri"/>
              </a:rPr>
              <a:t>[12-</a:t>
            </a:r>
            <a:r>
              <a:rPr dirty="0" sz="650" spc="60">
                <a:latin typeface="Calibri"/>
                <a:cs typeface="Calibri"/>
              </a:rPr>
              <a:t>17]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125">
                <a:latin typeface="Calibri"/>
                <a:cs typeface="Calibri"/>
              </a:rPr>
              <a:t>Joven</a:t>
            </a:r>
            <a:r>
              <a:rPr dirty="0" sz="650" spc="70">
                <a:latin typeface="Calibri"/>
                <a:cs typeface="Calibri"/>
              </a:rPr>
              <a:t> </a:t>
            </a:r>
            <a:r>
              <a:rPr dirty="0" sz="650" spc="90">
                <a:latin typeface="Calibri"/>
                <a:cs typeface="Calibri"/>
              </a:rPr>
              <a:t>[18-</a:t>
            </a:r>
            <a:r>
              <a:rPr dirty="0" sz="650" spc="60">
                <a:latin typeface="Calibri"/>
                <a:cs typeface="Calibri"/>
              </a:rPr>
              <a:t>29]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650" spc="125">
                <a:latin typeface="Calibri"/>
                <a:cs typeface="Calibri"/>
              </a:rPr>
              <a:t>Adulto</a:t>
            </a:r>
            <a:r>
              <a:rPr dirty="0" sz="650" spc="50">
                <a:latin typeface="Calibri"/>
                <a:cs typeface="Calibri"/>
              </a:rPr>
              <a:t> </a:t>
            </a:r>
            <a:r>
              <a:rPr dirty="0" sz="650" spc="90">
                <a:latin typeface="Calibri"/>
                <a:cs typeface="Calibri"/>
              </a:rPr>
              <a:t>[30-</a:t>
            </a:r>
            <a:r>
              <a:rPr dirty="0" sz="650" spc="60">
                <a:latin typeface="Calibri"/>
                <a:cs typeface="Calibri"/>
              </a:rPr>
              <a:t>59]</a:t>
            </a:r>
            <a:endParaRPr sz="650">
              <a:latin typeface="Calibri"/>
              <a:cs typeface="Calibri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5748774" y="7773133"/>
            <a:ext cx="81280" cy="46799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550" spc="75">
                <a:latin typeface="Arial MT"/>
                <a:cs typeface="Arial MT"/>
              </a:rPr>
              <a:t>0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75">
                <a:latin typeface="Arial MT"/>
                <a:cs typeface="Arial MT"/>
              </a:rPr>
              <a:t>1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75">
                <a:latin typeface="Arial MT"/>
                <a:cs typeface="Arial MT"/>
              </a:rPr>
              <a:t>1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75">
                <a:latin typeface="Arial MT"/>
                <a:cs typeface="Arial MT"/>
              </a:rPr>
              <a:t>1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6274906" y="7773133"/>
            <a:ext cx="358775" cy="46799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305"/>
              </a:spcBef>
            </a:pPr>
            <a:r>
              <a:rPr dirty="0" sz="550" spc="120">
                <a:latin typeface="Arial MT"/>
                <a:cs typeface="Arial MT"/>
              </a:rPr>
              <a:t>0.00%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114">
                <a:latin typeface="Arial MT"/>
                <a:cs typeface="Arial MT"/>
              </a:rPr>
              <a:t>33.33%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114">
                <a:latin typeface="Arial MT"/>
                <a:cs typeface="Arial MT"/>
              </a:rPr>
              <a:t>33.33%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114">
                <a:latin typeface="Arial MT"/>
                <a:cs typeface="Arial MT"/>
              </a:rPr>
              <a:t>33.33%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6831467" y="7773133"/>
            <a:ext cx="218440" cy="46799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550" spc="95">
                <a:latin typeface="Arial MT"/>
                <a:cs typeface="Arial MT"/>
              </a:rPr>
              <a:t>0.00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95">
                <a:latin typeface="Arial MT"/>
                <a:cs typeface="Arial MT"/>
              </a:rPr>
              <a:t>0.39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95">
                <a:latin typeface="Arial MT"/>
                <a:cs typeface="Arial MT"/>
              </a:rPr>
              <a:t>0.21</a:t>
            </a:r>
            <a:endParaRPr sz="5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550" spc="95">
                <a:latin typeface="Arial MT"/>
                <a:cs typeface="Arial MT"/>
              </a:rPr>
              <a:t>0.09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3941445" y="8228597"/>
            <a:ext cx="3108325" cy="125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19910" algn="l"/>
                <a:tab pos="2368550" algn="l"/>
                <a:tab pos="2818765" algn="l"/>
              </a:tabLst>
            </a:pPr>
            <a:r>
              <a:rPr dirty="0" u="sng" sz="650" spc="30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650" spc="125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Adulto</a:t>
            </a:r>
            <a:r>
              <a:rPr dirty="0" u="sng" sz="650" spc="40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650" spc="120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Mayor</a:t>
            </a:r>
            <a:r>
              <a:rPr dirty="0" u="sng" sz="650" spc="25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650" spc="80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[60+]</a:t>
            </a:r>
            <a:r>
              <a:rPr dirty="0" u="sng" sz="650">
                <a:uFill>
                  <a:solidFill>
                    <a:srgbClr val="8EA9DB"/>
                  </a:solidFill>
                </a:uFill>
                <a:latin typeface="Calibri"/>
                <a:cs typeface="Calibri"/>
              </a:rPr>
              <a:t>	</a:t>
            </a:r>
            <a:r>
              <a:rPr dirty="0" u="sng" sz="550" spc="85">
                <a:uFill>
                  <a:solidFill>
                    <a:srgbClr val="8EA9DB"/>
                  </a:solidFill>
                </a:uFill>
                <a:latin typeface="Arial MT"/>
                <a:cs typeface="Arial MT"/>
              </a:rPr>
              <a:t>0</a:t>
            </a:r>
            <a:r>
              <a:rPr dirty="0" u="sng" sz="550">
                <a:uFill>
                  <a:solidFill>
                    <a:srgbClr val="8EA9DB"/>
                  </a:solidFill>
                </a:uFill>
                <a:latin typeface="Arial MT"/>
                <a:cs typeface="Arial MT"/>
              </a:rPr>
              <a:t>	</a:t>
            </a:r>
            <a:r>
              <a:rPr dirty="0" u="sng" sz="550" spc="120">
                <a:uFill>
                  <a:solidFill>
                    <a:srgbClr val="8EA9DB"/>
                  </a:solidFill>
                </a:uFill>
                <a:latin typeface="Arial MT"/>
                <a:cs typeface="Arial MT"/>
              </a:rPr>
              <a:t>0.00%</a:t>
            </a:r>
            <a:r>
              <a:rPr dirty="0" u="sng" sz="550">
                <a:uFill>
                  <a:solidFill>
                    <a:srgbClr val="8EA9DB"/>
                  </a:solidFill>
                </a:uFill>
                <a:latin typeface="Arial MT"/>
                <a:cs typeface="Arial MT"/>
              </a:rPr>
              <a:t>	</a:t>
            </a:r>
            <a:r>
              <a:rPr dirty="0" sz="550" spc="415">
                <a:latin typeface="Arial MT"/>
                <a:cs typeface="Arial MT"/>
              </a:rPr>
              <a:t> </a:t>
            </a:r>
            <a:r>
              <a:rPr dirty="0" sz="550" spc="114">
                <a:latin typeface="Arial MT"/>
                <a:cs typeface="Arial MT"/>
              </a:rPr>
              <a:t>0.00</a:t>
            </a:r>
            <a:endParaRPr sz="550">
              <a:latin typeface="Arial MT"/>
              <a:cs typeface="Arial MT"/>
            </a:endParaRPr>
          </a:p>
        </p:txBody>
      </p:sp>
      <p:sp>
        <p:nvSpPr>
          <p:cNvPr id="119" name="object 119" descr=""/>
          <p:cNvSpPr txBox="1"/>
          <p:nvPr/>
        </p:nvSpPr>
        <p:spPr>
          <a:xfrm>
            <a:off x="3961752" y="8346359"/>
            <a:ext cx="3157220" cy="116839"/>
          </a:xfrm>
          <a:prstGeom prst="rect">
            <a:avLst/>
          </a:prstGeom>
          <a:solidFill>
            <a:srgbClr val="006FC0"/>
          </a:solidFill>
        </p:spPr>
        <p:txBody>
          <a:bodyPr wrap="square" lIns="0" tIns="571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45"/>
              </a:spcBef>
              <a:tabLst>
                <a:tab pos="1799589" algn="l"/>
                <a:tab pos="2302510" algn="l"/>
              </a:tabLst>
            </a:pPr>
            <a:r>
              <a:rPr dirty="0" sz="650" spc="75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6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650" spc="8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6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650" spc="90" b="1">
                <a:solidFill>
                  <a:srgbClr val="FFFFFF"/>
                </a:solidFill>
                <a:latin typeface="Calibri"/>
                <a:cs typeface="Calibri"/>
              </a:rPr>
              <a:t>100.00%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120" name="object 120" descr=""/>
          <p:cNvGrpSpPr/>
          <p:nvPr/>
        </p:nvGrpSpPr>
        <p:grpSpPr>
          <a:xfrm>
            <a:off x="1371600" y="4105275"/>
            <a:ext cx="5747385" cy="3693795"/>
            <a:chOff x="1371600" y="4105275"/>
            <a:chExt cx="5747385" cy="3693795"/>
          </a:xfrm>
        </p:grpSpPr>
        <p:sp>
          <p:nvSpPr>
            <p:cNvPr id="121" name="object 121" descr=""/>
            <p:cNvSpPr/>
            <p:nvPr/>
          </p:nvSpPr>
          <p:spPr>
            <a:xfrm>
              <a:off x="5429789" y="7796156"/>
              <a:ext cx="1685289" cy="0"/>
            </a:xfrm>
            <a:custGeom>
              <a:avLst/>
              <a:gdLst/>
              <a:ahLst/>
              <a:cxnLst/>
              <a:rect l="l" t="t" r="r" b="b"/>
              <a:pathLst>
                <a:path w="1685290" h="0">
                  <a:moveTo>
                    <a:pt x="0" y="0"/>
                  </a:moveTo>
                  <a:lnTo>
                    <a:pt x="1685001" y="0"/>
                  </a:lnTo>
                </a:path>
              </a:pathLst>
            </a:custGeom>
            <a:ln w="5491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425934" y="7793411"/>
              <a:ext cx="1692910" cy="5715"/>
            </a:xfrm>
            <a:custGeom>
              <a:avLst/>
              <a:gdLst/>
              <a:ahLst/>
              <a:cxnLst/>
              <a:rect l="l" t="t" r="r" b="b"/>
              <a:pathLst>
                <a:path w="1692909" h="5715">
                  <a:moveTo>
                    <a:pt x="1692913" y="0"/>
                  </a:moveTo>
                  <a:lnTo>
                    <a:pt x="0" y="0"/>
                  </a:lnTo>
                  <a:lnTo>
                    <a:pt x="0" y="5491"/>
                  </a:lnTo>
                  <a:lnTo>
                    <a:pt x="1692913" y="5491"/>
                  </a:lnTo>
                  <a:lnTo>
                    <a:pt x="1692913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0" y="4910455"/>
              <a:ext cx="2423159" cy="1932304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0" y="4105275"/>
              <a:ext cx="2561463" cy="1965325"/>
            </a:xfrm>
            <a:prstGeom prst="rect">
              <a:avLst/>
            </a:prstGeom>
          </p:spPr>
        </p:pic>
      </p:grpSp>
      <p:sp>
        <p:nvSpPr>
          <p:cNvPr id="125" name="object 125" descr=""/>
          <p:cNvSpPr txBox="1"/>
          <p:nvPr/>
        </p:nvSpPr>
        <p:spPr>
          <a:xfrm>
            <a:off x="580390" y="3392423"/>
            <a:ext cx="278892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22300" marR="5080" indent="-610235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Gráfico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12.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>
                <a:latin typeface="Arial MT"/>
                <a:cs typeface="Arial MT"/>
              </a:rPr>
              <a:t>Incidencia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0">
                <a:latin typeface="Arial MT"/>
                <a:cs typeface="Arial MT"/>
              </a:rPr>
              <a:t> leptospirosis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por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distritos, </a:t>
            </a:r>
            <a:r>
              <a:rPr dirty="0" sz="800">
                <a:latin typeface="Arial MT"/>
                <a:cs typeface="Arial MT"/>
              </a:rPr>
              <a:t>Región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Tumbes,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(SE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01–03)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6" name="object 1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8793" y="390404"/>
            <a:ext cx="4895400" cy="35925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630"/>
            <a:ext cx="7759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3404" y="467360"/>
            <a:ext cx="819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0830" y="338455"/>
            <a:ext cx="571500" cy="5715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397" y="311331"/>
            <a:ext cx="417600" cy="488264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856358" y="7358780"/>
            <a:ext cx="3122930" cy="1838960"/>
            <a:chOff x="856358" y="7358780"/>
            <a:chExt cx="3122930" cy="1838960"/>
          </a:xfrm>
        </p:grpSpPr>
        <p:sp>
          <p:nvSpPr>
            <p:cNvPr id="8" name="object 8" descr=""/>
            <p:cNvSpPr/>
            <p:nvPr/>
          </p:nvSpPr>
          <p:spPr>
            <a:xfrm>
              <a:off x="875516" y="7364283"/>
              <a:ext cx="3098165" cy="1814195"/>
            </a:xfrm>
            <a:custGeom>
              <a:avLst/>
              <a:gdLst/>
              <a:ahLst/>
              <a:cxnLst/>
              <a:rect l="l" t="t" r="r" b="b"/>
              <a:pathLst>
                <a:path w="3098165" h="1814195">
                  <a:moveTo>
                    <a:pt x="3098121" y="0"/>
                  </a:moveTo>
                  <a:lnTo>
                    <a:pt x="0" y="0"/>
                  </a:lnTo>
                  <a:lnTo>
                    <a:pt x="0" y="1813683"/>
                  </a:lnTo>
                  <a:lnTo>
                    <a:pt x="3098121" y="1813683"/>
                  </a:lnTo>
                  <a:lnTo>
                    <a:pt x="30981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05621" y="7674800"/>
              <a:ext cx="3043555" cy="1506220"/>
            </a:xfrm>
            <a:custGeom>
              <a:avLst/>
              <a:gdLst/>
              <a:ahLst/>
              <a:cxnLst/>
              <a:rect l="l" t="t" r="r" b="b"/>
              <a:pathLst>
                <a:path w="3043554" h="1506220">
                  <a:moveTo>
                    <a:pt x="585687" y="0"/>
                  </a:moveTo>
                  <a:lnTo>
                    <a:pt x="525476" y="126408"/>
                  </a:lnTo>
                  <a:lnTo>
                    <a:pt x="470739" y="274800"/>
                  </a:lnTo>
                  <a:lnTo>
                    <a:pt x="410528" y="489144"/>
                  </a:lnTo>
                  <a:lnTo>
                    <a:pt x="350317" y="538609"/>
                  </a:lnTo>
                  <a:lnTo>
                    <a:pt x="295580" y="714481"/>
                  </a:lnTo>
                  <a:lnTo>
                    <a:pt x="235369" y="835393"/>
                  </a:lnTo>
                  <a:lnTo>
                    <a:pt x="175158" y="752953"/>
                  </a:lnTo>
                  <a:lnTo>
                    <a:pt x="120421" y="840889"/>
                  </a:lnTo>
                  <a:lnTo>
                    <a:pt x="60210" y="637537"/>
                  </a:lnTo>
                  <a:lnTo>
                    <a:pt x="0" y="890353"/>
                  </a:lnTo>
                  <a:lnTo>
                    <a:pt x="0" y="1505914"/>
                  </a:lnTo>
                  <a:lnTo>
                    <a:pt x="3043384" y="1505914"/>
                  </a:lnTo>
                  <a:lnTo>
                    <a:pt x="3043384" y="1110201"/>
                  </a:lnTo>
                  <a:lnTo>
                    <a:pt x="2983173" y="923329"/>
                  </a:lnTo>
                  <a:lnTo>
                    <a:pt x="2922962" y="599065"/>
                  </a:lnTo>
                  <a:lnTo>
                    <a:pt x="2862751" y="544105"/>
                  </a:lnTo>
                  <a:lnTo>
                    <a:pt x="2808014" y="533113"/>
                  </a:lnTo>
                  <a:lnTo>
                    <a:pt x="2747803" y="412200"/>
                  </a:lnTo>
                  <a:lnTo>
                    <a:pt x="2687592" y="703489"/>
                  </a:lnTo>
                  <a:lnTo>
                    <a:pt x="2632855" y="467160"/>
                  </a:lnTo>
                  <a:lnTo>
                    <a:pt x="2572644" y="577081"/>
                  </a:lnTo>
                  <a:lnTo>
                    <a:pt x="2512434" y="621049"/>
                  </a:lnTo>
                  <a:lnTo>
                    <a:pt x="2457696" y="219840"/>
                  </a:lnTo>
                  <a:lnTo>
                    <a:pt x="2397486" y="571585"/>
                  </a:lnTo>
                  <a:lnTo>
                    <a:pt x="2337275" y="604561"/>
                  </a:lnTo>
                  <a:lnTo>
                    <a:pt x="2282538" y="472656"/>
                  </a:lnTo>
                  <a:lnTo>
                    <a:pt x="2222327" y="401208"/>
                  </a:lnTo>
                  <a:lnTo>
                    <a:pt x="2162116" y="247320"/>
                  </a:lnTo>
                  <a:lnTo>
                    <a:pt x="2107379" y="329760"/>
                  </a:lnTo>
                  <a:lnTo>
                    <a:pt x="2047168" y="368232"/>
                  </a:lnTo>
                  <a:lnTo>
                    <a:pt x="1986957" y="560593"/>
                  </a:lnTo>
                  <a:lnTo>
                    <a:pt x="1932220" y="577081"/>
                  </a:lnTo>
                  <a:lnTo>
                    <a:pt x="1872009" y="626545"/>
                  </a:lnTo>
                  <a:lnTo>
                    <a:pt x="1811798" y="582577"/>
                  </a:lnTo>
                  <a:lnTo>
                    <a:pt x="1757061" y="736465"/>
                  </a:lnTo>
                  <a:lnTo>
                    <a:pt x="1696850" y="511128"/>
                  </a:lnTo>
                  <a:lnTo>
                    <a:pt x="1636640" y="533113"/>
                  </a:lnTo>
                  <a:lnTo>
                    <a:pt x="1581902" y="489144"/>
                  </a:lnTo>
                  <a:lnTo>
                    <a:pt x="1521692" y="615553"/>
                  </a:lnTo>
                  <a:lnTo>
                    <a:pt x="1461481" y="544105"/>
                  </a:lnTo>
                  <a:lnTo>
                    <a:pt x="1406744" y="593569"/>
                  </a:lnTo>
                  <a:lnTo>
                    <a:pt x="1346533" y="362736"/>
                  </a:lnTo>
                  <a:lnTo>
                    <a:pt x="1286322" y="181368"/>
                  </a:lnTo>
                  <a:lnTo>
                    <a:pt x="1231585" y="247320"/>
                  </a:lnTo>
                  <a:lnTo>
                    <a:pt x="1171374" y="252816"/>
                  </a:lnTo>
                  <a:lnTo>
                    <a:pt x="1111163" y="472656"/>
                  </a:lnTo>
                  <a:lnTo>
                    <a:pt x="1050952" y="373728"/>
                  </a:lnTo>
                  <a:lnTo>
                    <a:pt x="996215" y="472656"/>
                  </a:lnTo>
                  <a:lnTo>
                    <a:pt x="936004" y="384720"/>
                  </a:lnTo>
                  <a:lnTo>
                    <a:pt x="875794" y="472656"/>
                  </a:lnTo>
                  <a:lnTo>
                    <a:pt x="821056" y="417696"/>
                  </a:lnTo>
                  <a:lnTo>
                    <a:pt x="760846" y="582577"/>
                  </a:lnTo>
                  <a:lnTo>
                    <a:pt x="700635" y="170376"/>
                  </a:lnTo>
                  <a:lnTo>
                    <a:pt x="645898" y="296784"/>
                  </a:lnTo>
                  <a:lnTo>
                    <a:pt x="585687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05621" y="7674800"/>
              <a:ext cx="3043555" cy="1506220"/>
            </a:xfrm>
            <a:custGeom>
              <a:avLst/>
              <a:gdLst/>
              <a:ahLst/>
              <a:cxnLst/>
              <a:rect l="l" t="t" r="r" b="b"/>
              <a:pathLst>
                <a:path w="3043554" h="1506220">
                  <a:moveTo>
                    <a:pt x="0" y="890353"/>
                  </a:moveTo>
                  <a:lnTo>
                    <a:pt x="60210" y="637537"/>
                  </a:lnTo>
                  <a:lnTo>
                    <a:pt x="120421" y="840889"/>
                  </a:lnTo>
                  <a:lnTo>
                    <a:pt x="175158" y="752953"/>
                  </a:lnTo>
                  <a:lnTo>
                    <a:pt x="235369" y="835393"/>
                  </a:lnTo>
                  <a:lnTo>
                    <a:pt x="295580" y="714481"/>
                  </a:lnTo>
                  <a:lnTo>
                    <a:pt x="350317" y="538609"/>
                  </a:lnTo>
                  <a:lnTo>
                    <a:pt x="410528" y="489144"/>
                  </a:lnTo>
                  <a:lnTo>
                    <a:pt x="470739" y="274800"/>
                  </a:lnTo>
                  <a:lnTo>
                    <a:pt x="525476" y="126408"/>
                  </a:lnTo>
                  <a:lnTo>
                    <a:pt x="585687" y="0"/>
                  </a:lnTo>
                  <a:lnTo>
                    <a:pt x="645898" y="296784"/>
                  </a:lnTo>
                  <a:lnTo>
                    <a:pt x="700635" y="170376"/>
                  </a:lnTo>
                  <a:lnTo>
                    <a:pt x="760846" y="582577"/>
                  </a:lnTo>
                  <a:lnTo>
                    <a:pt x="821056" y="417696"/>
                  </a:lnTo>
                  <a:lnTo>
                    <a:pt x="875794" y="472656"/>
                  </a:lnTo>
                  <a:lnTo>
                    <a:pt x="936004" y="384720"/>
                  </a:lnTo>
                  <a:lnTo>
                    <a:pt x="996215" y="472656"/>
                  </a:lnTo>
                  <a:lnTo>
                    <a:pt x="1050952" y="373728"/>
                  </a:lnTo>
                  <a:lnTo>
                    <a:pt x="1111163" y="472656"/>
                  </a:lnTo>
                  <a:lnTo>
                    <a:pt x="1171374" y="252816"/>
                  </a:lnTo>
                  <a:lnTo>
                    <a:pt x="1231585" y="247320"/>
                  </a:lnTo>
                  <a:lnTo>
                    <a:pt x="1286322" y="181368"/>
                  </a:lnTo>
                  <a:lnTo>
                    <a:pt x="1346533" y="362736"/>
                  </a:lnTo>
                  <a:lnTo>
                    <a:pt x="1406744" y="593569"/>
                  </a:lnTo>
                  <a:lnTo>
                    <a:pt x="1461481" y="544105"/>
                  </a:lnTo>
                  <a:lnTo>
                    <a:pt x="1521692" y="615553"/>
                  </a:lnTo>
                  <a:lnTo>
                    <a:pt x="1581902" y="489144"/>
                  </a:lnTo>
                  <a:lnTo>
                    <a:pt x="1636640" y="533113"/>
                  </a:lnTo>
                  <a:lnTo>
                    <a:pt x="1696850" y="511128"/>
                  </a:lnTo>
                  <a:lnTo>
                    <a:pt x="1757061" y="736465"/>
                  </a:lnTo>
                  <a:lnTo>
                    <a:pt x="1811798" y="582577"/>
                  </a:lnTo>
                  <a:lnTo>
                    <a:pt x="1872009" y="626545"/>
                  </a:lnTo>
                  <a:lnTo>
                    <a:pt x="1932220" y="577081"/>
                  </a:lnTo>
                  <a:lnTo>
                    <a:pt x="1986957" y="560593"/>
                  </a:lnTo>
                  <a:lnTo>
                    <a:pt x="2047168" y="368232"/>
                  </a:lnTo>
                  <a:lnTo>
                    <a:pt x="2107379" y="329760"/>
                  </a:lnTo>
                  <a:lnTo>
                    <a:pt x="2162116" y="247320"/>
                  </a:lnTo>
                  <a:lnTo>
                    <a:pt x="2222327" y="401208"/>
                  </a:lnTo>
                  <a:lnTo>
                    <a:pt x="2282538" y="472656"/>
                  </a:lnTo>
                  <a:lnTo>
                    <a:pt x="2337275" y="604561"/>
                  </a:lnTo>
                  <a:lnTo>
                    <a:pt x="2397486" y="571585"/>
                  </a:lnTo>
                  <a:lnTo>
                    <a:pt x="2457696" y="219840"/>
                  </a:lnTo>
                  <a:lnTo>
                    <a:pt x="2512434" y="621049"/>
                  </a:lnTo>
                  <a:lnTo>
                    <a:pt x="2572644" y="577081"/>
                  </a:lnTo>
                  <a:lnTo>
                    <a:pt x="2632855" y="467160"/>
                  </a:lnTo>
                  <a:lnTo>
                    <a:pt x="2687592" y="703489"/>
                  </a:lnTo>
                  <a:lnTo>
                    <a:pt x="2747803" y="412200"/>
                  </a:lnTo>
                  <a:lnTo>
                    <a:pt x="2808014" y="533113"/>
                  </a:lnTo>
                  <a:lnTo>
                    <a:pt x="2862751" y="544105"/>
                  </a:lnTo>
                  <a:lnTo>
                    <a:pt x="2922962" y="599065"/>
                  </a:lnTo>
                  <a:lnTo>
                    <a:pt x="2983173" y="923329"/>
                  </a:lnTo>
                  <a:lnTo>
                    <a:pt x="3043384" y="1110201"/>
                  </a:lnTo>
                  <a:lnTo>
                    <a:pt x="3043384" y="1505914"/>
                  </a:lnTo>
                  <a:lnTo>
                    <a:pt x="2983173" y="1505914"/>
                  </a:lnTo>
                  <a:lnTo>
                    <a:pt x="2922962" y="1505914"/>
                  </a:lnTo>
                  <a:lnTo>
                    <a:pt x="0" y="1505914"/>
                  </a:lnTo>
                  <a:lnTo>
                    <a:pt x="0" y="890353"/>
                  </a:lnTo>
                  <a:close/>
                </a:path>
              </a:pathLst>
            </a:custGeom>
            <a:ln w="3661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5621" y="8323330"/>
              <a:ext cx="3043555" cy="857885"/>
            </a:xfrm>
            <a:custGeom>
              <a:avLst/>
              <a:gdLst/>
              <a:ahLst/>
              <a:cxnLst/>
              <a:rect l="l" t="t" r="r" b="b"/>
              <a:pathLst>
                <a:path w="3043554" h="857884">
                  <a:moveTo>
                    <a:pt x="1286322" y="0"/>
                  </a:moveTo>
                  <a:lnTo>
                    <a:pt x="1231585" y="5496"/>
                  </a:lnTo>
                  <a:lnTo>
                    <a:pt x="1171374" y="10992"/>
                  </a:lnTo>
                  <a:lnTo>
                    <a:pt x="1111163" y="82440"/>
                  </a:lnTo>
                  <a:lnTo>
                    <a:pt x="1050952" y="109920"/>
                  </a:lnTo>
                  <a:lnTo>
                    <a:pt x="996215" y="164880"/>
                  </a:lnTo>
                  <a:lnTo>
                    <a:pt x="936004" y="60456"/>
                  </a:lnTo>
                  <a:lnTo>
                    <a:pt x="875794" y="60456"/>
                  </a:lnTo>
                  <a:lnTo>
                    <a:pt x="821056" y="38472"/>
                  </a:lnTo>
                  <a:lnTo>
                    <a:pt x="760846" y="120912"/>
                  </a:lnTo>
                  <a:lnTo>
                    <a:pt x="700635" y="54960"/>
                  </a:lnTo>
                  <a:lnTo>
                    <a:pt x="645898" y="109920"/>
                  </a:lnTo>
                  <a:lnTo>
                    <a:pt x="585687" y="137400"/>
                  </a:lnTo>
                  <a:lnTo>
                    <a:pt x="525476" y="142896"/>
                  </a:lnTo>
                  <a:lnTo>
                    <a:pt x="470739" y="252816"/>
                  </a:lnTo>
                  <a:lnTo>
                    <a:pt x="410528" y="258312"/>
                  </a:lnTo>
                  <a:lnTo>
                    <a:pt x="350317" y="291288"/>
                  </a:lnTo>
                  <a:lnTo>
                    <a:pt x="295580" y="296784"/>
                  </a:lnTo>
                  <a:lnTo>
                    <a:pt x="235369" y="296784"/>
                  </a:lnTo>
                  <a:lnTo>
                    <a:pt x="175158" y="247320"/>
                  </a:lnTo>
                  <a:lnTo>
                    <a:pt x="120421" y="307776"/>
                  </a:lnTo>
                  <a:lnTo>
                    <a:pt x="60210" y="230832"/>
                  </a:lnTo>
                  <a:lnTo>
                    <a:pt x="0" y="351744"/>
                  </a:lnTo>
                  <a:lnTo>
                    <a:pt x="0" y="857384"/>
                  </a:lnTo>
                  <a:lnTo>
                    <a:pt x="3043384" y="857384"/>
                  </a:lnTo>
                  <a:lnTo>
                    <a:pt x="3043384" y="780440"/>
                  </a:lnTo>
                  <a:lnTo>
                    <a:pt x="2983173" y="406704"/>
                  </a:lnTo>
                  <a:lnTo>
                    <a:pt x="2922962" y="159384"/>
                  </a:lnTo>
                  <a:lnTo>
                    <a:pt x="2862751" y="208848"/>
                  </a:lnTo>
                  <a:lnTo>
                    <a:pt x="2808014" y="126408"/>
                  </a:lnTo>
                  <a:lnTo>
                    <a:pt x="2747803" y="170376"/>
                  </a:lnTo>
                  <a:lnTo>
                    <a:pt x="2687592" y="247320"/>
                  </a:lnTo>
                  <a:lnTo>
                    <a:pt x="2632855" y="175872"/>
                  </a:lnTo>
                  <a:lnTo>
                    <a:pt x="2572644" y="104424"/>
                  </a:lnTo>
                  <a:lnTo>
                    <a:pt x="2512434" y="142896"/>
                  </a:lnTo>
                  <a:lnTo>
                    <a:pt x="2457696" y="10992"/>
                  </a:lnTo>
                  <a:lnTo>
                    <a:pt x="2397486" y="82440"/>
                  </a:lnTo>
                  <a:lnTo>
                    <a:pt x="2337275" y="197856"/>
                  </a:lnTo>
                  <a:lnTo>
                    <a:pt x="2282538" y="159384"/>
                  </a:lnTo>
                  <a:lnTo>
                    <a:pt x="2222327" y="109920"/>
                  </a:lnTo>
                  <a:lnTo>
                    <a:pt x="2162116" y="65952"/>
                  </a:lnTo>
                  <a:lnTo>
                    <a:pt x="2107379" y="38472"/>
                  </a:lnTo>
                  <a:lnTo>
                    <a:pt x="2047168" y="65952"/>
                  </a:lnTo>
                  <a:lnTo>
                    <a:pt x="1986957" y="208848"/>
                  </a:lnTo>
                  <a:lnTo>
                    <a:pt x="1932220" y="126408"/>
                  </a:lnTo>
                  <a:lnTo>
                    <a:pt x="1872009" y="142896"/>
                  </a:lnTo>
                  <a:lnTo>
                    <a:pt x="1811798" y="164880"/>
                  </a:lnTo>
                  <a:lnTo>
                    <a:pt x="1757061" y="274800"/>
                  </a:lnTo>
                  <a:lnTo>
                    <a:pt x="1696850" y="302280"/>
                  </a:lnTo>
                  <a:lnTo>
                    <a:pt x="1636640" y="126408"/>
                  </a:lnTo>
                  <a:lnTo>
                    <a:pt x="1581902" y="93432"/>
                  </a:lnTo>
                  <a:lnTo>
                    <a:pt x="1521692" y="175872"/>
                  </a:lnTo>
                  <a:lnTo>
                    <a:pt x="1461481" y="335256"/>
                  </a:lnTo>
                  <a:lnTo>
                    <a:pt x="1406744" y="159384"/>
                  </a:lnTo>
                  <a:lnTo>
                    <a:pt x="1346533" y="49464"/>
                  </a:lnTo>
                  <a:lnTo>
                    <a:pt x="12863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905621" y="8323330"/>
              <a:ext cx="3043555" cy="857885"/>
            </a:xfrm>
            <a:custGeom>
              <a:avLst/>
              <a:gdLst/>
              <a:ahLst/>
              <a:cxnLst/>
              <a:rect l="l" t="t" r="r" b="b"/>
              <a:pathLst>
                <a:path w="3043554" h="857884">
                  <a:moveTo>
                    <a:pt x="0" y="351744"/>
                  </a:moveTo>
                  <a:lnTo>
                    <a:pt x="60210" y="230832"/>
                  </a:lnTo>
                  <a:lnTo>
                    <a:pt x="120421" y="307776"/>
                  </a:lnTo>
                  <a:lnTo>
                    <a:pt x="175158" y="247320"/>
                  </a:lnTo>
                  <a:lnTo>
                    <a:pt x="235369" y="296784"/>
                  </a:lnTo>
                  <a:lnTo>
                    <a:pt x="295580" y="296784"/>
                  </a:lnTo>
                  <a:lnTo>
                    <a:pt x="350317" y="291288"/>
                  </a:lnTo>
                  <a:lnTo>
                    <a:pt x="410528" y="258312"/>
                  </a:lnTo>
                  <a:lnTo>
                    <a:pt x="470739" y="252816"/>
                  </a:lnTo>
                  <a:lnTo>
                    <a:pt x="525476" y="142896"/>
                  </a:lnTo>
                  <a:lnTo>
                    <a:pt x="585687" y="137400"/>
                  </a:lnTo>
                  <a:lnTo>
                    <a:pt x="645898" y="109920"/>
                  </a:lnTo>
                  <a:lnTo>
                    <a:pt x="700635" y="54960"/>
                  </a:lnTo>
                  <a:lnTo>
                    <a:pt x="760846" y="120912"/>
                  </a:lnTo>
                  <a:lnTo>
                    <a:pt x="821056" y="38472"/>
                  </a:lnTo>
                  <a:lnTo>
                    <a:pt x="875794" y="60456"/>
                  </a:lnTo>
                  <a:lnTo>
                    <a:pt x="936004" y="60456"/>
                  </a:lnTo>
                  <a:lnTo>
                    <a:pt x="996215" y="164880"/>
                  </a:lnTo>
                  <a:lnTo>
                    <a:pt x="1050952" y="109920"/>
                  </a:lnTo>
                  <a:lnTo>
                    <a:pt x="1111163" y="82440"/>
                  </a:lnTo>
                  <a:lnTo>
                    <a:pt x="1171374" y="10992"/>
                  </a:lnTo>
                  <a:lnTo>
                    <a:pt x="1231585" y="5496"/>
                  </a:lnTo>
                  <a:lnTo>
                    <a:pt x="1286322" y="0"/>
                  </a:lnTo>
                  <a:lnTo>
                    <a:pt x="1346533" y="49464"/>
                  </a:lnTo>
                  <a:lnTo>
                    <a:pt x="1406744" y="159384"/>
                  </a:lnTo>
                  <a:lnTo>
                    <a:pt x="1461481" y="335256"/>
                  </a:lnTo>
                  <a:lnTo>
                    <a:pt x="1521692" y="175872"/>
                  </a:lnTo>
                  <a:lnTo>
                    <a:pt x="1581902" y="93432"/>
                  </a:lnTo>
                  <a:lnTo>
                    <a:pt x="1636640" y="126408"/>
                  </a:lnTo>
                  <a:lnTo>
                    <a:pt x="1696850" y="302280"/>
                  </a:lnTo>
                  <a:lnTo>
                    <a:pt x="1757061" y="274800"/>
                  </a:lnTo>
                  <a:lnTo>
                    <a:pt x="1811798" y="164880"/>
                  </a:lnTo>
                  <a:lnTo>
                    <a:pt x="1872009" y="142896"/>
                  </a:lnTo>
                  <a:lnTo>
                    <a:pt x="1932220" y="126408"/>
                  </a:lnTo>
                  <a:lnTo>
                    <a:pt x="1986957" y="208848"/>
                  </a:lnTo>
                  <a:lnTo>
                    <a:pt x="2047168" y="65952"/>
                  </a:lnTo>
                  <a:lnTo>
                    <a:pt x="2107379" y="38472"/>
                  </a:lnTo>
                  <a:lnTo>
                    <a:pt x="2162116" y="65952"/>
                  </a:lnTo>
                  <a:lnTo>
                    <a:pt x="2222327" y="109920"/>
                  </a:lnTo>
                  <a:lnTo>
                    <a:pt x="2282538" y="159384"/>
                  </a:lnTo>
                  <a:lnTo>
                    <a:pt x="2337275" y="197856"/>
                  </a:lnTo>
                  <a:lnTo>
                    <a:pt x="2397486" y="82440"/>
                  </a:lnTo>
                  <a:lnTo>
                    <a:pt x="2457696" y="10992"/>
                  </a:lnTo>
                  <a:lnTo>
                    <a:pt x="2512434" y="142896"/>
                  </a:lnTo>
                  <a:lnTo>
                    <a:pt x="2572644" y="104424"/>
                  </a:lnTo>
                  <a:lnTo>
                    <a:pt x="2632855" y="175872"/>
                  </a:lnTo>
                  <a:lnTo>
                    <a:pt x="2687592" y="247320"/>
                  </a:lnTo>
                  <a:lnTo>
                    <a:pt x="2747803" y="170376"/>
                  </a:lnTo>
                  <a:lnTo>
                    <a:pt x="2808014" y="126408"/>
                  </a:lnTo>
                  <a:lnTo>
                    <a:pt x="2862751" y="208848"/>
                  </a:lnTo>
                  <a:lnTo>
                    <a:pt x="2922962" y="159384"/>
                  </a:lnTo>
                  <a:lnTo>
                    <a:pt x="2983173" y="406704"/>
                  </a:lnTo>
                  <a:lnTo>
                    <a:pt x="3043384" y="780440"/>
                  </a:lnTo>
                  <a:lnTo>
                    <a:pt x="3043384" y="857384"/>
                  </a:lnTo>
                  <a:lnTo>
                    <a:pt x="2983173" y="857384"/>
                  </a:lnTo>
                  <a:lnTo>
                    <a:pt x="2922962" y="857384"/>
                  </a:lnTo>
                  <a:lnTo>
                    <a:pt x="0" y="857384"/>
                  </a:lnTo>
                  <a:lnTo>
                    <a:pt x="0" y="351744"/>
                  </a:lnTo>
                  <a:close/>
                </a:path>
              </a:pathLst>
            </a:custGeom>
            <a:ln w="3662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5621" y="8565154"/>
              <a:ext cx="3043555" cy="615950"/>
            </a:xfrm>
            <a:custGeom>
              <a:avLst/>
              <a:gdLst/>
              <a:ahLst/>
              <a:cxnLst/>
              <a:rect l="l" t="t" r="r" b="b"/>
              <a:pathLst>
                <a:path w="3043554" h="615950">
                  <a:moveTo>
                    <a:pt x="60210" y="120912"/>
                  </a:moveTo>
                  <a:lnTo>
                    <a:pt x="0" y="307783"/>
                  </a:lnTo>
                  <a:lnTo>
                    <a:pt x="0" y="615560"/>
                  </a:lnTo>
                  <a:lnTo>
                    <a:pt x="3043384" y="615560"/>
                  </a:lnTo>
                  <a:lnTo>
                    <a:pt x="3031557" y="555104"/>
                  </a:lnTo>
                  <a:lnTo>
                    <a:pt x="1461481" y="555104"/>
                  </a:lnTo>
                  <a:lnTo>
                    <a:pt x="1431625" y="357248"/>
                  </a:lnTo>
                  <a:lnTo>
                    <a:pt x="295580" y="357248"/>
                  </a:lnTo>
                  <a:lnTo>
                    <a:pt x="268821" y="291295"/>
                  </a:lnTo>
                  <a:lnTo>
                    <a:pt x="120421" y="291295"/>
                  </a:lnTo>
                  <a:lnTo>
                    <a:pt x="60210" y="120912"/>
                  </a:lnTo>
                  <a:close/>
                </a:path>
                <a:path w="3043554" h="615950">
                  <a:moveTo>
                    <a:pt x="1636640" y="54960"/>
                  </a:moveTo>
                  <a:lnTo>
                    <a:pt x="1581902" y="137400"/>
                  </a:lnTo>
                  <a:lnTo>
                    <a:pt x="1521692" y="390224"/>
                  </a:lnTo>
                  <a:lnTo>
                    <a:pt x="1461481" y="555104"/>
                  </a:lnTo>
                  <a:lnTo>
                    <a:pt x="3031557" y="555104"/>
                  </a:lnTo>
                  <a:lnTo>
                    <a:pt x="3021880" y="505640"/>
                  </a:lnTo>
                  <a:lnTo>
                    <a:pt x="2632855" y="505640"/>
                  </a:lnTo>
                  <a:lnTo>
                    <a:pt x="2606712" y="324271"/>
                  </a:lnTo>
                  <a:lnTo>
                    <a:pt x="1986957" y="324271"/>
                  </a:lnTo>
                  <a:lnTo>
                    <a:pt x="1980593" y="296791"/>
                  </a:lnTo>
                  <a:lnTo>
                    <a:pt x="1696850" y="296791"/>
                  </a:lnTo>
                  <a:lnTo>
                    <a:pt x="1636640" y="54960"/>
                  </a:lnTo>
                  <a:close/>
                </a:path>
                <a:path w="3043554" h="615950">
                  <a:moveTo>
                    <a:pt x="2687592" y="318775"/>
                  </a:moveTo>
                  <a:lnTo>
                    <a:pt x="2632855" y="505640"/>
                  </a:lnTo>
                  <a:lnTo>
                    <a:pt x="3021880" y="505640"/>
                  </a:lnTo>
                  <a:lnTo>
                    <a:pt x="2989624" y="340759"/>
                  </a:lnTo>
                  <a:lnTo>
                    <a:pt x="2747803" y="340759"/>
                  </a:lnTo>
                  <a:lnTo>
                    <a:pt x="2687592" y="318775"/>
                  </a:lnTo>
                  <a:close/>
                </a:path>
                <a:path w="3043554" h="615950">
                  <a:moveTo>
                    <a:pt x="410528" y="214351"/>
                  </a:moveTo>
                  <a:lnTo>
                    <a:pt x="350317" y="252823"/>
                  </a:lnTo>
                  <a:lnTo>
                    <a:pt x="295580" y="357248"/>
                  </a:lnTo>
                  <a:lnTo>
                    <a:pt x="1431625" y="357248"/>
                  </a:lnTo>
                  <a:lnTo>
                    <a:pt x="1418355" y="269311"/>
                  </a:lnTo>
                  <a:lnTo>
                    <a:pt x="1346533" y="269311"/>
                  </a:lnTo>
                  <a:lnTo>
                    <a:pt x="1342847" y="252823"/>
                  </a:lnTo>
                  <a:lnTo>
                    <a:pt x="875794" y="252823"/>
                  </a:lnTo>
                  <a:lnTo>
                    <a:pt x="873306" y="247327"/>
                  </a:lnTo>
                  <a:lnTo>
                    <a:pt x="470739" y="247327"/>
                  </a:lnTo>
                  <a:lnTo>
                    <a:pt x="410528" y="214351"/>
                  </a:lnTo>
                  <a:close/>
                </a:path>
                <a:path w="3043554" h="615950">
                  <a:moveTo>
                    <a:pt x="2808014" y="109920"/>
                  </a:moveTo>
                  <a:lnTo>
                    <a:pt x="2747803" y="340759"/>
                  </a:lnTo>
                  <a:lnTo>
                    <a:pt x="2989624" y="340759"/>
                  </a:lnTo>
                  <a:lnTo>
                    <a:pt x="2983173" y="307783"/>
                  </a:lnTo>
                  <a:lnTo>
                    <a:pt x="2950625" y="197856"/>
                  </a:lnTo>
                  <a:lnTo>
                    <a:pt x="2862751" y="197856"/>
                  </a:lnTo>
                  <a:lnTo>
                    <a:pt x="2808014" y="109920"/>
                  </a:lnTo>
                  <a:close/>
                </a:path>
                <a:path w="3043554" h="615950">
                  <a:moveTo>
                    <a:pt x="2107379" y="65952"/>
                  </a:moveTo>
                  <a:lnTo>
                    <a:pt x="2047168" y="120912"/>
                  </a:lnTo>
                  <a:lnTo>
                    <a:pt x="1986957" y="324271"/>
                  </a:lnTo>
                  <a:lnTo>
                    <a:pt x="2606712" y="324271"/>
                  </a:lnTo>
                  <a:lnTo>
                    <a:pt x="2604335" y="307783"/>
                  </a:lnTo>
                  <a:lnTo>
                    <a:pt x="2282538" y="307783"/>
                  </a:lnTo>
                  <a:lnTo>
                    <a:pt x="2222327" y="252823"/>
                  </a:lnTo>
                  <a:lnTo>
                    <a:pt x="2162116" y="170376"/>
                  </a:lnTo>
                  <a:lnTo>
                    <a:pt x="2107379" y="65952"/>
                  </a:lnTo>
                  <a:close/>
                </a:path>
                <a:path w="3043554" h="615950">
                  <a:moveTo>
                    <a:pt x="2572644" y="87936"/>
                  </a:moveTo>
                  <a:lnTo>
                    <a:pt x="2512434" y="148392"/>
                  </a:lnTo>
                  <a:lnTo>
                    <a:pt x="2457696" y="153888"/>
                  </a:lnTo>
                  <a:lnTo>
                    <a:pt x="2397486" y="186864"/>
                  </a:lnTo>
                  <a:lnTo>
                    <a:pt x="2337275" y="263815"/>
                  </a:lnTo>
                  <a:lnTo>
                    <a:pt x="2282538" y="307783"/>
                  </a:lnTo>
                  <a:lnTo>
                    <a:pt x="2604335" y="307783"/>
                  </a:lnTo>
                  <a:lnTo>
                    <a:pt x="2572644" y="87936"/>
                  </a:lnTo>
                  <a:close/>
                </a:path>
                <a:path w="3043554" h="615950">
                  <a:moveTo>
                    <a:pt x="1932220" y="87936"/>
                  </a:moveTo>
                  <a:lnTo>
                    <a:pt x="1872009" y="109920"/>
                  </a:lnTo>
                  <a:lnTo>
                    <a:pt x="1811798" y="159384"/>
                  </a:lnTo>
                  <a:lnTo>
                    <a:pt x="1757061" y="269311"/>
                  </a:lnTo>
                  <a:lnTo>
                    <a:pt x="1696850" y="296791"/>
                  </a:lnTo>
                  <a:lnTo>
                    <a:pt x="1980593" y="296791"/>
                  </a:lnTo>
                  <a:lnTo>
                    <a:pt x="1932220" y="87936"/>
                  </a:lnTo>
                  <a:close/>
                </a:path>
                <a:path w="3043554" h="615950">
                  <a:moveTo>
                    <a:pt x="235369" y="208848"/>
                  </a:moveTo>
                  <a:lnTo>
                    <a:pt x="175158" y="258319"/>
                  </a:lnTo>
                  <a:lnTo>
                    <a:pt x="120421" y="291295"/>
                  </a:lnTo>
                  <a:lnTo>
                    <a:pt x="268821" y="291295"/>
                  </a:lnTo>
                  <a:lnTo>
                    <a:pt x="235369" y="208848"/>
                  </a:lnTo>
                  <a:close/>
                </a:path>
                <a:path w="3043554" h="615950">
                  <a:moveTo>
                    <a:pt x="1406744" y="192360"/>
                  </a:moveTo>
                  <a:lnTo>
                    <a:pt x="1346533" y="269311"/>
                  </a:lnTo>
                  <a:lnTo>
                    <a:pt x="1418355" y="269311"/>
                  </a:lnTo>
                  <a:lnTo>
                    <a:pt x="1406744" y="192360"/>
                  </a:lnTo>
                  <a:close/>
                </a:path>
                <a:path w="3043554" h="615950">
                  <a:moveTo>
                    <a:pt x="936004" y="32976"/>
                  </a:moveTo>
                  <a:lnTo>
                    <a:pt x="875794" y="252823"/>
                  </a:lnTo>
                  <a:lnTo>
                    <a:pt x="1342847" y="252823"/>
                  </a:lnTo>
                  <a:lnTo>
                    <a:pt x="1319498" y="148392"/>
                  </a:lnTo>
                  <a:lnTo>
                    <a:pt x="996215" y="148392"/>
                  </a:lnTo>
                  <a:lnTo>
                    <a:pt x="936004" y="32976"/>
                  </a:lnTo>
                  <a:close/>
                </a:path>
                <a:path w="3043554" h="615950">
                  <a:moveTo>
                    <a:pt x="525476" y="208848"/>
                  </a:moveTo>
                  <a:lnTo>
                    <a:pt x="470739" y="247327"/>
                  </a:lnTo>
                  <a:lnTo>
                    <a:pt x="873306" y="247327"/>
                  </a:lnTo>
                  <a:lnTo>
                    <a:pt x="868330" y="236335"/>
                  </a:lnTo>
                  <a:lnTo>
                    <a:pt x="585687" y="236335"/>
                  </a:lnTo>
                  <a:lnTo>
                    <a:pt x="525476" y="208848"/>
                  </a:lnTo>
                  <a:close/>
                </a:path>
                <a:path w="3043554" h="615950">
                  <a:moveTo>
                    <a:pt x="760846" y="71448"/>
                  </a:moveTo>
                  <a:lnTo>
                    <a:pt x="700635" y="82440"/>
                  </a:lnTo>
                  <a:lnTo>
                    <a:pt x="645898" y="137400"/>
                  </a:lnTo>
                  <a:lnTo>
                    <a:pt x="585687" y="236335"/>
                  </a:lnTo>
                  <a:lnTo>
                    <a:pt x="868330" y="236335"/>
                  </a:lnTo>
                  <a:lnTo>
                    <a:pt x="821056" y="131904"/>
                  </a:lnTo>
                  <a:lnTo>
                    <a:pt x="760846" y="71448"/>
                  </a:lnTo>
                  <a:close/>
                </a:path>
                <a:path w="3043554" h="615950">
                  <a:moveTo>
                    <a:pt x="2922962" y="104424"/>
                  </a:moveTo>
                  <a:lnTo>
                    <a:pt x="2862751" y="197856"/>
                  </a:lnTo>
                  <a:lnTo>
                    <a:pt x="2950625" y="197856"/>
                  </a:lnTo>
                  <a:lnTo>
                    <a:pt x="2922962" y="104424"/>
                  </a:lnTo>
                  <a:close/>
                </a:path>
                <a:path w="3043554" h="615950">
                  <a:moveTo>
                    <a:pt x="1111163" y="82440"/>
                  </a:moveTo>
                  <a:lnTo>
                    <a:pt x="1050952" y="109920"/>
                  </a:lnTo>
                  <a:lnTo>
                    <a:pt x="996215" y="148392"/>
                  </a:lnTo>
                  <a:lnTo>
                    <a:pt x="1171374" y="148392"/>
                  </a:lnTo>
                  <a:lnTo>
                    <a:pt x="1111163" y="82440"/>
                  </a:lnTo>
                  <a:close/>
                </a:path>
                <a:path w="3043554" h="615950">
                  <a:moveTo>
                    <a:pt x="1286322" y="0"/>
                  </a:moveTo>
                  <a:lnTo>
                    <a:pt x="1231585" y="32976"/>
                  </a:lnTo>
                  <a:lnTo>
                    <a:pt x="1171374" y="148392"/>
                  </a:lnTo>
                  <a:lnTo>
                    <a:pt x="1319498" y="148392"/>
                  </a:lnTo>
                  <a:lnTo>
                    <a:pt x="1286322" y="0"/>
                  </a:lnTo>
                  <a:close/>
                </a:path>
              </a:pathLst>
            </a:custGeom>
            <a:solidFill>
              <a:srgbClr val="34D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05621" y="8565154"/>
              <a:ext cx="3043555" cy="615950"/>
            </a:xfrm>
            <a:custGeom>
              <a:avLst/>
              <a:gdLst/>
              <a:ahLst/>
              <a:cxnLst/>
              <a:rect l="l" t="t" r="r" b="b"/>
              <a:pathLst>
                <a:path w="3043554" h="615950">
                  <a:moveTo>
                    <a:pt x="0" y="307783"/>
                  </a:moveTo>
                  <a:lnTo>
                    <a:pt x="60210" y="120912"/>
                  </a:lnTo>
                  <a:lnTo>
                    <a:pt x="120421" y="291295"/>
                  </a:lnTo>
                  <a:lnTo>
                    <a:pt x="175158" y="258319"/>
                  </a:lnTo>
                  <a:lnTo>
                    <a:pt x="235369" y="208848"/>
                  </a:lnTo>
                  <a:lnTo>
                    <a:pt x="295580" y="357248"/>
                  </a:lnTo>
                  <a:lnTo>
                    <a:pt x="350317" y="252823"/>
                  </a:lnTo>
                  <a:lnTo>
                    <a:pt x="410528" y="214351"/>
                  </a:lnTo>
                  <a:lnTo>
                    <a:pt x="470739" y="247327"/>
                  </a:lnTo>
                  <a:lnTo>
                    <a:pt x="525476" y="208848"/>
                  </a:lnTo>
                  <a:lnTo>
                    <a:pt x="585687" y="236335"/>
                  </a:lnTo>
                  <a:lnTo>
                    <a:pt x="645898" y="137400"/>
                  </a:lnTo>
                  <a:lnTo>
                    <a:pt x="700635" y="82440"/>
                  </a:lnTo>
                  <a:lnTo>
                    <a:pt x="760846" y="71448"/>
                  </a:lnTo>
                  <a:lnTo>
                    <a:pt x="821056" y="131904"/>
                  </a:lnTo>
                  <a:lnTo>
                    <a:pt x="875794" y="252823"/>
                  </a:lnTo>
                  <a:lnTo>
                    <a:pt x="936004" y="32976"/>
                  </a:lnTo>
                  <a:lnTo>
                    <a:pt x="996215" y="148392"/>
                  </a:lnTo>
                  <a:lnTo>
                    <a:pt x="1050952" y="109920"/>
                  </a:lnTo>
                  <a:lnTo>
                    <a:pt x="1111163" y="82440"/>
                  </a:lnTo>
                  <a:lnTo>
                    <a:pt x="1171374" y="148392"/>
                  </a:lnTo>
                  <a:lnTo>
                    <a:pt x="1231585" y="32976"/>
                  </a:lnTo>
                  <a:lnTo>
                    <a:pt x="1286322" y="0"/>
                  </a:lnTo>
                  <a:lnTo>
                    <a:pt x="1346533" y="269311"/>
                  </a:lnTo>
                  <a:lnTo>
                    <a:pt x="1406744" y="192360"/>
                  </a:lnTo>
                  <a:lnTo>
                    <a:pt x="1461481" y="555104"/>
                  </a:lnTo>
                  <a:lnTo>
                    <a:pt x="1521692" y="390224"/>
                  </a:lnTo>
                  <a:lnTo>
                    <a:pt x="1581902" y="137400"/>
                  </a:lnTo>
                  <a:lnTo>
                    <a:pt x="1636640" y="54960"/>
                  </a:lnTo>
                  <a:lnTo>
                    <a:pt x="1696850" y="296791"/>
                  </a:lnTo>
                  <a:lnTo>
                    <a:pt x="1757061" y="269311"/>
                  </a:lnTo>
                  <a:lnTo>
                    <a:pt x="1811798" y="159384"/>
                  </a:lnTo>
                  <a:lnTo>
                    <a:pt x="1872009" y="109920"/>
                  </a:lnTo>
                  <a:lnTo>
                    <a:pt x="1932220" y="87936"/>
                  </a:lnTo>
                  <a:lnTo>
                    <a:pt x="1986957" y="324271"/>
                  </a:lnTo>
                  <a:lnTo>
                    <a:pt x="2047168" y="120912"/>
                  </a:lnTo>
                  <a:lnTo>
                    <a:pt x="2107379" y="65952"/>
                  </a:lnTo>
                  <a:lnTo>
                    <a:pt x="2162116" y="170376"/>
                  </a:lnTo>
                  <a:lnTo>
                    <a:pt x="2222327" y="252823"/>
                  </a:lnTo>
                  <a:lnTo>
                    <a:pt x="2282538" y="307783"/>
                  </a:lnTo>
                  <a:lnTo>
                    <a:pt x="2337275" y="263815"/>
                  </a:lnTo>
                  <a:lnTo>
                    <a:pt x="2397486" y="186864"/>
                  </a:lnTo>
                  <a:lnTo>
                    <a:pt x="2457696" y="153888"/>
                  </a:lnTo>
                  <a:lnTo>
                    <a:pt x="2512434" y="148392"/>
                  </a:lnTo>
                  <a:lnTo>
                    <a:pt x="2572644" y="87936"/>
                  </a:lnTo>
                  <a:lnTo>
                    <a:pt x="2632855" y="505640"/>
                  </a:lnTo>
                  <a:lnTo>
                    <a:pt x="2687592" y="318775"/>
                  </a:lnTo>
                  <a:lnTo>
                    <a:pt x="2747803" y="340759"/>
                  </a:lnTo>
                  <a:lnTo>
                    <a:pt x="2808014" y="109920"/>
                  </a:lnTo>
                  <a:lnTo>
                    <a:pt x="2862751" y="197856"/>
                  </a:lnTo>
                  <a:lnTo>
                    <a:pt x="2922962" y="104424"/>
                  </a:lnTo>
                  <a:lnTo>
                    <a:pt x="2983173" y="307783"/>
                  </a:lnTo>
                  <a:lnTo>
                    <a:pt x="3043384" y="615560"/>
                  </a:lnTo>
                  <a:lnTo>
                    <a:pt x="2983173" y="615560"/>
                  </a:lnTo>
                  <a:lnTo>
                    <a:pt x="2922962" y="615560"/>
                  </a:lnTo>
                  <a:lnTo>
                    <a:pt x="2862751" y="615560"/>
                  </a:lnTo>
                  <a:lnTo>
                    <a:pt x="2808014" y="615560"/>
                  </a:lnTo>
                  <a:lnTo>
                    <a:pt x="2747803" y="615560"/>
                  </a:lnTo>
                  <a:lnTo>
                    <a:pt x="2687592" y="615560"/>
                  </a:lnTo>
                  <a:lnTo>
                    <a:pt x="2632855" y="615560"/>
                  </a:lnTo>
                  <a:lnTo>
                    <a:pt x="2572644" y="615560"/>
                  </a:lnTo>
                  <a:lnTo>
                    <a:pt x="2512434" y="615560"/>
                  </a:lnTo>
                  <a:lnTo>
                    <a:pt x="2457696" y="615560"/>
                  </a:lnTo>
                  <a:lnTo>
                    <a:pt x="2397486" y="615560"/>
                  </a:lnTo>
                  <a:lnTo>
                    <a:pt x="2337275" y="615560"/>
                  </a:lnTo>
                  <a:lnTo>
                    <a:pt x="2282538" y="615560"/>
                  </a:lnTo>
                  <a:lnTo>
                    <a:pt x="2222327" y="615560"/>
                  </a:lnTo>
                  <a:lnTo>
                    <a:pt x="2162116" y="615560"/>
                  </a:lnTo>
                  <a:lnTo>
                    <a:pt x="2107379" y="615560"/>
                  </a:lnTo>
                  <a:lnTo>
                    <a:pt x="2047168" y="615560"/>
                  </a:lnTo>
                  <a:lnTo>
                    <a:pt x="1986957" y="615560"/>
                  </a:lnTo>
                  <a:lnTo>
                    <a:pt x="1932220" y="615560"/>
                  </a:lnTo>
                  <a:lnTo>
                    <a:pt x="1872009" y="615560"/>
                  </a:lnTo>
                  <a:lnTo>
                    <a:pt x="1811798" y="615560"/>
                  </a:lnTo>
                  <a:lnTo>
                    <a:pt x="1757061" y="615560"/>
                  </a:lnTo>
                  <a:lnTo>
                    <a:pt x="1696850" y="615560"/>
                  </a:lnTo>
                  <a:lnTo>
                    <a:pt x="1636640" y="615560"/>
                  </a:lnTo>
                  <a:lnTo>
                    <a:pt x="1581902" y="615560"/>
                  </a:lnTo>
                  <a:lnTo>
                    <a:pt x="1521692" y="615560"/>
                  </a:lnTo>
                  <a:lnTo>
                    <a:pt x="1461481" y="615560"/>
                  </a:lnTo>
                  <a:lnTo>
                    <a:pt x="1406744" y="615560"/>
                  </a:lnTo>
                  <a:lnTo>
                    <a:pt x="1346533" y="615560"/>
                  </a:lnTo>
                  <a:lnTo>
                    <a:pt x="1286322" y="615560"/>
                  </a:lnTo>
                  <a:lnTo>
                    <a:pt x="1231585" y="615560"/>
                  </a:lnTo>
                  <a:lnTo>
                    <a:pt x="1171374" y="615560"/>
                  </a:lnTo>
                  <a:lnTo>
                    <a:pt x="1111163" y="615560"/>
                  </a:lnTo>
                  <a:lnTo>
                    <a:pt x="1050952" y="615560"/>
                  </a:lnTo>
                  <a:lnTo>
                    <a:pt x="996215" y="615560"/>
                  </a:lnTo>
                  <a:lnTo>
                    <a:pt x="936004" y="615560"/>
                  </a:lnTo>
                  <a:lnTo>
                    <a:pt x="875794" y="615560"/>
                  </a:lnTo>
                  <a:lnTo>
                    <a:pt x="821056" y="615560"/>
                  </a:lnTo>
                  <a:lnTo>
                    <a:pt x="760846" y="615560"/>
                  </a:lnTo>
                  <a:lnTo>
                    <a:pt x="700635" y="615560"/>
                  </a:lnTo>
                  <a:lnTo>
                    <a:pt x="645898" y="615560"/>
                  </a:lnTo>
                  <a:lnTo>
                    <a:pt x="585687" y="615560"/>
                  </a:lnTo>
                  <a:lnTo>
                    <a:pt x="525476" y="615560"/>
                  </a:lnTo>
                  <a:lnTo>
                    <a:pt x="470739" y="615560"/>
                  </a:lnTo>
                  <a:lnTo>
                    <a:pt x="410528" y="615560"/>
                  </a:lnTo>
                  <a:lnTo>
                    <a:pt x="350317" y="615560"/>
                  </a:lnTo>
                  <a:lnTo>
                    <a:pt x="295580" y="615560"/>
                  </a:lnTo>
                  <a:lnTo>
                    <a:pt x="235369" y="615560"/>
                  </a:lnTo>
                  <a:lnTo>
                    <a:pt x="175158" y="615560"/>
                  </a:lnTo>
                  <a:lnTo>
                    <a:pt x="120421" y="615560"/>
                  </a:lnTo>
                  <a:lnTo>
                    <a:pt x="60210" y="615560"/>
                  </a:lnTo>
                  <a:lnTo>
                    <a:pt x="0" y="615560"/>
                  </a:lnTo>
                  <a:lnTo>
                    <a:pt x="0" y="307783"/>
                  </a:lnTo>
                  <a:close/>
                </a:path>
              </a:pathLst>
            </a:custGeom>
            <a:ln w="3663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83716" y="8845461"/>
              <a:ext cx="158750" cy="335280"/>
            </a:xfrm>
            <a:custGeom>
              <a:avLst/>
              <a:gdLst/>
              <a:ahLst/>
              <a:cxnLst/>
              <a:rect l="l" t="t" r="r" b="b"/>
              <a:pathLst>
                <a:path w="158750" h="335279">
                  <a:moveTo>
                    <a:pt x="43789" y="49466"/>
                  </a:moveTo>
                  <a:lnTo>
                    <a:pt x="0" y="49466"/>
                  </a:lnTo>
                  <a:lnTo>
                    <a:pt x="0" y="335254"/>
                  </a:lnTo>
                  <a:lnTo>
                    <a:pt x="43789" y="335254"/>
                  </a:lnTo>
                  <a:lnTo>
                    <a:pt x="43789" y="49466"/>
                  </a:lnTo>
                  <a:close/>
                </a:path>
                <a:path w="158750" h="335279">
                  <a:moveTo>
                    <a:pt x="104000" y="5499"/>
                  </a:moveTo>
                  <a:lnTo>
                    <a:pt x="60210" y="5499"/>
                  </a:lnTo>
                  <a:lnTo>
                    <a:pt x="60210" y="335254"/>
                  </a:lnTo>
                  <a:lnTo>
                    <a:pt x="104000" y="335254"/>
                  </a:lnTo>
                  <a:lnTo>
                    <a:pt x="104000" y="5499"/>
                  </a:lnTo>
                  <a:close/>
                </a:path>
                <a:path w="158750" h="335279">
                  <a:moveTo>
                    <a:pt x="158737" y="0"/>
                  </a:moveTo>
                  <a:lnTo>
                    <a:pt x="120421" y="0"/>
                  </a:lnTo>
                  <a:lnTo>
                    <a:pt x="120421" y="335254"/>
                  </a:lnTo>
                  <a:lnTo>
                    <a:pt x="158737" y="335254"/>
                  </a:lnTo>
                  <a:lnTo>
                    <a:pt x="158737" y="0"/>
                  </a:lnTo>
                  <a:close/>
                </a:path>
              </a:pathLst>
            </a:custGeom>
            <a:solidFill>
              <a:srgbClr val="0F243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3726" y="8845458"/>
              <a:ext cx="158750" cy="335280"/>
            </a:xfrm>
            <a:custGeom>
              <a:avLst/>
              <a:gdLst/>
              <a:ahLst/>
              <a:cxnLst/>
              <a:rect l="l" t="t" r="r" b="b"/>
              <a:pathLst>
                <a:path w="158750" h="335279">
                  <a:moveTo>
                    <a:pt x="0" y="49464"/>
                  </a:moveTo>
                  <a:lnTo>
                    <a:pt x="43789" y="49464"/>
                  </a:lnTo>
                  <a:lnTo>
                    <a:pt x="43789" y="335256"/>
                  </a:lnTo>
                  <a:lnTo>
                    <a:pt x="0" y="335256"/>
                  </a:lnTo>
                  <a:lnTo>
                    <a:pt x="0" y="49464"/>
                  </a:lnTo>
                  <a:close/>
                </a:path>
                <a:path w="158750" h="335279">
                  <a:moveTo>
                    <a:pt x="60210" y="5496"/>
                  </a:moveTo>
                  <a:lnTo>
                    <a:pt x="104000" y="5496"/>
                  </a:lnTo>
                  <a:lnTo>
                    <a:pt x="104000" y="335256"/>
                  </a:lnTo>
                  <a:lnTo>
                    <a:pt x="60210" y="335256"/>
                  </a:lnTo>
                  <a:lnTo>
                    <a:pt x="60210" y="5496"/>
                  </a:lnTo>
                  <a:close/>
                </a:path>
                <a:path w="158750" h="335279">
                  <a:moveTo>
                    <a:pt x="120421" y="0"/>
                  </a:moveTo>
                  <a:lnTo>
                    <a:pt x="158737" y="0"/>
                  </a:lnTo>
                  <a:lnTo>
                    <a:pt x="158737" y="335256"/>
                  </a:lnTo>
                  <a:lnTo>
                    <a:pt x="120421" y="335256"/>
                  </a:lnTo>
                  <a:lnTo>
                    <a:pt x="120421" y="0"/>
                  </a:lnTo>
                  <a:close/>
                </a:path>
              </a:pathLst>
            </a:custGeom>
            <a:ln w="548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56358" y="7361528"/>
              <a:ext cx="3120390" cy="1835785"/>
            </a:xfrm>
            <a:custGeom>
              <a:avLst/>
              <a:gdLst/>
              <a:ahLst/>
              <a:cxnLst/>
              <a:rect l="l" t="t" r="r" b="b"/>
              <a:pathLst>
                <a:path w="3120390" h="1835784">
                  <a:moveTo>
                    <a:pt x="21894" y="1819186"/>
                  </a:moveTo>
                  <a:lnTo>
                    <a:pt x="21894" y="0"/>
                  </a:lnTo>
                </a:path>
                <a:path w="3120390" h="1835784">
                  <a:moveTo>
                    <a:pt x="0" y="1819186"/>
                  </a:moveTo>
                  <a:lnTo>
                    <a:pt x="21894" y="1819186"/>
                  </a:lnTo>
                </a:path>
                <a:path w="3120390" h="1835784">
                  <a:moveTo>
                    <a:pt x="0" y="1516906"/>
                  </a:moveTo>
                  <a:lnTo>
                    <a:pt x="21894" y="1516906"/>
                  </a:lnTo>
                </a:path>
                <a:path w="3120390" h="1835784">
                  <a:moveTo>
                    <a:pt x="0" y="1209122"/>
                  </a:moveTo>
                  <a:lnTo>
                    <a:pt x="21894" y="1209122"/>
                  </a:lnTo>
                </a:path>
                <a:path w="3120390" h="1835784">
                  <a:moveTo>
                    <a:pt x="0" y="906841"/>
                  </a:moveTo>
                  <a:lnTo>
                    <a:pt x="21894" y="906841"/>
                  </a:lnTo>
                </a:path>
                <a:path w="3120390" h="1835784">
                  <a:moveTo>
                    <a:pt x="0" y="604561"/>
                  </a:moveTo>
                  <a:lnTo>
                    <a:pt x="21894" y="604561"/>
                  </a:lnTo>
                </a:path>
                <a:path w="3120390" h="1835784">
                  <a:moveTo>
                    <a:pt x="0" y="302280"/>
                  </a:moveTo>
                  <a:lnTo>
                    <a:pt x="21894" y="302280"/>
                  </a:lnTo>
                </a:path>
                <a:path w="3120390" h="1835784">
                  <a:moveTo>
                    <a:pt x="0" y="0"/>
                  </a:moveTo>
                  <a:lnTo>
                    <a:pt x="21894" y="0"/>
                  </a:lnTo>
                </a:path>
                <a:path w="3120390" h="1835784">
                  <a:moveTo>
                    <a:pt x="21894" y="1819186"/>
                  </a:moveTo>
                  <a:lnTo>
                    <a:pt x="3120016" y="1819186"/>
                  </a:lnTo>
                </a:path>
                <a:path w="3120390" h="1835784">
                  <a:moveTo>
                    <a:pt x="21894" y="1819186"/>
                  </a:moveTo>
                  <a:lnTo>
                    <a:pt x="21894" y="1835674"/>
                  </a:lnTo>
                </a:path>
                <a:path w="3120390" h="1835784">
                  <a:moveTo>
                    <a:pt x="82105" y="1819186"/>
                  </a:moveTo>
                  <a:lnTo>
                    <a:pt x="82105" y="1835674"/>
                  </a:lnTo>
                </a:path>
                <a:path w="3120390" h="1835784">
                  <a:moveTo>
                    <a:pt x="136842" y="1819186"/>
                  </a:moveTo>
                  <a:lnTo>
                    <a:pt x="136842" y="1835674"/>
                  </a:lnTo>
                </a:path>
                <a:path w="3120390" h="1835784">
                  <a:moveTo>
                    <a:pt x="197053" y="1819186"/>
                  </a:moveTo>
                  <a:lnTo>
                    <a:pt x="197053" y="1835674"/>
                  </a:lnTo>
                </a:path>
                <a:path w="3120390" h="1835784">
                  <a:moveTo>
                    <a:pt x="257264" y="1819186"/>
                  </a:moveTo>
                  <a:lnTo>
                    <a:pt x="257264" y="1835674"/>
                  </a:lnTo>
                </a:path>
                <a:path w="3120390" h="1835784">
                  <a:moveTo>
                    <a:pt x="312001" y="1819186"/>
                  </a:moveTo>
                  <a:lnTo>
                    <a:pt x="312001" y="1835674"/>
                  </a:lnTo>
                </a:path>
                <a:path w="3120390" h="1835784">
                  <a:moveTo>
                    <a:pt x="372212" y="1819186"/>
                  </a:moveTo>
                  <a:lnTo>
                    <a:pt x="372212" y="1835674"/>
                  </a:lnTo>
                </a:path>
                <a:path w="3120390" h="1835784">
                  <a:moveTo>
                    <a:pt x="432423" y="1819186"/>
                  </a:moveTo>
                  <a:lnTo>
                    <a:pt x="432423" y="1835674"/>
                  </a:lnTo>
                </a:path>
                <a:path w="3120390" h="1835784">
                  <a:moveTo>
                    <a:pt x="487160" y="1819186"/>
                  </a:moveTo>
                  <a:lnTo>
                    <a:pt x="487160" y="1835674"/>
                  </a:lnTo>
                </a:path>
                <a:path w="3120390" h="1835784">
                  <a:moveTo>
                    <a:pt x="547371" y="1819186"/>
                  </a:moveTo>
                  <a:lnTo>
                    <a:pt x="547371" y="1835674"/>
                  </a:lnTo>
                </a:path>
                <a:path w="3120390" h="1835784">
                  <a:moveTo>
                    <a:pt x="607582" y="1819186"/>
                  </a:moveTo>
                  <a:lnTo>
                    <a:pt x="607582" y="1835674"/>
                  </a:lnTo>
                </a:path>
                <a:path w="3120390" h="1835784">
                  <a:moveTo>
                    <a:pt x="662319" y="1819186"/>
                  </a:moveTo>
                  <a:lnTo>
                    <a:pt x="662319" y="1835674"/>
                  </a:lnTo>
                </a:path>
                <a:path w="3120390" h="1835784">
                  <a:moveTo>
                    <a:pt x="722530" y="1819186"/>
                  </a:moveTo>
                  <a:lnTo>
                    <a:pt x="722530" y="1835674"/>
                  </a:lnTo>
                </a:path>
                <a:path w="3120390" h="1835784">
                  <a:moveTo>
                    <a:pt x="782740" y="1819186"/>
                  </a:moveTo>
                  <a:lnTo>
                    <a:pt x="782740" y="1835674"/>
                  </a:lnTo>
                </a:path>
                <a:path w="3120390" h="1835784">
                  <a:moveTo>
                    <a:pt x="837478" y="1819186"/>
                  </a:moveTo>
                  <a:lnTo>
                    <a:pt x="837478" y="1835674"/>
                  </a:lnTo>
                </a:path>
                <a:path w="3120390" h="1835784">
                  <a:moveTo>
                    <a:pt x="897688" y="1819186"/>
                  </a:moveTo>
                  <a:lnTo>
                    <a:pt x="897688" y="1835674"/>
                  </a:lnTo>
                </a:path>
                <a:path w="3120390" h="1835784">
                  <a:moveTo>
                    <a:pt x="957899" y="1819186"/>
                  </a:moveTo>
                  <a:lnTo>
                    <a:pt x="957899" y="1835674"/>
                  </a:lnTo>
                </a:path>
                <a:path w="3120390" h="1835784">
                  <a:moveTo>
                    <a:pt x="1012636" y="1819186"/>
                  </a:moveTo>
                  <a:lnTo>
                    <a:pt x="1012636" y="1835674"/>
                  </a:lnTo>
                </a:path>
                <a:path w="3120390" h="1835784">
                  <a:moveTo>
                    <a:pt x="1072847" y="1819186"/>
                  </a:moveTo>
                  <a:lnTo>
                    <a:pt x="1072847" y="1835674"/>
                  </a:lnTo>
                </a:path>
                <a:path w="3120390" h="1835784">
                  <a:moveTo>
                    <a:pt x="1133058" y="1819186"/>
                  </a:moveTo>
                  <a:lnTo>
                    <a:pt x="1133058" y="1835674"/>
                  </a:lnTo>
                </a:path>
                <a:path w="3120390" h="1835784">
                  <a:moveTo>
                    <a:pt x="1187795" y="1819186"/>
                  </a:moveTo>
                  <a:lnTo>
                    <a:pt x="1187795" y="1835674"/>
                  </a:lnTo>
                </a:path>
                <a:path w="3120390" h="1835784">
                  <a:moveTo>
                    <a:pt x="1248006" y="1819186"/>
                  </a:moveTo>
                  <a:lnTo>
                    <a:pt x="1248006" y="1835674"/>
                  </a:lnTo>
                </a:path>
                <a:path w="3120390" h="1835784">
                  <a:moveTo>
                    <a:pt x="1308217" y="1819186"/>
                  </a:moveTo>
                  <a:lnTo>
                    <a:pt x="1308217" y="1835674"/>
                  </a:lnTo>
                </a:path>
                <a:path w="3120390" h="1835784">
                  <a:moveTo>
                    <a:pt x="1368428" y="1819186"/>
                  </a:moveTo>
                  <a:lnTo>
                    <a:pt x="1368428" y="1835674"/>
                  </a:lnTo>
                </a:path>
                <a:path w="3120390" h="1835784">
                  <a:moveTo>
                    <a:pt x="1423165" y="1819186"/>
                  </a:moveTo>
                  <a:lnTo>
                    <a:pt x="1423165" y="1835674"/>
                  </a:lnTo>
                </a:path>
                <a:path w="3120390" h="1835784">
                  <a:moveTo>
                    <a:pt x="1483376" y="1819186"/>
                  </a:moveTo>
                  <a:lnTo>
                    <a:pt x="1483376" y="1835674"/>
                  </a:lnTo>
                </a:path>
                <a:path w="3120390" h="1835784">
                  <a:moveTo>
                    <a:pt x="1543586" y="1819186"/>
                  </a:moveTo>
                  <a:lnTo>
                    <a:pt x="1543586" y="1835674"/>
                  </a:lnTo>
                </a:path>
                <a:path w="3120390" h="1835784">
                  <a:moveTo>
                    <a:pt x="1598324" y="1819186"/>
                  </a:moveTo>
                  <a:lnTo>
                    <a:pt x="1598324" y="1835674"/>
                  </a:lnTo>
                </a:path>
                <a:path w="3120390" h="1835784">
                  <a:moveTo>
                    <a:pt x="1658534" y="1819186"/>
                  </a:moveTo>
                  <a:lnTo>
                    <a:pt x="1658534" y="1835674"/>
                  </a:lnTo>
                </a:path>
                <a:path w="3120390" h="1835784">
                  <a:moveTo>
                    <a:pt x="1718745" y="1819186"/>
                  </a:moveTo>
                  <a:lnTo>
                    <a:pt x="1718745" y="1835674"/>
                  </a:lnTo>
                </a:path>
                <a:path w="3120390" h="1835784">
                  <a:moveTo>
                    <a:pt x="1773482" y="1819186"/>
                  </a:moveTo>
                  <a:lnTo>
                    <a:pt x="1773482" y="1835674"/>
                  </a:lnTo>
                </a:path>
                <a:path w="3120390" h="1835784">
                  <a:moveTo>
                    <a:pt x="1833693" y="1819186"/>
                  </a:moveTo>
                  <a:lnTo>
                    <a:pt x="1833693" y="1835674"/>
                  </a:lnTo>
                </a:path>
                <a:path w="3120390" h="1835784">
                  <a:moveTo>
                    <a:pt x="1893904" y="1819186"/>
                  </a:moveTo>
                  <a:lnTo>
                    <a:pt x="1893904" y="1835674"/>
                  </a:lnTo>
                </a:path>
                <a:path w="3120390" h="1835784">
                  <a:moveTo>
                    <a:pt x="1948641" y="1819186"/>
                  </a:moveTo>
                  <a:lnTo>
                    <a:pt x="1948641" y="1835674"/>
                  </a:lnTo>
                </a:path>
                <a:path w="3120390" h="1835784">
                  <a:moveTo>
                    <a:pt x="2008852" y="1819186"/>
                  </a:moveTo>
                  <a:lnTo>
                    <a:pt x="2008852" y="1835674"/>
                  </a:lnTo>
                </a:path>
                <a:path w="3120390" h="1835784">
                  <a:moveTo>
                    <a:pt x="2069063" y="1819186"/>
                  </a:moveTo>
                  <a:lnTo>
                    <a:pt x="2069063" y="1835674"/>
                  </a:lnTo>
                </a:path>
                <a:path w="3120390" h="1835784">
                  <a:moveTo>
                    <a:pt x="2123800" y="1819186"/>
                  </a:moveTo>
                  <a:lnTo>
                    <a:pt x="2123800" y="1835674"/>
                  </a:lnTo>
                </a:path>
                <a:path w="3120390" h="1835784">
                  <a:moveTo>
                    <a:pt x="2184011" y="1819186"/>
                  </a:moveTo>
                  <a:lnTo>
                    <a:pt x="2184011" y="1835674"/>
                  </a:lnTo>
                </a:path>
                <a:path w="3120390" h="1835784">
                  <a:moveTo>
                    <a:pt x="2244222" y="1819186"/>
                  </a:moveTo>
                  <a:lnTo>
                    <a:pt x="2244222" y="1835674"/>
                  </a:lnTo>
                </a:path>
                <a:path w="3120390" h="1835784">
                  <a:moveTo>
                    <a:pt x="2298959" y="1819186"/>
                  </a:moveTo>
                  <a:lnTo>
                    <a:pt x="2298959" y="1835674"/>
                  </a:lnTo>
                </a:path>
                <a:path w="3120390" h="1835784">
                  <a:moveTo>
                    <a:pt x="2359170" y="1819186"/>
                  </a:moveTo>
                  <a:lnTo>
                    <a:pt x="2359170" y="1835674"/>
                  </a:lnTo>
                </a:path>
                <a:path w="3120390" h="1835784">
                  <a:moveTo>
                    <a:pt x="2419381" y="1819186"/>
                  </a:moveTo>
                  <a:lnTo>
                    <a:pt x="2419381" y="1835674"/>
                  </a:lnTo>
                </a:path>
                <a:path w="3120390" h="1835784">
                  <a:moveTo>
                    <a:pt x="2474118" y="1819186"/>
                  </a:moveTo>
                  <a:lnTo>
                    <a:pt x="2474118" y="1835674"/>
                  </a:lnTo>
                </a:path>
                <a:path w="3120390" h="1835784">
                  <a:moveTo>
                    <a:pt x="2534328" y="1819186"/>
                  </a:moveTo>
                  <a:lnTo>
                    <a:pt x="2534328" y="1835674"/>
                  </a:lnTo>
                </a:path>
                <a:path w="3120390" h="1835784">
                  <a:moveTo>
                    <a:pt x="2594539" y="1819186"/>
                  </a:moveTo>
                  <a:lnTo>
                    <a:pt x="2594539" y="1835674"/>
                  </a:lnTo>
                </a:path>
                <a:path w="3120390" h="1835784">
                  <a:moveTo>
                    <a:pt x="2649276" y="1819186"/>
                  </a:moveTo>
                  <a:lnTo>
                    <a:pt x="2649276" y="1835674"/>
                  </a:lnTo>
                </a:path>
                <a:path w="3120390" h="1835784">
                  <a:moveTo>
                    <a:pt x="2709487" y="1819186"/>
                  </a:moveTo>
                  <a:lnTo>
                    <a:pt x="2709487" y="1835674"/>
                  </a:lnTo>
                </a:path>
                <a:path w="3120390" h="1835784">
                  <a:moveTo>
                    <a:pt x="2769698" y="1819186"/>
                  </a:moveTo>
                  <a:lnTo>
                    <a:pt x="2769698" y="1835674"/>
                  </a:lnTo>
                </a:path>
                <a:path w="3120390" h="1835784">
                  <a:moveTo>
                    <a:pt x="2824435" y="1819186"/>
                  </a:moveTo>
                  <a:lnTo>
                    <a:pt x="2824435" y="1835674"/>
                  </a:lnTo>
                </a:path>
                <a:path w="3120390" h="1835784">
                  <a:moveTo>
                    <a:pt x="2884646" y="1819186"/>
                  </a:moveTo>
                  <a:lnTo>
                    <a:pt x="2884646" y="1835674"/>
                  </a:lnTo>
                </a:path>
                <a:path w="3120390" h="1835784">
                  <a:moveTo>
                    <a:pt x="2944857" y="1819186"/>
                  </a:moveTo>
                  <a:lnTo>
                    <a:pt x="2944857" y="1835674"/>
                  </a:lnTo>
                </a:path>
                <a:path w="3120390" h="1835784">
                  <a:moveTo>
                    <a:pt x="3005068" y="1819186"/>
                  </a:moveTo>
                  <a:lnTo>
                    <a:pt x="3005068" y="1835674"/>
                  </a:lnTo>
                </a:path>
                <a:path w="3120390" h="1835784">
                  <a:moveTo>
                    <a:pt x="3059805" y="1819186"/>
                  </a:moveTo>
                  <a:lnTo>
                    <a:pt x="3059805" y="1835674"/>
                  </a:lnTo>
                </a:path>
                <a:path w="3120390" h="1835784">
                  <a:moveTo>
                    <a:pt x="3120016" y="1819186"/>
                  </a:moveTo>
                  <a:lnTo>
                    <a:pt x="3120016" y="1835674"/>
                  </a:lnTo>
                </a:path>
              </a:pathLst>
            </a:custGeom>
            <a:ln w="548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416231" y="7447632"/>
              <a:ext cx="518795" cy="179705"/>
            </a:xfrm>
            <a:custGeom>
              <a:avLst/>
              <a:gdLst/>
              <a:ahLst/>
              <a:cxnLst/>
              <a:rect l="l" t="t" r="r" b="b"/>
              <a:pathLst>
                <a:path w="518795" h="179704">
                  <a:moveTo>
                    <a:pt x="518178" y="0"/>
                  </a:moveTo>
                  <a:lnTo>
                    <a:pt x="0" y="0"/>
                  </a:lnTo>
                  <a:lnTo>
                    <a:pt x="0" y="179536"/>
                  </a:lnTo>
                  <a:lnTo>
                    <a:pt x="518178" y="179536"/>
                  </a:lnTo>
                  <a:lnTo>
                    <a:pt x="518178" y="172208"/>
                  </a:lnTo>
                  <a:lnTo>
                    <a:pt x="14596" y="172208"/>
                  </a:lnTo>
                  <a:lnTo>
                    <a:pt x="7298" y="164880"/>
                  </a:lnTo>
                  <a:lnTo>
                    <a:pt x="14596" y="164880"/>
                  </a:lnTo>
                  <a:lnTo>
                    <a:pt x="14596" y="14656"/>
                  </a:lnTo>
                  <a:lnTo>
                    <a:pt x="7298" y="14656"/>
                  </a:lnTo>
                  <a:lnTo>
                    <a:pt x="14596" y="7328"/>
                  </a:lnTo>
                  <a:lnTo>
                    <a:pt x="518178" y="7328"/>
                  </a:lnTo>
                  <a:lnTo>
                    <a:pt x="518178" y="0"/>
                  </a:lnTo>
                  <a:close/>
                </a:path>
                <a:path w="518795" h="179704">
                  <a:moveTo>
                    <a:pt x="14596" y="164880"/>
                  </a:moveTo>
                  <a:lnTo>
                    <a:pt x="7298" y="164880"/>
                  </a:lnTo>
                  <a:lnTo>
                    <a:pt x="14596" y="172208"/>
                  </a:lnTo>
                  <a:lnTo>
                    <a:pt x="14596" y="164880"/>
                  </a:lnTo>
                  <a:close/>
                </a:path>
                <a:path w="518795" h="179704">
                  <a:moveTo>
                    <a:pt x="503581" y="164880"/>
                  </a:moveTo>
                  <a:lnTo>
                    <a:pt x="14596" y="164880"/>
                  </a:lnTo>
                  <a:lnTo>
                    <a:pt x="14596" y="172208"/>
                  </a:lnTo>
                  <a:lnTo>
                    <a:pt x="503581" y="172208"/>
                  </a:lnTo>
                  <a:lnTo>
                    <a:pt x="503581" y="164880"/>
                  </a:lnTo>
                  <a:close/>
                </a:path>
                <a:path w="518795" h="179704">
                  <a:moveTo>
                    <a:pt x="503581" y="7328"/>
                  </a:moveTo>
                  <a:lnTo>
                    <a:pt x="503581" y="172208"/>
                  </a:lnTo>
                  <a:lnTo>
                    <a:pt x="510879" y="164880"/>
                  </a:lnTo>
                  <a:lnTo>
                    <a:pt x="518178" y="164880"/>
                  </a:lnTo>
                  <a:lnTo>
                    <a:pt x="518178" y="14656"/>
                  </a:lnTo>
                  <a:lnTo>
                    <a:pt x="510879" y="14656"/>
                  </a:lnTo>
                  <a:lnTo>
                    <a:pt x="503581" y="7328"/>
                  </a:lnTo>
                  <a:close/>
                </a:path>
                <a:path w="518795" h="179704">
                  <a:moveTo>
                    <a:pt x="518178" y="164880"/>
                  </a:moveTo>
                  <a:lnTo>
                    <a:pt x="510879" y="164880"/>
                  </a:lnTo>
                  <a:lnTo>
                    <a:pt x="503581" y="172208"/>
                  </a:lnTo>
                  <a:lnTo>
                    <a:pt x="518178" y="172208"/>
                  </a:lnTo>
                  <a:lnTo>
                    <a:pt x="518178" y="164880"/>
                  </a:lnTo>
                  <a:close/>
                </a:path>
                <a:path w="518795" h="179704">
                  <a:moveTo>
                    <a:pt x="14596" y="7328"/>
                  </a:moveTo>
                  <a:lnTo>
                    <a:pt x="7298" y="14656"/>
                  </a:lnTo>
                  <a:lnTo>
                    <a:pt x="14596" y="14656"/>
                  </a:lnTo>
                  <a:lnTo>
                    <a:pt x="14596" y="7328"/>
                  </a:lnTo>
                  <a:close/>
                </a:path>
                <a:path w="518795" h="179704">
                  <a:moveTo>
                    <a:pt x="503581" y="7328"/>
                  </a:moveTo>
                  <a:lnTo>
                    <a:pt x="14596" y="7328"/>
                  </a:lnTo>
                  <a:lnTo>
                    <a:pt x="14596" y="14656"/>
                  </a:lnTo>
                  <a:lnTo>
                    <a:pt x="503581" y="14656"/>
                  </a:lnTo>
                  <a:lnTo>
                    <a:pt x="503581" y="7328"/>
                  </a:lnTo>
                  <a:close/>
                </a:path>
                <a:path w="518795" h="179704">
                  <a:moveTo>
                    <a:pt x="518178" y="7328"/>
                  </a:moveTo>
                  <a:lnTo>
                    <a:pt x="503581" y="7328"/>
                  </a:lnTo>
                  <a:lnTo>
                    <a:pt x="510879" y="14656"/>
                  </a:lnTo>
                  <a:lnTo>
                    <a:pt x="518178" y="14656"/>
                  </a:lnTo>
                  <a:lnTo>
                    <a:pt x="518178" y="732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/>
          <p:nvPr/>
        </p:nvSpPr>
        <p:spPr>
          <a:xfrm>
            <a:off x="1058885" y="936757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263" y="0"/>
                </a:moveTo>
                <a:lnTo>
                  <a:pt x="0" y="0"/>
                </a:lnTo>
                <a:lnTo>
                  <a:pt x="0" y="49464"/>
                </a:lnTo>
                <a:lnTo>
                  <a:pt x="49263" y="49464"/>
                </a:lnTo>
                <a:lnTo>
                  <a:pt x="49263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748573" y="9367579"/>
            <a:ext cx="43815" cy="49530"/>
          </a:xfrm>
          <a:custGeom>
            <a:avLst/>
            <a:gdLst/>
            <a:ahLst/>
            <a:cxnLst/>
            <a:rect l="l" t="t" r="r" b="b"/>
            <a:pathLst>
              <a:path w="43814" h="49529">
                <a:moveTo>
                  <a:pt x="43789" y="0"/>
                </a:moveTo>
                <a:lnTo>
                  <a:pt x="0" y="0"/>
                </a:lnTo>
                <a:lnTo>
                  <a:pt x="0" y="49464"/>
                </a:lnTo>
                <a:lnTo>
                  <a:pt x="43789" y="49464"/>
                </a:lnTo>
                <a:lnTo>
                  <a:pt x="4378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575104" y="9367579"/>
            <a:ext cx="43815" cy="49530"/>
          </a:xfrm>
          <a:custGeom>
            <a:avLst/>
            <a:gdLst/>
            <a:ahLst/>
            <a:cxnLst/>
            <a:rect l="l" t="t" r="r" b="b"/>
            <a:pathLst>
              <a:path w="43814" h="49529">
                <a:moveTo>
                  <a:pt x="43789" y="0"/>
                </a:moveTo>
                <a:lnTo>
                  <a:pt x="0" y="0"/>
                </a:lnTo>
                <a:lnTo>
                  <a:pt x="0" y="49464"/>
                </a:lnTo>
                <a:lnTo>
                  <a:pt x="43789" y="49464"/>
                </a:lnTo>
                <a:lnTo>
                  <a:pt x="43789" y="0"/>
                </a:lnTo>
                <a:close/>
              </a:path>
            </a:pathLst>
          </a:custGeom>
          <a:solidFill>
            <a:srgbClr val="34D76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3152575" y="9364837"/>
            <a:ext cx="49530" cy="55244"/>
            <a:chOff x="3152575" y="9364837"/>
            <a:chExt cx="49530" cy="55244"/>
          </a:xfrm>
        </p:grpSpPr>
        <p:sp>
          <p:nvSpPr>
            <p:cNvPr id="23" name="object 23" descr=""/>
            <p:cNvSpPr/>
            <p:nvPr/>
          </p:nvSpPr>
          <p:spPr>
            <a:xfrm>
              <a:off x="3155317" y="9367579"/>
              <a:ext cx="43815" cy="49530"/>
            </a:xfrm>
            <a:custGeom>
              <a:avLst/>
              <a:gdLst/>
              <a:ahLst/>
              <a:cxnLst/>
              <a:rect l="l" t="t" r="r" b="b"/>
              <a:pathLst>
                <a:path w="43814" h="49529">
                  <a:moveTo>
                    <a:pt x="43789" y="0"/>
                  </a:moveTo>
                  <a:lnTo>
                    <a:pt x="0" y="0"/>
                  </a:lnTo>
                  <a:lnTo>
                    <a:pt x="0" y="49464"/>
                  </a:lnTo>
                  <a:lnTo>
                    <a:pt x="43789" y="49464"/>
                  </a:lnTo>
                  <a:lnTo>
                    <a:pt x="43789" y="0"/>
                  </a:lnTo>
                  <a:close/>
                </a:path>
              </a:pathLst>
            </a:custGeom>
            <a:solidFill>
              <a:srgbClr val="0F243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155317" y="9367579"/>
              <a:ext cx="43815" cy="49530"/>
            </a:xfrm>
            <a:custGeom>
              <a:avLst/>
              <a:gdLst/>
              <a:ahLst/>
              <a:cxnLst/>
              <a:rect l="l" t="t" r="r" b="b"/>
              <a:pathLst>
                <a:path w="43814" h="49529">
                  <a:moveTo>
                    <a:pt x="0" y="49464"/>
                  </a:moveTo>
                  <a:lnTo>
                    <a:pt x="43789" y="49464"/>
                  </a:lnTo>
                  <a:lnTo>
                    <a:pt x="43789" y="0"/>
                  </a:lnTo>
                  <a:lnTo>
                    <a:pt x="0" y="0"/>
                  </a:lnTo>
                  <a:lnTo>
                    <a:pt x="0" y="49464"/>
                  </a:lnTo>
                  <a:close/>
                </a:path>
              </a:pathLst>
            </a:custGeom>
            <a:ln w="5483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87020" y="1169035"/>
            <a:ext cx="6765925" cy="292735"/>
            <a:chOff x="287020" y="1169035"/>
            <a:chExt cx="6765925" cy="292735"/>
          </a:xfrm>
        </p:grpSpPr>
        <p:sp>
          <p:nvSpPr>
            <p:cNvPr id="26" name="object 26" descr=""/>
            <p:cNvSpPr/>
            <p:nvPr/>
          </p:nvSpPr>
          <p:spPr>
            <a:xfrm>
              <a:off x="287020" y="1169035"/>
              <a:ext cx="6765925" cy="292735"/>
            </a:xfrm>
            <a:custGeom>
              <a:avLst/>
              <a:gdLst/>
              <a:ahLst/>
              <a:cxnLst/>
              <a:rect l="l" t="t" r="r" b="b"/>
              <a:pathLst>
                <a:path w="6765925" h="292734">
                  <a:moveTo>
                    <a:pt x="6765925" y="0"/>
                  </a:moveTo>
                  <a:lnTo>
                    <a:pt x="0" y="0"/>
                  </a:lnTo>
                  <a:lnTo>
                    <a:pt x="0" y="292734"/>
                  </a:lnTo>
                  <a:lnTo>
                    <a:pt x="6765925" y="292734"/>
                  </a:lnTo>
                  <a:lnTo>
                    <a:pt x="6765925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02260" y="1214119"/>
              <a:ext cx="6701790" cy="199390"/>
            </a:xfrm>
            <a:custGeom>
              <a:avLst/>
              <a:gdLst/>
              <a:ahLst/>
              <a:cxnLst/>
              <a:rect l="l" t="t" r="r" b="b"/>
              <a:pathLst>
                <a:path w="6701790" h="199390">
                  <a:moveTo>
                    <a:pt x="6701790" y="0"/>
                  </a:moveTo>
                  <a:lnTo>
                    <a:pt x="6695440" y="0"/>
                  </a:lnTo>
                  <a:lnTo>
                    <a:pt x="6695440" y="6350"/>
                  </a:lnTo>
                  <a:lnTo>
                    <a:pt x="6695440" y="193040"/>
                  </a:lnTo>
                  <a:lnTo>
                    <a:pt x="6350" y="193040"/>
                  </a:lnTo>
                  <a:lnTo>
                    <a:pt x="6350" y="6350"/>
                  </a:lnTo>
                  <a:lnTo>
                    <a:pt x="6695440" y="6350"/>
                  </a:lnTo>
                  <a:lnTo>
                    <a:pt x="669544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93040"/>
                  </a:lnTo>
                  <a:lnTo>
                    <a:pt x="0" y="199390"/>
                  </a:lnTo>
                  <a:lnTo>
                    <a:pt x="6350" y="199390"/>
                  </a:lnTo>
                  <a:lnTo>
                    <a:pt x="6695440" y="199390"/>
                  </a:lnTo>
                  <a:lnTo>
                    <a:pt x="6701790" y="199390"/>
                  </a:lnTo>
                  <a:lnTo>
                    <a:pt x="6701790" y="193040"/>
                  </a:lnTo>
                  <a:lnTo>
                    <a:pt x="6701790" y="6350"/>
                  </a:lnTo>
                  <a:lnTo>
                    <a:pt x="67017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968595" y="6398190"/>
            <a:ext cx="330835" cy="327025"/>
            <a:chOff x="2968595" y="6398190"/>
            <a:chExt cx="330835" cy="327025"/>
          </a:xfrm>
        </p:grpSpPr>
        <p:sp>
          <p:nvSpPr>
            <p:cNvPr id="29" name="object 29" descr=""/>
            <p:cNvSpPr/>
            <p:nvPr/>
          </p:nvSpPr>
          <p:spPr>
            <a:xfrm>
              <a:off x="2968628" y="6398190"/>
              <a:ext cx="330200" cy="80645"/>
            </a:xfrm>
            <a:custGeom>
              <a:avLst/>
              <a:gdLst/>
              <a:ahLst/>
              <a:cxnLst/>
              <a:rect l="l" t="t" r="r" b="b"/>
              <a:pathLst>
                <a:path w="330200" h="80645">
                  <a:moveTo>
                    <a:pt x="0" y="80585"/>
                  </a:moveTo>
                  <a:lnTo>
                    <a:pt x="330181" y="80585"/>
                  </a:lnTo>
                  <a:lnTo>
                    <a:pt x="330181" y="0"/>
                  </a:lnTo>
                  <a:lnTo>
                    <a:pt x="0" y="0"/>
                  </a:lnTo>
                  <a:lnTo>
                    <a:pt x="0" y="8058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968629" y="6478775"/>
              <a:ext cx="330200" cy="80645"/>
            </a:xfrm>
            <a:custGeom>
              <a:avLst/>
              <a:gdLst/>
              <a:ahLst/>
              <a:cxnLst/>
              <a:rect l="l" t="t" r="r" b="b"/>
              <a:pathLst>
                <a:path w="330200" h="80645">
                  <a:moveTo>
                    <a:pt x="0" y="80585"/>
                  </a:moveTo>
                  <a:lnTo>
                    <a:pt x="330181" y="80585"/>
                  </a:lnTo>
                  <a:lnTo>
                    <a:pt x="330181" y="0"/>
                  </a:lnTo>
                  <a:lnTo>
                    <a:pt x="0" y="0"/>
                  </a:lnTo>
                  <a:lnTo>
                    <a:pt x="0" y="80585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968629" y="6559360"/>
              <a:ext cx="330200" cy="80645"/>
            </a:xfrm>
            <a:custGeom>
              <a:avLst/>
              <a:gdLst/>
              <a:ahLst/>
              <a:cxnLst/>
              <a:rect l="l" t="t" r="r" b="b"/>
              <a:pathLst>
                <a:path w="330200" h="80645">
                  <a:moveTo>
                    <a:pt x="0" y="80431"/>
                  </a:moveTo>
                  <a:lnTo>
                    <a:pt x="330181" y="80431"/>
                  </a:lnTo>
                  <a:lnTo>
                    <a:pt x="330181" y="0"/>
                  </a:lnTo>
                  <a:lnTo>
                    <a:pt x="0" y="0"/>
                  </a:lnTo>
                  <a:lnTo>
                    <a:pt x="0" y="8043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968629" y="6639791"/>
              <a:ext cx="330200" cy="85725"/>
            </a:xfrm>
            <a:custGeom>
              <a:avLst/>
              <a:gdLst/>
              <a:ahLst/>
              <a:cxnLst/>
              <a:rect l="l" t="t" r="r" b="b"/>
              <a:pathLst>
                <a:path w="330200" h="85725">
                  <a:moveTo>
                    <a:pt x="330181" y="0"/>
                  </a:moveTo>
                  <a:lnTo>
                    <a:pt x="0" y="0"/>
                  </a:lnTo>
                  <a:lnTo>
                    <a:pt x="0" y="85426"/>
                  </a:lnTo>
                  <a:lnTo>
                    <a:pt x="330181" y="85426"/>
                  </a:lnTo>
                  <a:lnTo>
                    <a:pt x="3301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971088" y="6400532"/>
              <a:ext cx="0" cy="322580"/>
            </a:xfrm>
            <a:custGeom>
              <a:avLst/>
              <a:gdLst/>
              <a:ahLst/>
              <a:cxnLst/>
              <a:rect l="l" t="t" r="r" b="b"/>
              <a:pathLst>
                <a:path w="0" h="322579">
                  <a:moveTo>
                    <a:pt x="0" y="0"/>
                  </a:moveTo>
                  <a:lnTo>
                    <a:pt x="0" y="322187"/>
                  </a:lnTo>
                </a:path>
              </a:pathLst>
            </a:custGeom>
            <a:ln w="498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968628" y="6398191"/>
              <a:ext cx="5080" cy="327025"/>
            </a:xfrm>
            <a:custGeom>
              <a:avLst/>
              <a:gdLst/>
              <a:ahLst/>
              <a:cxnLst/>
              <a:rect l="l" t="t" r="r" b="b"/>
              <a:pathLst>
                <a:path w="5080" h="327025">
                  <a:moveTo>
                    <a:pt x="4985" y="0"/>
                  </a:moveTo>
                  <a:lnTo>
                    <a:pt x="0" y="0"/>
                  </a:lnTo>
                  <a:lnTo>
                    <a:pt x="0" y="327026"/>
                  </a:lnTo>
                  <a:lnTo>
                    <a:pt x="4985" y="327026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296318" y="6405217"/>
              <a:ext cx="0" cy="317500"/>
            </a:xfrm>
            <a:custGeom>
              <a:avLst/>
              <a:gdLst/>
              <a:ahLst/>
              <a:cxnLst/>
              <a:rect l="l" t="t" r="r" b="b"/>
              <a:pathLst>
                <a:path w="0" h="317500">
                  <a:moveTo>
                    <a:pt x="0" y="0"/>
                  </a:moveTo>
                  <a:lnTo>
                    <a:pt x="0" y="317502"/>
                  </a:lnTo>
                </a:path>
              </a:pathLst>
            </a:custGeom>
            <a:ln w="498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293792" y="6402877"/>
              <a:ext cx="5080" cy="322580"/>
            </a:xfrm>
            <a:custGeom>
              <a:avLst/>
              <a:gdLst/>
              <a:ahLst/>
              <a:cxnLst/>
              <a:rect l="l" t="t" r="r" b="b"/>
              <a:pathLst>
                <a:path w="5079" h="322579">
                  <a:moveTo>
                    <a:pt x="4985" y="0"/>
                  </a:moveTo>
                  <a:lnTo>
                    <a:pt x="0" y="0"/>
                  </a:lnTo>
                  <a:lnTo>
                    <a:pt x="0" y="322341"/>
                  </a:lnTo>
                  <a:lnTo>
                    <a:pt x="4985" y="322341"/>
                  </a:lnTo>
                  <a:lnTo>
                    <a:pt x="498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976073" y="6400532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 h="0">
                  <a:moveTo>
                    <a:pt x="0" y="0"/>
                  </a:moveTo>
                  <a:lnTo>
                    <a:pt x="320244" y="0"/>
                  </a:lnTo>
                </a:path>
              </a:pathLst>
            </a:custGeom>
            <a:ln w="468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973614" y="6398190"/>
              <a:ext cx="325755" cy="5080"/>
            </a:xfrm>
            <a:custGeom>
              <a:avLst/>
              <a:gdLst/>
              <a:ahLst/>
              <a:cxnLst/>
              <a:rect l="l" t="t" r="r" b="b"/>
              <a:pathLst>
                <a:path w="325754" h="5079">
                  <a:moveTo>
                    <a:pt x="325196" y="0"/>
                  </a:moveTo>
                  <a:lnTo>
                    <a:pt x="0" y="0"/>
                  </a:lnTo>
                  <a:lnTo>
                    <a:pt x="0" y="4685"/>
                  </a:lnTo>
                  <a:lnTo>
                    <a:pt x="325196" y="4685"/>
                  </a:lnTo>
                  <a:lnTo>
                    <a:pt x="3251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976073" y="6481118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 h="0">
                  <a:moveTo>
                    <a:pt x="0" y="0"/>
                  </a:moveTo>
                  <a:lnTo>
                    <a:pt x="320244" y="0"/>
                  </a:lnTo>
                </a:path>
              </a:pathLst>
            </a:custGeom>
            <a:ln w="468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973614" y="6478775"/>
              <a:ext cx="325755" cy="5080"/>
            </a:xfrm>
            <a:custGeom>
              <a:avLst/>
              <a:gdLst/>
              <a:ahLst/>
              <a:cxnLst/>
              <a:rect l="l" t="t" r="r" b="b"/>
              <a:pathLst>
                <a:path w="325754" h="5079">
                  <a:moveTo>
                    <a:pt x="325196" y="0"/>
                  </a:moveTo>
                  <a:lnTo>
                    <a:pt x="0" y="0"/>
                  </a:lnTo>
                  <a:lnTo>
                    <a:pt x="0" y="4685"/>
                  </a:lnTo>
                  <a:lnTo>
                    <a:pt x="325196" y="4685"/>
                  </a:lnTo>
                  <a:lnTo>
                    <a:pt x="3251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976073" y="6561703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 h="0">
                  <a:moveTo>
                    <a:pt x="0" y="0"/>
                  </a:moveTo>
                  <a:lnTo>
                    <a:pt x="320244" y="0"/>
                  </a:lnTo>
                </a:path>
              </a:pathLst>
            </a:custGeom>
            <a:ln w="468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973614" y="6559360"/>
              <a:ext cx="325755" cy="5080"/>
            </a:xfrm>
            <a:custGeom>
              <a:avLst/>
              <a:gdLst/>
              <a:ahLst/>
              <a:cxnLst/>
              <a:rect l="l" t="t" r="r" b="b"/>
              <a:pathLst>
                <a:path w="325754" h="5079">
                  <a:moveTo>
                    <a:pt x="325196" y="0"/>
                  </a:moveTo>
                  <a:lnTo>
                    <a:pt x="0" y="0"/>
                  </a:lnTo>
                  <a:lnTo>
                    <a:pt x="0" y="4685"/>
                  </a:lnTo>
                  <a:lnTo>
                    <a:pt x="325196" y="4685"/>
                  </a:lnTo>
                  <a:lnTo>
                    <a:pt x="3251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976073" y="6642132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 h="0">
                  <a:moveTo>
                    <a:pt x="0" y="0"/>
                  </a:moveTo>
                  <a:lnTo>
                    <a:pt x="320244" y="0"/>
                  </a:lnTo>
                </a:path>
              </a:pathLst>
            </a:custGeom>
            <a:ln w="468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973614" y="6639790"/>
              <a:ext cx="325755" cy="5080"/>
            </a:xfrm>
            <a:custGeom>
              <a:avLst/>
              <a:gdLst/>
              <a:ahLst/>
              <a:cxnLst/>
              <a:rect l="l" t="t" r="r" b="b"/>
              <a:pathLst>
                <a:path w="325754" h="5079">
                  <a:moveTo>
                    <a:pt x="325196" y="0"/>
                  </a:moveTo>
                  <a:lnTo>
                    <a:pt x="0" y="0"/>
                  </a:lnTo>
                  <a:lnTo>
                    <a:pt x="0" y="4841"/>
                  </a:lnTo>
                  <a:lnTo>
                    <a:pt x="325196" y="4841"/>
                  </a:lnTo>
                  <a:lnTo>
                    <a:pt x="3251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976073" y="6722719"/>
              <a:ext cx="320675" cy="0"/>
            </a:xfrm>
            <a:custGeom>
              <a:avLst/>
              <a:gdLst/>
              <a:ahLst/>
              <a:cxnLst/>
              <a:rect l="l" t="t" r="r" b="b"/>
              <a:pathLst>
                <a:path w="320675" h="0">
                  <a:moveTo>
                    <a:pt x="0" y="0"/>
                  </a:moveTo>
                  <a:lnTo>
                    <a:pt x="320244" y="0"/>
                  </a:lnTo>
                </a:path>
              </a:pathLst>
            </a:custGeom>
            <a:ln w="468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973614" y="6720377"/>
              <a:ext cx="325755" cy="5080"/>
            </a:xfrm>
            <a:custGeom>
              <a:avLst/>
              <a:gdLst/>
              <a:ahLst/>
              <a:cxnLst/>
              <a:rect l="l" t="t" r="r" b="b"/>
              <a:pathLst>
                <a:path w="325754" h="5079">
                  <a:moveTo>
                    <a:pt x="325196" y="0"/>
                  </a:moveTo>
                  <a:lnTo>
                    <a:pt x="0" y="0"/>
                  </a:lnTo>
                  <a:lnTo>
                    <a:pt x="0" y="4841"/>
                  </a:lnTo>
                  <a:lnTo>
                    <a:pt x="325196" y="4841"/>
                  </a:lnTo>
                  <a:lnTo>
                    <a:pt x="3251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 descr=""/>
          <p:cNvGrpSpPr/>
          <p:nvPr/>
        </p:nvGrpSpPr>
        <p:grpSpPr>
          <a:xfrm>
            <a:off x="6705801" y="6623638"/>
            <a:ext cx="333375" cy="360680"/>
            <a:chOff x="6705801" y="6623638"/>
            <a:chExt cx="333375" cy="360680"/>
          </a:xfrm>
        </p:grpSpPr>
        <p:sp>
          <p:nvSpPr>
            <p:cNvPr id="48" name="object 48" descr=""/>
            <p:cNvSpPr/>
            <p:nvPr/>
          </p:nvSpPr>
          <p:spPr>
            <a:xfrm>
              <a:off x="6705801" y="6623638"/>
              <a:ext cx="333375" cy="88900"/>
            </a:xfrm>
            <a:custGeom>
              <a:avLst/>
              <a:gdLst/>
              <a:ahLst/>
              <a:cxnLst/>
              <a:rect l="l" t="t" r="r" b="b"/>
              <a:pathLst>
                <a:path w="333375" h="88900">
                  <a:moveTo>
                    <a:pt x="0" y="88871"/>
                  </a:moveTo>
                  <a:lnTo>
                    <a:pt x="333081" y="88871"/>
                  </a:lnTo>
                  <a:lnTo>
                    <a:pt x="333081" y="0"/>
                  </a:lnTo>
                  <a:lnTo>
                    <a:pt x="0" y="0"/>
                  </a:lnTo>
                  <a:lnTo>
                    <a:pt x="0" y="8887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705801" y="6712509"/>
              <a:ext cx="333375" cy="88900"/>
            </a:xfrm>
            <a:custGeom>
              <a:avLst/>
              <a:gdLst/>
              <a:ahLst/>
              <a:cxnLst/>
              <a:rect l="l" t="t" r="r" b="b"/>
              <a:pathLst>
                <a:path w="333375" h="88900">
                  <a:moveTo>
                    <a:pt x="0" y="88871"/>
                  </a:moveTo>
                  <a:lnTo>
                    <a:pt x="333081" y="88871"/>
                  </a:lnTo>
                  <a:lnTo>
                    <a:pt x="333081" y="0"/>
                  </a:lnTo>
                  <a:lnTo>
                    <a:pt x="0" y="0"/>
                  </a:lnTo>
                  <a:lnTo>
                    <a:pt x="0" y="88871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705801" y="6801380"/>
              <a:ext cx="333375" cy="88900"/>
            </a:xfrm>
            <a:custGeom>
              <a:avLst/>
              <a:gdLst/>
              <a:ahLst/>
              <a:cxnLst/>
              <a:rect l="l" t="t" r="r" b="b"/>
              <a:pathLst>
                <a:path w="333375" h="88900">
                  <a:moveTo>
                    <a:pt x="0" y="88700"/>
                  </a:moveTo>
                  <a:lnTo>
                    <a:pt x="333081" y="88700"/>
                  </a:lnTo>
                  <a:lnTo>
                    <a:pt x="333081" y="0"/>
                  </a:lnTo>
                  <a:lnTo>
                    <a:pt x="0" y="0"/>
                  </a:lnTo>
                  <a:lnTo>
                    <a:pt x="0" y="887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705801" y="6890081"/>
              <a:ext cx="333375" cy="94615"/>
            </a:xfrm>
            <a:custGeom>
              <a:avLst/>
              <a:gdLst/>
              <a:ahLst/>
              <a:cxnLst/>
              <a:rect l="l" t="t" r="r" b="b"/>
              <a:pathLst>
                <a:path w="333375" h="94615">
                  <a:moveTo>
                    <a:pt x="333081" y="0"/>
                  </a:moveTo>
                  <a:lnTo>
                    <a:pt x="0" y="0"/>
                  </a:lnTo>
                  <a:lnTo>
                    <a:pt x="0" y="94210"/>
                  </a:lnTo>
                  <a:lnTo>
                    <a:pt x="333081" y="94210"/>
                  </a:lnTo>
                  <a:lnTo>
                    <a:pt x="3330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709897" y="6626221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w="0" h="355600">
                  <a:moveTo>
                    <a:pt x="0" y="0"/>
                  </a:moveTo>
                  <a:lnTo>
                    <a:pt x="0" y="355314"/>
                  </a:lnTo>
                </a:path>
              </a:pathLst>
            </a:custGeom>
            <a:ln w="808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705801" y="6623640"/>
              <a:ext cx="8255" cy="360680"/>
            </a:xfrm>
            <a:custGeom>
              <a:avLst/>
              <a:gdLst/>
              <a:ahLst/>
              <a:cxnLst/>
              <a:rect l="l" t="t" r="r" b="b"/>
              <a:pathLst>
                <a:path w="8254" h="360679">
                  <a:moveTo>
                    <a:pt x="8084" y="0"/>
                  </a:moveTo>
                  <a:lnTo>
                    <a:pt x="0" y="0"/>
                  </a:lnTo>
                  <a:lnTo>
                    <a:pt x="0" y="360651"/>
                  </a:lnTo>
                  <a:lnTo>
                    <a:pt x="8084" y="360651"/>
                  </a:lnTo>
                  <a:lnTo>
                    <a:pt x="808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034571" y="6631388"/>
              <a:ext cx="0" cy="350520"/>
            </a:xfrm>
            <a:custGeom>
              <a:avLst/>
              <a:gdLst/>
              <a:ahLst/>
              <a:cxnLst/>
              <a:rect l="l" t="t" r="r" b="b"/>
              <a:pathLst>
                <a:path w="0" h="350520">
                  <a:moveTo>
                    <a:pt x="0" y="0"/>
                  </a:moveTo>
                  <a:lnTo>
                    <a:pt x="0" y="350147"/>
                  </a:lnTo>
                </a:path>
              </a:pathLst>
            </a:custGeom>
            <a:ln w="808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030582" y="6628807"/>
              <a:ext cx="8890" cy="355600"/>
            </a:xfrm>
            <a:custGeom>
              <a:avLst/>
              <a:gdLst/>
              <a:ahLst/>
              <a:cxnLst/>
              <a:rect l="l" t="t" r="r" b="b"/>
              <a:pathLst>
                <a:path w="8890" h="355600">
                  <a:moveTo>
                    <a:pt x="8353" y="0"/>
                  </a:moveTo>
                  <a:lnTo>
                    <a:pt x="0" y="0"/>
                  </a:lnTo>
                  <a:lnTo>
                    <a:pt x="0" y="355484"/>
                  </a:lnTo>
                  <a:lnTo>
                    <a:pt x="8354" y="355484"/>
                  </a:lnTo>
                  <a:lnTo>
                    <a:pt x="835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717982" y="6626221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6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713886" y="6623638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166"/>
                  </a:lnTo>
                  <a:lnTo>
                    <a:pt x="324996" y="5166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17982" y="6715092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6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713886" y="6712509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166"/>
                  </a:lnTo>
                  <a:lnTo>
                    <a:pt x="324996" y="5166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717982" y="6803964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6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713886" y="6801380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166"/>
                  </a:lnTo>
                  <a:lnTo>
                    <a:pt x="324996" y="5166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717982" y="6892662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6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713886" y="6890079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339"/>
                  </a:lnTo>
                  <a:lnTo>
                    <a:pt x="324996" y="5339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717982" y="6981536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588" y="0"/>
                  </a:lnTo>
                </a:path>
              </a:pathLst>
            </a:custGeom>
            <a:ln w="516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713886" y="6978952"/>
              <a:ext cx="325120" cy="5715"/>
            </a:xfrm>
            <a:custGeom>
              <a:avLst/>
              <a:gdLst/>
              <a:ahLst/>
              <a:cxnLst/>
              <a:rect l="l" t="t" r="r" b="b"/>
              <a:pathLst>
                <a:path w="325120" h="5715">
                  <a:moveTo>
                    <a:pt x="324996" y="0"/>
                  </a:moveTo>
                  <a:lnTo>
                    <a:pt x="0" y="0"/>
                  </a:lnTo>
                  <a:lnTo>
                    <a:pt x="0" y="5339"/>
                  </a:lnTo>
                  <a:lnTo>
                    <a:pt x="324996" y="5339"/>
                  </a:lnTo>
                  <a:lnTo>
                    <a:pt x="3249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6" name="object 66" descr=""/>
          <p:cNvGraphicFramePr>
            <a:graphicFrameLocks noGrp="1"/>
          </p:cNvGraphicFramePr>
          <p:nvPr/>
        </p:nvGraphicFramePr>
        <p:xfrm>
          <a:off x="4304665" y="7771814"/>
          <a:ext cx="2894330" cy="113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4435"/>
                <a:gridCol w="492125"/>
                <a:gridCol w="438150"/>
                <a:gridCol w="684530"/>
              </a:tblGrid>
              <a:tr h="113664">
                <a:tc>
                  <a:txBody>
                    <a:bodyPr/>
                    <a:lstStyle/>
                    <a:p>
                      <a:pPr marL="23495">
                        <a:lnSpc>
                          <a:spcPts val="740"/>
                        </a:lnSpc>
                        <a:spcBef>
                          <a:spcPts val="55"/>
                        </a:spcBef>
                      </a:pPr>
                      <a:r>
                        <a:rPr dirty="0" sz="6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740"/>
                        </a:lnSpc>
                        <a:spcBef>
                          <a:spcPts val="55"/>
                        </a:spcBef>
                      </a:pPr>
                      <a:r>
                        <a:rPr dirty="0" sz="65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T.I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740"/>
                        </a:lnSpc>
                        <a:spcBef>
                          <a:spcPts val="55"/>
                        </a:spcBef>
                      </a:pPr>
                      <a:r>
                        <a:rPr dirty="0" sz="650" spc="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CASOS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740"/>
                        </a:lnSpc>
                        <a:spcBef>
                          <a:spcPts val="55"/>
                        </a:spcBef>
                      </a:pPr>
                      <a:r>
                        <a:rPr dirty="0" sz="65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POBLACION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pSp>
        <p:nvGrpSpPr>
          <p:cNvPr id="67" name="object 67" descr=""/>
          <p:cNvGrpSpPr/>
          <p:nvPr/>
        </p:nvGrpSpPr>
        <p:grpSpPr>
          <a:xfrm>
            <a:off x="828241" y="4139979"/>
            <a:ext cx="3665854" cy="2619375"/>
            <a:chOff x="828241" y="4139979"/>
            <a:chExt cx="3665854" cy="2619375"/>
          </a:xfrm>
        </p:grpSpPr>
        <p:sp>
          <p:nvSpPr>
            <p:cNvPr id="68" name="object 68" descr=""/>
            <p:cNvSpPr/>
            <p:nvPr/>
          </p:nvSpPr>
          <p:spPr>
            <a:xfrm>
              <a:off x="828255" y="5857684"/>
              <a:ext cx="465455" cy="868044"/>
            </a:xfrm>
            <a:custGeom>
              <a:avLst/>
              <a:gdLst/>
              <a:ahLst/>
              <a:cxnLst/>
              <a:rect l="l" t="t" r="r" b="b"/>
              <a:pathLst>
                <a:path w="465455" h="868045">
                  <a:moveTo>
                    <a:pt x="352755" y="748411"/>
                  </a:moveTo>
                  <a:lnTo>
                    <a:pt x="0" y="748411"/>
                  </a:lnTo>
                  <a:lnTo>
                    <a:pt x="0" y="867829"/>
                  </a:lnTo>
                  <a:lnTo>
                    <a:pt x="352755" y="867829"/>
                  </a:lnTo>
                  <a:lnTo>
                    <a:pt x="352755" y="748411"/>
                  </a:lnTo>
                  <a:close/>
                </a:path>
                <a:path w="465455" h="868045">
                  <a:moveTo>
                    <a:pt x="356768" y="561314"/>
                  </a:moveTo>
                  <a:lnTo>
                    <a:pt x="0" y="561314"/>
                  </a:lnTo>
                  <a:lnTo>
                    <a:pt x="0" y="684720"/>
                  </a:lnTo>
                  <a:lnTo>
                    <a:pt x="356768" y="684720"/>
                  </a:lnTo>
                  <a:lnTo>
                    <a:pt x="356768" y="561314"/>
                  </a:lnTo>
                  <a:close/>
                </a:path>
                <a:path w="465455" h="868045">
                  <a:moveTo>
                    <a:pt x="392836" y="374218"/>
                  </a:moveTo>
                  <a:lnTo>
                    <a:pt x="0" y="374218"/>
                  </a:lnTo>
                  <a:lnTo>
                    <a:pt x="0" y="497624"/>
                  </a:lnTo>
                  <a:lnTo>
                    <a:pt x="392836" y="497624"/>
                  </a:lnTo>
                  <a:lnTo>
                    <a:pt x="392836" y="374218"/>
                  </a:lnTo>
                  <a:close/>
                </a:path>
                <a:path w="465455" h="868045">
                  <a:moveTo>
                    <a:pt x="396849" y="187096"/>
                  </a:moveTo>
                  <a:lnTo>
                    <a:pt x="0" y="187096"/>
                  </a:lnTo>
                  <a:lnTo>
                    <a:pt x="0" y="310502"/>
                  </a:lnTo>
                  <a:lnTo>
                    <a:pt x="396849" y="310502"/>
                  </a:lnTo>
                  <a:lnTo>
                    <a:pt x="396849" y="187096"/>
                  </a:lnTo>
                  <a:close/>
                </a:path>
                <a:path w="465455" h="868045">
                  <a:moveTo>
                    <a:pt x="464997" y="0"/>
                  </a:moveTo>
                  <a:lnTo>
                    <a:pt x="0" y="0"/>
                  </a:lnTo>
                  <a:lnTo>
                    <a:pt x="0" y="123405"/>
                  </a:lnTo>
                  <a:lnTo>
                    <a:pt x="464997" y="123405"/>
                  </a:lnTo>
                  <a:lnTo>
                    <a:pt x="46499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28268" y="5670579"/>
              <a:ext cx="533400" cy="123825"/>
            </a:xfrm>
            <a:custGeom>
              <a:avLst/>
              <a:gdLst/>
              <a:ahLst/>
              <a:cxnLst/>
              <a:rect l="l" t="t" r="r" b="b"/>
              <a:pathLst>
                <a:path w="533400" h="123825">
                  <a:moveTo>
                    <a:pt x="533130" y="0"/>
                  </a:moveTo>
                  <a:lnTo>
                    <a:pt x="0" y="0"/>
                  </a:lnTo>
                  <a:lnTo>
                    <a:pt x="0" y="123405"/>
                  </a:lnTo>
                  <a:lnTo>
                    <a:pt x="533130" y="123405"/>
                  </a:lnTo>
                  <a:lnTo>
                    <a:pt x="53313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28255" y="5296382"/>
              <a:ext cx="645795" cy="310515"/>
            </a:xfrm>
            <a:custGeom>
              <a:avLst/>
              <a:gdLst/>
              <a:ahLst/>
              <a:cxnLst/>
              <a:rect l="l" t="t" r="r" b="b"/>
              <a:pathLst>
                <a:path w="645794" h="310514">
                  <a:moveTo>
                    <a:pt x="625335" y="187109"/>
                  </a:moveTo>
                  <a:lnTo>
                    <a:pt x="0" y="187109"/>
                  </a:lnTo>
                  <a:lnTo>
                    <a:pt x="0" y="310515"/>
                  </a:lnTo>
                  <a:lnTo>
                    <a:pt x="625335" y="310515"/>
                  </a:lnTo>
                  <a:lnTo>
                    <a:pt x="625335" y="187109"/>
                  </a:lnTo>
                  <a:close/>
                </a:path>
                <a:path w="645794" h="310514">
                  <a:moveTo>
                    <a:pt x="645375" y="0"/>
                  </a:moveTo>
                  <a:lnTo>
                    <a:pt x="0" y="0"/>
                  </a:lnTo>
                  <a:lnTo>
                    <a:pt x="0" y="123405"/>
                  </a:lnTo>
                  <a:lnTo>
                    <a:pt x="645375" y="123405"/>
                  </a:lnTo>
                  <a:lnTo>
                    <a:pt x="64537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828255" y="4922189"/>
              <a:ext cx="966469" cy="310515"/>
            </a:xfrm>
            <a:custGeom>
              <a:avLst/>
              <a:gdLst/>
              <a:ahLst/>
              <a:cxnLst/>
              <a:rect l="l" t="t" r="r" b="b"/>
              <a:pathLst>
                <a:path w="966469" h="310514">
                  <a:moveTo>
                    <a:pt x="849807" y="187096"/>
                  </a:moveTo>
                  <a:lnTo>
                    <a:pt x="0" y="187096"/>
                  </a:lnTo>
                  <a:lnTo>
                    <a:pt x="0" y="310502"/>
                  </a:lnTo>
                  <a:lnTo>
                    <a:pt x="849807" y="310502"/>
                  </a:lnTo>
                  <a:lnTo>
                    <a:pt x="849807" y="187096"/>
                  </a:lnTo>
                  <a:close/>
                </a:path>
                <a:path w="966469" h="310514">
                  <a:moveTo>
                    <a:pt x="966050" y="0"/>
                  </a:moveTo>
                  <a:lnTo>
                    <a:pt x="0" y="0"/>
                  </a:lnTo>
                  <a:lnTo>
                    <a:pt x="0" y="123405"/>
                  </a:lnTo>
                  <a:lnTo>
                    <a:pt x="966050" y="123405"/>
                  </a:lnTo>
                  <a:lnTo>
                    <a:pt x="9660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28255" y="4173791"/>
              <a:ext cx="1439545" cy="685165"/>
            </a:xfrm>
            <a:custGeom>
              <a:avLst/>
              <a:gdLst/>
              <a:ahLst/>
              <a:cxnLst/>
              <a:rect l="l" t="t" r="r" b="b"/>
              <a:pathLst>
                <a:path w="1439545" h="685164">
                  <a:moveTo>
                    <a:pt x="1166482" y="561301"/>
                  </a:moveTo>
                  <a:lnTo>
                    <a:pt x="0" y="561301"/>
                  </a:lnTo>
                  <a:lnTo>
                    <a:pt x="0" y="684707"/>
                  </a:lnTo>
                  <a:lnTo>
                    <a:pt x="1166482" y="684707"/>
                  </a:lnTo>
                  <a:lnTo>
                    <a:pt x="1166482" y="561301"/>
                  </a:lnTo>
                  <a:close/>
                </a:path>
                <a:path w="1439545" h="685164">
                  <a:moveTo>
                    <a:pt x="1214577" y="374205"/>
                  </a:moveTo>
                  <a:lnTo>
                    <a:pt x="0" y="374205"/>
                  </a:lnTo>
                  <a:lnTo>
                    <a:pt x="0" y="497611"/>
                  </a:lnTo>
                  <a:lnTo>
                    <a:pt x="1214577" y="497611"/>
                  </a:lnTo>
                  <a:lnTo>
                    <a:pt x="1214577" y="374205"/>
                  </a:lnTo>
                  <a:close/>
                </a:path>
                <a:path w="1439545" h="685164">
                  <a:moveTo>
                    <a:pt x="1366901" y="187109"/>
                  </a:moveTo>
                  <a:lnTo>
                    <a:pt x="0" y="187109"/>
                  </a:lnTo>
                  <a:lnTo>
                    <a:pt x="0" y="310502"/>
                  </a:lnTo>
                  <a:lnTo>
                    <a:pt x="1366901" y="310502"/>
                  </a:lnTo>
                  <a:lnTo>
                    <a:pt x="1366901" y="187109"/>
                  </a:lnTo>
                  <a:close/>
                </a:path>
                <a:path w="1439545" h="685164">
                  <a:moveTo>
                    <a:pt x="1439062" y="0"/>
                  </a:moveTo>
                  <a:lnTo>
                    <a:pt x="0" y="0"/>
                  </a:lnTo>
                  <a:lnTo>
                    <a:pt x="0" y="123405"/>
                  </a:lnTo>
                  <a:lnTo>
                    <a:pt x="1439062" y="123405"/>
                  </a:lnTo>
                  <a:lnTo>
                    <a:pt x="14390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30245" y="4139979"/>
              <a:ext cx="0" cy="2619375"/>
            </a:xfrm>
            <a:custGeom>
              <a:avLst/>
              <a:gdLst/>
              <a:ahLst/>
              <a:cxnLst/>
              <a:rect l="l" t="t" r="r" b="b"/>
              <a:pathLst>
                <a:path w="0" h="2619375">
                  <a:moveTo>
                    <a:pt x="0" y="2619371"/>
                  </a:moveTo>
                  <a:lnTo>
                    <a:pt x="0" y="0"/>
                  </a:lnTo>
                </a:path>
              </a:pathLst>
            </a:custGeom>
            <a:ln w="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4025" y="4324604"/>
              <a:ext cx="2769743" cy="1878964"/>
            </a:xfrm>
            <a:prstGeom prst="rect">
              <a:avLst/>
            </a:prstGeom>
          </p:spPr>
        </p:pic>
      </p:grpSp>
      <p:graphicFrame>
        <p:nvGraphicFramePr>
          <p:cNvPr id="75" name="object 75" descr=""/>
          <p:cNvGraphicFramePr>
            <a:graphicFrameLocks noGrp="1"/>
          </p:cNvGraphicFramePr>
          <p:nvPr/>
        </p:nvGraphicFramePr>
        <p:xfrm>
          <a:off x="204787" y="900112"/>
          <a:ext cx="7022465" cy="9237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575"/>
                <a:gridCol w="2825750"/>
              </a:tblGrid>
              <a:tr h="838580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43815">
                        <a:lnSpc>
                          <a:spcPct val="100000"/>
                        </a:lnSpc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Infecciones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Respiratorias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Agudas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(IRAs),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Neumonías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SOB</a:t>
                      </a:r>
                      <a:r>
                        <a:rPr dirty="0" sz="11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Región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Tumbes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03-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2025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40970" marR="173990">
                        <a:lnSpc>
                          <a:spcPct val="110200"/>
                        </a:lnSpc>
                        <a:spcBef>
                          <a:spcPts val="93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Hasta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03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presente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año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han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notificado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nivel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regional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628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infecciones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respiratorias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agudas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(IRAs)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menores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5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años;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además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han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notificado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13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 neumonías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cuales el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06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son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graves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09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SOB.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40970" marR="172720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tasa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incidencia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acumulada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regional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IRAS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&lt;05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años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29,87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x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1000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hab.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08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distritos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presentan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incidencias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encima</a:t>
                      </a:r>
                      <a:r>
                        <a:rPr dirty="0" sz="9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valor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regional:</a:t>
                      </a:r>
                      <a:r>
                        <a:rPr dirty="0" sz="9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Canoas</a:t>
                      </a:r>
                      <a:r>
                        <a:rPr dirty="0" sz="9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Punta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Sal,</a:t>
                      </a:r>
                      <a:r>
                        <a:rPr dirty="0" sz="9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Jacinto,</a:t>
                      </a:r>
                      <a:r>
                        <a:rPr dirty="0" sz="9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Juan</a:t>
                      </a:r>
                      <a:r>
                        <a:rPr dirty="0" sz="9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Virgen,</a:t>
                      </a:r>
                      <a:r>
                        <a:rPr dirty="0" sz="9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Pampas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Hospital,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Casitas,</a:t>
                      </a:r>
                      <a:r>
                        <a:rPr dirty="0" sz="9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Papayal,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Matapalo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Zorritos.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62685" marR="3522345" indent="-744855">
                        <a:lnSpc>
                          <a:spcPct val="110400"/>
                        </a:lnSpc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Tabla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12.</a:t>
                      </a:r>
                      <a:r>
                        <a:rPr dirty="0" sz="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IRAs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&lt;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05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años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tipo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diagnóstico,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Región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Tumbes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(Se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01-03/2025)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algn="r" marR="2292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priorización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distritos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Canoas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r" marR="228600">
                        <a:lnSpc>
                          <a:spcPts val="890"/>
                        </a:lnSpc>
                        <a:spcBef>
                          <a:spcPts val="110"/>
                        </a:spcBef>
                        <a:tabLst>
                          <a:tab pos="1259840" algn="l"/>
                          <a:tab pos="1558925" algn="l"/>
                          <a:tab pos="1890395" algn="l"/>
                          <a:tab pos="2237105" algn="l"/>
                          <a:tab pos="3275329" algn="l"/>
                        </a:tabLst>
                      </a:pPr>
                      <a:r>
                        <a:rPr dirty="0" baseline="41666" sz="90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baseline="41666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41666" sz="9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baseline="41666" sz="900" spc="11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41666" sz="900" spc="-37">
                          <a:latin typeface="Calibri"/>
                          <a:cs typeface="Calibri"/>
                        </a:rPr>
                        <a:t>IRA</a:t>
                      </a:r>
                      <a:r>
                        <a:rPr dirty="0" baseline="41666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41666" sz="900" spc="-37">
                          <a:latin typeface="Calibri"/>
                          <a:cs typeface="Calibri"/>
                        </a:rPr>
                        <a:t>189</a:t>
                      </a:r>
                      <a:r>
                        <a:rPr dirty="0" baseline="41666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41666" sz="900" spc="-37">
                          <a:latin typeface="Calibri"/>
                          <a:cs typeface="Calibri"/>
                        </a:rPr>
                        <a:t>217</a:t>
                      </a:r>
                      <a:r>
                        <a:rPr dirty="0" baseline="41666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41666" sz="900" spc="-37">
                          <a:latin typeface="Calibri"/>
                          <a:cs typeface="Calibri"/>
                        </a:rPr>
                        <a:t>222</a:t>
                      </a:r>
                      <a:r>
                        <a:rPr dirty="0" baseline="41666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41666" sz="900" spc="-37">
                          <a:latin typeface="Calibri"/>
                          <a:cs typeface="Calibri"/>
                        </a:rPr>
                        <a:t>628</a:t>
                      </a:r>
                      <a:r>
                        <a:rPr dirty="0" baseline="41666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Punta</a:t>
                      </a:r>
                      <a:r>
                        <a:rPr dirty="0" sz="900" spc="2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Sal,</a:t>
                      </a:r>
                      <a:r>
                        <a:rPr dirty="0" sz="900" spc="2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900" spc="2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Jacinto,</a:t>
                      </a:r>
                      <a:r>
                        <a:rPr dirty="0" sz="900" spc="2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900" spc="2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Juan</a:t>
                      </a:r>
                      <a:r>
                        <a:rPr dirty="0" sz="900" spc="2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2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2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Virgen</a:t>
                      </a:r>
                      <a:r>
                        <a:rPr dirty="0" sz="900" spc="2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y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630555">
                        <a:lnSpc>
                          <a:spcPts val="440"/>
                        </a:lnSpc>
                        <a:tabLst>
                          <a:tab pos="1927860" algn="l"/>
                          <a:tab pos="2226945" algn="l"/>
                          <a:tab pos="2558415" algn="l"/>
                          <a:tab pos="2905125" algn="l"/>
                        </a:tabLst>
                      </a:pPr>
                      <a:r>
                        <a:rPr dirty="0" sz="60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NEUMONIA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5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5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5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50">
                          <a:latin typeface="Calibri"/>
                          <a:cs typeface="Calibri"/>
                        </a:rPr>
                        <a:t>7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630555">
                        <a:lnSpc>
                          <a:spcPts val="990"/>
                        </a:lnSpc>
                        <a:tabLst>
                          <a:tab pos="1927860" algn="l"/>
                          <a:tab pos="2226945" algn="l"/>
                          <a:tab pos="2558415" algn="l"/>
                          <a:tab pos="2905125" algn="l"/>
                          <a:tab pos="3905885" algn="l"/>
                        </a:tabLst>
                      </a:pPr>
                      <a:r>
                        <a:rPr dirty="0" sz="60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6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6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-10">
                          <a:latin typeface="Calibri"/>
                          <a:cs typeface="Calibri"/>
                        </a:rPr>
                        <a:t>NEUMONIA_GRAVE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5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5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5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5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6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3086" sz="1350">
                          <a:latin typeface="Arial MT"/>
                          <a:cs typeface="Arial MT"/>
                        </a:rPr>
                        <a:t>Pampas</a:t>
                      </a:r>
                      <a:r>
                        <a:rPr dirty="0" baseline="3086" sz="13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3086" sz="135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baseline="3086" sz="135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3086" sz="135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dirty="0" baseline="3086" sz="135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3086" sz="1350">
                          <a:latin typeface="Arial MT"/>
                          <a:cs typeface="Arial MT"/>
                        </a:rPr>
                        <a:t>son</a:t>
                      </a:r>
                      <a:r>
                        <a:rPr dirty="0" baseline="3086" sz="1350" spc="-22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3086" sz="135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baseline="3086" sz="1350" spc="-22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3086" sz="135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baseline="3086" sz="135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3086" sz="1350">
                          <a:latin typeface="Arial MT"/>
                          <a:cs typeface="Arial MT"/>
                        </a:rPr>
                        <a:t>alto</a:t>
                      </a:r>
                      <a:r>
                        <a:rPr dirty="0" baseline="3086" sz="1350" spc="-22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baseline="3086" sz="1350" spc="-15">
                          <a:latin typeface="Arial MT"/>
                          <a:cs typeface="Arial MT"/>
                        </a:rPr>
                        <a:t>riesgo.</a:t>
                      </a:r>
                      <a:endParaRPr baseline="3086" sz="1350">
                        <a:latin typeface="Arial MT"/>
                        <a:cs typeface="Arial MT"/>
                      </a:endParaRPr>
                    </a:p>
                    <a:p>
                      <a:pPr marL="63055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927860" algn="l"/>
                          <a:tab pos="2205355" algn="l"/>
                          <a:tab pos="2558415" algn="l"/>
                          <a:tab pos="2889250" algn="l"/>
                          <a:tab pos="3905885" algn="l"/>
                        </a:tabLst>
                      </a:pPr>
                      <a:r>
                        <a:rPr dirty="0" baseline="27777" sz="90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baseline="27777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7777" sz="9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baseline="27777" sz="900" spc="112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7777" sz="900" spc="-37">
                          <a:latin typeface="Calibri"/>
                          <a:cs typeface="Calibri"/>
                        </a:rPr>
                        <a:t>SOB</a:t>
                      </a:r>
                      <a:r>
                        <a:rPr dirty="0" baseline="27777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7777" sz="900" spc="-75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baseline="27777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7777" sz="900" spc="-37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baseline="27777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7777" sz="900" spc="-7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baseline="27777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7777" sz="900" spc="-37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baseline="27777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relación</a:t>
                      </a:r>
                      <a:r>
                        <a:rPr dirty="0" sz="9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9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últimas</a:t>
                      </a:r>
                      <a:r>
                        <a:rPr dirty="0" sz="90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03</a:t>
                      </a:r>
                      <a:r>
                        <a:rPr dirty="0" sz="9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semanas</a:t>
                      </a:r>
                      <a:r>
                        <a:rPr dirty="0" sz="9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distritos</a:t>
                      </a:r>
                      <a:r>
                        <a:rPr dirty="0" sz="9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3906520" marR="229235">
                        <a:lnSpc>
                          <a:spcPts val="1200"/>
                        </a:lnSpc>
                        <a:spcBef>
                          <a:spcPts val="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Canoas</a:t>
                      </a:r>
                      <a:r>
                        <a:rPr dirty="0" sz="9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Punta</a:t>
                      </a:r>
                      <a:r>
                        <a:rPr dirty="0" sz="9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Sal,</a:t>
                      </a:r>
                      <a:r>
                        <a:rPr dirty="0" sz="900" spc="3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9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Jacinto</a:t>
                      </a:r>
                      <a:r>
                        <a:rPr dirty="0" sz="9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Pampas</a:t>
                      </a:r>
                      <a:r>
                        <a:rPr dirty="0" sz="900" spc="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presentan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alto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transmisión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IRAS.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143635" marR="3507104" indent="-767715">
                        <a:lnSpc>
                          <a:spcPts val="919"/>
                        </a:lnSpc>
                        <a:spcBef>
                          <a:spcPts val="355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Gráfico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15.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Incidencia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acumulada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distrital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IRAS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en &lt;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5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años,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Región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Tumbes,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2025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(SE01-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03)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107314">
                        <a:lnSpc>
                          <a:spcPts val="940"/>
                        </a:lnSpc>
                        <a:spcBef>
                          <a:spcPts val="785"/>
                        </a:spcBef>
                        <a:tabLst>
                          <a:tab pos="4220845" algn="l"/>
                        </a:tabLst>
                      </a:pPr>
                      <a:r>
                        <a:rPr dirty="0" baseline="-22222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baseline="-22222" sz="750" spc="-22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-22222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baseline="-22222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baseline="-22222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Gráfico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16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Mapa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IRAS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&lt;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5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años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90830">
                        <a:lnSpc>
                          <a:spcPts val="940"/>
                        </a:lnSpc>
                        <a:tabLst>
                          <a:tab pos="2076450" algn="l"/>
                          <a:tab pos="4149725" algn="l"/>
                        </a:tabLst>
                      </a:pPr>
                      <a:r>
                        <a:rPr dirty="0" baseline="16666" sz="750" spc="-37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Sal</a:t>
                      </a:r>
                      <a:r>
                        <a:rPr dirty="0" baseline="16666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32407" sz="900" spc="-3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80,69</a:t>
                      </a:r>
                      <a:r>
                        <a:rPr dirty="0" baseline="32407" sz="90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03</a:t>
                      </a:r>
                      <a:r>
                        <a:rPr dirty="0" sz="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últimas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 semanas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epidemiológicas</a:t>
                      </a:r>
                      <a:r>
                        <a:rPr dirty="0"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01-03/2025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2000885" algn="l"/>
                        </a:tabLst>
                      </a:pP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baseline="5555" sz="750" spc="-7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Jacinto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76,45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63830">
                        <a:lnSpc>
                          <a:spcPts val="555"/>
                        </a:lnSpc>
                        <a:spcBef>
                          <a:spcPts val="475"/>
                        </a:spcBef>
                      </a:pPr>
                      <a:r>
                        <a:rPr dirty="0" sz="50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-1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Juan De</a:t>
                      </a:r>
                      <a:r>
                        <a:rPr dirty="0" sz="500" spc="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La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271780">
                        <a:lnSpc>
                          <a:spcPts val="675"/>
                        </a:lnSpc>
                        <a:tabLst>
                          <a:tab pos="1849755" algn="l"/>
                        </a:tabLst>
                      </a:pPr>
                      <a:r>
                        <a:rPr dirty="0" sz="500" spc="-1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Virgen</a:t>
                      </a:r>
                      <a:r>
                        <a:rPr dirty="0" sz="50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3148" sz="900" spc="-3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68,01</a:t>
                      </a:r>
                      <a:endParaRPr baseline="23148" sz="900">
                        <a:latin typeface="Calibri"/>
                        <a:cs typeface="Calibri"/>
                      </a:endParaRPr>
                    </a:p>
                    <a:p>
                      <a:pPr algn="r" marR="6358890">
                        <a:lnSpc>
                          <a:spcPts val="555"/>
                        </a:lnSpc>
                        <a:spcBef>
                          <a:spcPts val="244"/>
                        </a:spcBef>
                      </a:pPr>
                      <a:r>
                        <a:rPr dirty="0" sz="50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-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296545">
                        <a:lnSpc>
                          <a:spcPts val="675"/>
                        </a:lnSpc>
                        <a:tabLst>
                          <a:tab pos="1801495" algn="l"/>
                        </a:tabLst>
                      </a:pPr>
                      <a:r>
                        <a:rPr dirty="0" sz="500" spc="-1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r>
                        <a:rPr dirty="0" sz="50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23148" sz="900" spc="-15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65,29</a:t>
                      </a:r>
                      <a:endParaRPr baseline="23148" sz="900">
                        <a:latin typeface="Calibri"/>
                        <a:cs typeface="Calibri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  <a:spcBef>
                          <a:spcPts val="515"/>
                        </a:spcBef>
                        <a:tabLst>
                          <a:tab pos="1600835" algn="l"/>
                        </a:tabLst>
                      </a:pP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Casitas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54,05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46075">
                        <a:lnSpc>
                          <a:spcPct val="100000"/>
                        </a:lnSpc>
                        <a:tabLst>
                          <a:tab pos="1485265" algn="l"/>
                        </a:tabLst>
                      </a:pP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Papayal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47,62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297815">
                        <a:lnSpc>
                          <a:spcPct val="100000"/>
                        </a:lnSpc>
                        <a:tabLst>
                          <a:tab pos="1279525" algn="l"/>
                        </a:tabLst>
                      </a:pP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Matapalo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36,09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45440">
                        <a:lnSpc>
                          <a:spcPct val="100000"/>
                        </a:lnSpc>
                        <a:tabLst>
                          <a:tab pos="1261745" algn="l"/>
                        </a:tabLst>
                      </a:pP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Zorritos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35,09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24485">
                        <a:lnSpc>
                          <a:spcPct val="100000"/>
                        </a:lnSpc>
                        <a:tabLst>
                          <a:tab pos="1168400" algn="l"/>
                        </a:tabLst>
                      </a:pP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Regional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29,87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  <a:tabLst>
                          <a:tab pos="1097915" algn="l"/>
                        </a:tabLst>
                      </a:pP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Aguas </a:t>
                      </a: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Verdes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25,94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42265">
                        <a:lnSpc>
                          <a:spcPct val="100000"/>
                        </a:lnSpc>
                        <a:tabLst>
                          <a:tab pos="1032510" algn="l"/>
                        </a:tabLst>
                      </a:pP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Tumbes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22,27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361315">
                        <a:lnSpc>
                          <a:spcPts val="690"/>
                        </a:lnSpc>
                        <a:tabLst>
                          <a:tab pos="1026160" algn="l"/>
                        </a:tabLst>
                      </a:pP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baseline="5555" sz="750" spc="-7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5555" sz="750" spc="-3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Cruz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21,94</a:t>
                      </a:r>
                      <a:endParaRPr sz="600">
                        <a:latin typeface="Calibri"/>
                        <a:cs typeface="Calibri"/>
                      </a:endParaRPr>
                    </a:p>
                    <a:p>
                      <a:pPr marL="1623695">
                        <a:lnSpc>
                          <a:spcPts val="509"/>
                        </a:lnSpc>
                      </a:pPr>
                      <a:r>
                        <a:rPr dirty="0" u="sng" sz="450" spc="1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RIESGO</a:t>
                      </a:r>
                      <a:r>
                        <a:rPr dirty="0" u="sng" sz="450" spc="8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50" spc="1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x</a:t>
                      </a:r>
                      <a:r>
                        <a:rPr dirty="0" u="sng" sz="450" spc="14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50" spc="1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1000</a:t>
                      </a:r>
                      <a:r>
                        <a:rPr dirty="0" u="sng" sz="450" spc="9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dirty="0" u="sng" sz="450" spc="-20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háb.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333375">
                        <a:lnSpc>
                          <a:spcPts val="585"/>
                        </a:lnSpc>
                        <a:spcBef>
                          <a:spcPts val="280"/>
                        </a:spcBef>
                        <a:tabLst>
                          <a:tab pos="992505" algn="l"/>
                          <a:tab pos="1623695" algn="l"/>
                          <a:tab pos="2308860" algn="l"/>
                          <a:tab pos="2588895" algn="l"/>
                        </a:tabLst>
                      </a:pPr>
                      <a:r>
                        <a:rPr dirty="0" baseline="5555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Corrales</a:t>
                      </a:r>
                      <a:r>
                        <a:rPr dirty="0" baseline="5555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20,03</a:t>
                      </a:r>
                      <a:r>
                        <a:rPr dirty="0" sz="60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43209" sz="675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baseline="43209" sz="675" spc="179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43209" sz="675" spc="-15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baseline="43209" sz="675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43209" sz="675" spc="-7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baseline="43209" sz="675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43209" sz="675" spc="-75">
                          <a:latin typeface="Arial MT"/>
                          <a:cs typeface="Arial MT"/>
                        </a:rPr>
                        <a:t>0</a:t>
                      </a:r>
                      <a:endParaRPr baseline="43209" sz="675">
                        <a:latin typeface="Arial MT"/>
                        <a:cs typeface="Arial MT"/>
                      </a:endParaRPr>
                    </a:p>
                    <a:p>
                      <a:pPr marL="1623695">
                        <a:lnSpc>
                          <a:spcPts val="405"/>
                        </a:lnSpc>
                        <a:tabLst>
                          <a:tab pos="2284095" algn="l"/>
                          <a:tab pos="2543810" algn="l"/>
                        </a:tabLst>
                      </a:pPr>
                      <a:r>
                        <a:rPr dirty="0" sz="450" spc="1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5">
                          <a:latin typeface="Calibri"/>
                          <a:cs typeface="Calibri"/>
                        </a:rPr>
                        <a:t>0.1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0">
                          <a:latin typeface="Arial MT"/>
                          <a:cs typeface="Arial MT"/>
                        </a:rPr>
                        <a:t>40.1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1623695">
                        <a:lnSpc>
                          <a:spcPts val="565"/>
                        </a:lnSpc>
                        <a:spcBef>
                          <a:spcPts val="40"/>
                        </a:spcBef>
                        <a:tabLst>
                          <a:tab pos="2268855" algn="l"/>
                          <a:tab pos="2543810" algn="l"/>
                          <a:tab pos="5033010" algn="l"/>
                        </a:tabLst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40.2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0">
                          <a:latin typeface="Arial MT"/>
                          <a:cs typeface="Arial MT"/>
                        </a:rPr>
                        <a:t>60.4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16666" sz="750" spc="307" b="1">
                          <a:latin typeface="Arial"/>
                          <a:cs typeface="Arial"/>
                        </a:rPr>
                        <a:t>RIESGOS</a:t>
                      </a:r>
                      <a:r>
                        <a:rPr dirty="0" baseline="16666" sz="750" spc="1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6666" sz="750" spc="277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baseline="16666" sz="750" spc="24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6666" sz="750" spc="254" b="1">
                          <a:latin typeface="Arial"/>
                          <a:cs typeface="Arial"/>
                        </a:rPr>
                        <a:t>1000</a:t>
                      </a:r>
                      <a:r>
                        <a:rPr dirty="0" baseline="16666" sz="750" spc="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6666" sz="750" spc="247" b="1">
                          <a:latin typeface="Arial"/>
                          <a:cs typeface="Arial"/>
                        </a:rPr>
                        <a:t>háb.</a:t>
                      </a:r>
                      <a:endParaRPr baseline="16666" sz="750">
                        <a:latin typeface="Arial"/>
                        <a:cs typeface="Arial"/>
                      </a:endParaRPr>
                    </a:p>
                    <a:p>
                      <a:pPr marL="306070">
                        <a:lnSpc>
                          <a:spcPts val="685"/>
                        </a:lnSpc>
                        <a:tabLst>
                          <a:tab pos="988060" algn="l"/>
                          <a:tab pos="1623695" algn="l"/>
                          <a:tab pos="2268855" algn="l"/>
                          <a:tab pos="2543810" algn="l"/>
                          <a:tab pos="5033010" algn="l"/>
                          <a:tab pos="5982970" algn="l"/>
                          <a:tab pos="6299835" algn="l"/>
                        </a:tabLst>
                      </a:pPr>
                      <a:r>
                        <a:rPr dirty="0" baseline="16666" sz="750" spc="-15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Zarumilla</a:t>
                      </a:r>
                      <a:r>
                        <a:rPr dirty="0" baseline="16666" sz="750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9259" sz="900" spc="-15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19,80</a:t>
                      </a:r>
                      <a:r>
                        <a:rPr dirty="0" baseline="9259" sz="90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450" spc="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0">
                          <a:latin typeface="Calibri"/>
                          <a:cs typeface="Calibri"/>
                        </a:rPr>
                        <a:t>60.5</a:t>
                      </a:r>
                      <a:r>
                        <a:rPr dirty="0" sz="4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450" spc="-20">
                          <a:latin typeface="Arial MT"/>
                          <a:cs typeface="Arial MT"/>
                        </a:rPr>
                        <a:t>80.7</a:t>
                      </a:r>
                      <a:r>
                        <a:rPr dirty="0" sz="450">
                          <a:latin typeface="Arial MT"/>
                          <a:cs typeface="Arial MT"/>
                        </a:rPr>
                        <a:t>	</a:t>
                      </a:r>
                      <a:r>
                        <a:rPr dirty="0" baseline="5555" sz="750" spc="232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baseline="5555" sz="750" spc="12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5555" sz="750" spc="217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baseline="5555" sz="7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5555" sz="750" spc="179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baseline="5555" sz="7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5555" sz="750" spc="202">
                          <a:latin typeface="Arial MT"/>
                          <a:cs typeface="Arial MT"/>
                        </a:rPr>
                        <a:t>0</a:t>
                      </a:r>
                      <a:endParaRPr baseline="5555" sz="750">
                        <a:latin typeface="Arial MT"/>
                        <a:cs typeface="Arial MT"/>
                      </a:endParaRPr>
                    </a:p>
                    <a:p>
                      <a:pPr algn="r" marR="47752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909319" algn="l"/>
                          <a:tab pos="1193165" algn="l"/>
                        </a:tabLst>
                      </a:pPr>
                      <a:r>
                        <a:rPr dirty="0" sz="500" spc="17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0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45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500" spc="114">
                          <a:latin typeface="Calibri"/>
                          <a:cs typeface="Calibri"/>
                        </a:rPr>
                        <a:t>0.1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500" spc="140">
                          <a:latin typeface="Arial MT"/>
                          <a:cs typeface="Arial MT"/>
                        </a:rPr>
                        <a:t>80.2</a:t>
                      </a:r>
                      <a:endParaRPr sz="500">
                        <a:latin typeface="Arial MT"/>
                        <a:cs typeface="Arial MT"/>
                      </a:endParaRPr>
                    </a:p>
                    <a:p>
                      <a:pPr algn="r" marR="445134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885190" algn="l"/>
                        </a:tabLst>
                      </a:pPr>
                      <a:r>
                        <a:rPr dirty="0" sz="500" spc="18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45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500" spc="150">
                          <a:latin typeface="Calibri"/>
                          <a:cs typeface="Calibri"/>
                        </a:rPr>
                        <a:t>80.3</a:t>
                      </a:r>
                      <a:r>
                        <a:rPr dirty="0" sz="500" spc="254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500" spc="140">
                          <a:latin typeface="Arial MT"/>
                          <a:cs typeface="Arial MT"/>
                        </a:rPr>
                        <a:t>120.8</a:t>
                      </a:r>
                      <a:endParaRPr sz="500">
                        <a:latin typeface="Arial MT"/>
                        <a:cs typeface="Arial MT"/>
                      </a:endParaRPr>
                    </a:p>
                    <a:p>
                      <a:pPr algn="r" marR="445134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852169" algn="l"/>
                        </a:tabLst>
                      </a:pPr>
                      <a:r>
                        <a:rPr dirty="0" sz="500" spc="14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45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500" spc="160">
                          <a:latin typeface="Calibri"/>
                          <a:cs typeface="Calibri"/>
                        </a:rPr>
                        <a:t>120.9</a:t>
                      </a:r>
                      <a:r>
                        <a:rPr dirty="0" sz="500" spc="4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40">
                          <a:latin typeface="Arial MT"/>
                          <a:cs typeface="Arial MT"/>
                        </a:rPr>
                        <a:t>161.4</a:t>
                      </a:r>
                      <a:endParaRPr sz="500">
                        <a:latin typeface="Arial MT"/>
                        <a:cs typeface="Arial MT"/>
                      </a:endParaRPr>
                    </a:p>
                    <a:p>
                      <a:pPr marL="1730375" marR="3187700" indent="-1280795">
                        <a:lnSpc>
                          <a:spcPts val="919"/>
                        </a:lnSpc>
                        <a:spcBef>
                          <a:spcPts val="90"/>
                        </a:spcBef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Gráfico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17.</a:t>
                      </a:r>
                      <a:r>
                        <a:rPr dirty="0" sz="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Comportamiento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IRAs,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Región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Tumbes,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2025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(SE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01-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03)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 canal</a:t>
                      </a:r>
                      <a:r>
                        <a:rPr dirty="0" sz="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endémico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algn="r" marR="6336665">
                        <a:lnSpc>
                          <a:spcPts val="640"/>
                        </a:lnSpc>
                        <a:spcBef>
                          <a:spcPts val="720"/>
                        </a:spcBef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1,200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4132579">
                        <a:lnSpc>
                          <a:spcPts val="860"/>
                        </a:lnSpc>
                      </a:pPr>
                      <a:r>
                        <a:rPr dirty="0" sz="800" b="1">
                          <a:latin typeface="Arial"/>
                          <a:cs typeface="Arial"/>
                        </a:rPr>
                        <a:t>Tabla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latin typeface="Arial"/>
                          <a:cs typeface="Arial"/>
                        </a:rPr>
                        <a:t>13.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Tasas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 incidencia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acumulados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IRAs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350"/>
                        </a:lnSpc>
                      </a:pP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Zona</a:t>
                      </a:r>
                      <a:r>
                        <a:rPr dirty="0" sz="5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Epidemia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4156710">
                        <a:lnSpc>
                          <a:spcPts val="665"/>
                        </a:lnSpc>
                      </a:pPr>
                      <a:r>
                        <a:rPr dirty="0" sz="8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lugar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infección,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Región</a:t>
                      </a:r>
                      <a:r>
                        <a:rPr dirty="0"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Tumbes</a:t>
                      </a:r>
                      <a:r>
                        <a:rPr dirty="0"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>
                          <a:latin typeface="Arial MT"/>
                          <a:cs typeface="Arial MT"/>
                        </a:rPr>
                        <a:t>(SE</a:t>
                      </a:r>
                      <a:r>
                        <a:rPr dirty="0"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800" spc="-10">
                          <a:latin typeface="Arial MT"/>
                          <a:cs typeface="Arial MT"/>
                        </a:rPr>
                        <a:t>01-03/2025)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algn="r" marR="6336665">
                        <a:lnSpc>
                          <a:spcPts val="535"/>
                        </a:lnSpc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1,000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algn="r" marR="273050">
                        <a:lnSpc>
                          <a:spcPct val="100000"/>
                        </a:lnSpc>
                        <a:tabLst>
                          <a:tab pos="3644265" algn="l"/>
                          <a:tab pos="4960620" algn="l"/>
                          <a:tab pos="5480050" algn="l"/>
                          <a:tab pos="6013450" algn="l"/>
                        </a:tabLst>
                      </a:pPr>
                      <a:r>
                        <a:rPr dirty="0" baseline="-15151" sz="825" spc="-37">
                          <a:latin typeface="Calibri"/>
                          <a:cs typeface="Calibri"/>
                        </a:rPr>
                        <a:t>800</a:t>
                      </a:r>
                      <a:r>
                        <a:rPr dirty="0" baseline="-15151" sz="825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Canoas</a:t>
                      </a:r>
                      <a:r>
                        <a:rPr dirty="0" sz="650" spc="3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75">
                          <a:latin typeface="Calibri Light"/>
                          <a:cs typeface="Calibri Light"/>
                        </a:rPr>
                        <a:t>Punta</a:t>
                      </a:r>
                      <a:r>
                        <a:rPr dirty="0" sz="65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30">
                          <a:latin typeface="Calibri Light"/>
                          <a:cs typeface="Calibri Light"/>
                        </a:rPr>
                        <a:t>Sal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40">
                          <a:latin typeface="Calibri"/>
                          <a:cs typeface="Calibri"/>
                        </a:rPr>
                        <a:t>80,69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56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694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algn="r" marR="27305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1315720" algn="l"/>
                          <a:tab pos="1835150" algn="l"/>
                          <a:tab pos="2368550" algn="l"/>
                        </a:tabLst>
                      </a:pPr>
                      <a:r>
                        <a:rPr dirty="0" sz="650" spc="70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65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45">
                          <a:latin typeface="Calibri Light"/>
                          <a:cs typeface="Calibri Light"/>
                        </a:rPr>
                        <a:t>Jacinto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30">
                          <a:latin typeface="Calibri"/>
                          <a:cs typeface="Calibri"/>
                        </a:rPr>
                        <a:t>76,45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50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654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algn="r" marR="273050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1315720" algn="l"/>
                          <a:tab pos="1835150" algn="l"/>
                          <a:tab pos="2368550" algn="l"/>
                        </a:tabLst>
                      </a:pPr>
                      <a:r>
                        <a:rPr dirty="0" sz="650" spc="70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65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Juan</a:t>
                      </a:r>
                      <a:r>
                        <a:rPr dirty="0" sz="650" spc="2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50" spc="-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55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650" spc="1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40">
                          <a:latin typeface="Calibri Light"/>
                          <a:cs typeface="Calibri Light"/>
                        </a:rPr>
                        <a:t>Virgen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30">
                          <a:latin typeface="Calibri"/>
                          <a:cs typeface="Calibri"/>
                        </a:rPr>
                        <a:t>68,01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27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397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algn="r" marR="273050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3644265" algn="l"/>
                          <a:tab pos="4960620" algn="l"/>
                          <a:tab pos="5480050" algn="l"/>
                          <a:tab pos="6013450" algn="l"/>
                        </a:tabLst>
                      </a:pPr>
                      <a:r>
                        <a:rPr dirty="0" baseline="5050" sz="825" spc="-37">
                          <a:latin typeface="Calibri"/>
                          <a:cs typeface="Calibri"/>
                        </a:rPr>
                        <a:t>600</a:t>
                      </a:r>
                      <a:r>
                        <a:rPr dirty="0" baseline="5050" sz="825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80">
                          <a:latin typeface="Calibri Light"/>
                          <a:cs typeface="Calibri Light"/>
                        </a:rPr>
                        <a:t>Pampas</a:t>
                      </a:r>
                      <a:r>
                        <a:rPr dirty="0" sz="650" spc="3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50" spc="-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50">
                          <a:latin typeface="Calibri Light"/>
                          <a:cs typeface="Calibri Light"/>
                        </a:rPr>
                        <a:t>Hospital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40">
                          <a:latin typeface="Calibri"/>
                          <a:cs typeface="Calibri"/>
                        </a:rPr>
                        <a:t>65,29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41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628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algn="r" marR="27305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1315720" algn="l"/>
                          <a:tab pos="1862455" algn="l"/>
                          <a:tab pos="2368550" algn="l"/>
                        </a:tabLst>
                      </a:pPr>
                      <a:r>
                        <a:rPr dirty="0" sz="650" spc="45">
                          <a:latin typeface="Calibri Light"/>
                          <a:cs typeface="Calibri Light"/>
                        </a:rPr>
                        <a:t>Casitas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30">
                          <a:latin typeface="Calibri"/>
                          <a:cs typeface="Calibri"/>
                        </a:rPr>
                        <a:t>54,05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25">
                          <a:latin typeface="Calibri Light"/>
                          <a:cs typeface="Calibri Light"/>
                        </a:rPr>
                        <a:t>8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148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algn="r" marR="273050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1315720" algn="l"/>
                          <a:tab pos="1835150" algn="l"/>
                          <a:tab pos="2368550" algn="l"/>
                        </a:tabLst>
                      </a:pPr>
                      <a:r>
                        <a:rPr dirty="0" sz="650" spc="60">
                          <a:latin typeface="Calibri Light"/>
                          <a:cs typeface="Calibri Light"/>
                        </a:rPr>
                        <a:t>Papayal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30">
                          <a:latin typeface="Calibri"/>
                          <a:cs typeface="Calibri"/>
                        </a:rPr>
                        <a:t>47,62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33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693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marL="461009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4105275" algn="l"/>
                          <a:tab pos="5421630" algn="l"/>
                          <a:tab pos="5941060" algn="l"/>
                          <a:tab pos="6474460" algn="l"/>
                        </a:tabLst>
                      </a:pPr>
                      <a:r>
                        <a:rPr dirty="0" baseline="25252" sz="825" spc="-37">
                          <a:latin typeface="Calibri"/>
                          <a:cs typeface="Calibri"/>
                        </a:rPr>
                        <a:t>400</a:t>
                      </a:r>
                      <a:r>
                        <a:rPr dirty="0" baseline="25252" sz="825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Matapalo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40">
                          <a:latin typeface="Calibri"/>
                          <a:cs typeface="Calibri"/>
                        </a:rPr>
                        <a:t>36,09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17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471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marL="4105275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5421630" algn="l"/>
                          <a:tab pos="5941060" algn="l"/>
                          <a:tab pos="6447155" algn="l"/>
                        </a:tabLst>
                      </a:pPr>
                      <a:r>
                        <a:rPr dirty="0" sz="650" spc="40">
                          <a:latin typeface="Calibri Light"/>
                          <a:cs typeface="Calibri Light"/>
                        </a:rPr>
                        <a:t>Zorritos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30">
                          <a:latin typeface="Calibri"/>
                          <a:cs typeface="Calibri"/>
                        </a:rPr>
                        <a:t>35,09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38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5">
                          <a:latin typeface="Calibri Light"/>
                          <a:cs typeface="Calibri Light"/>
                        </a:rPr>
                        <a:t>1083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marL="4105275">
                        <a:lnSpc>
                          <a:spcPts val="665"/>
                        </a:lnSpc>
                        <a:spcBef>
                          <a:spcPts val="75"/>
                        </a:spcBef>
                        <a:tabLst>
                          <a:tab pos="5421630" algn="l"/>
                          <a:tab pos="5941060" algn="l"/>
                          <a:tab pos="6447155" algn="l"/>
                        </a:tabLst>
                      </a:pPr>
                      <a:r>
                        <a:rPr dirty="0" sz="650" spc="65">
                          <a:latin typeface="Calibri Light"/>
                          <a:cs typeface="Calibri Light"/>
                        </a:rPr>
                        <a:t>Aguas</a:t>
                      </a:r>
                      <a:r>
                        <a:rPr dirty="0" sz="650" spc="3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40">
                          <a:latin typeface="Calibri Light"/>
                          <a:cs typeface="Calibri Light"/>
                        </a:rPr>
                        <a:t>Verdes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30">
                          <a:latin typeface="Calibri"/>
                          <a:cs typeface="Calibri"/>
                        </a:rPr>
                        <a:t>25,94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47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5">
                          <a:latin typeface="Calibri Light"/>
                          <a:cs typeface="Calibri Light"/>
                        </a:rPr>
                        <a:t>1812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marL="461009">
                        <a:lnSpc>
                          <a:spcPts val="370"/>
                        </a:lnSpc>
                      </a:pPr>
                      <a:r>
                        <a:rPr dirty="0" sz="550" spc="-25">
                          <a:latin typeface="Calibri"/>
                          <a:cs typeface="Calibri"/>
                        </a:rPr>
                        <a:t>200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4105275">
                        <a:lnSpc>
                          <a:spcPts val="605"/>
                        </a:lnSpc>
                        <a:tabLst>
                          <a:tab pos="5421630" algn="l"/>
                          <a:tab pos="5913755" algn="l"/>
                          <a:tab pos="6447155" algn="l"/>
                        </a:tabLst>
                      </a:pPr>
                      <a:r>
                        <a:rPr dirty="0" sz="650" spc="60">
                          <a:latin typeface="Calibri Light"/>
                          <a:cs typeface="Calibri Light"/>
                        </a:rPr>
                        <a:t>Tumbes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30">
                          <a:latin typeface="Calibri"/>
                          <a:cs typeface="Calibri"/>
                        </a:rPr>
                        <a:t>22,27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5">
                          <a:latin typeface="Calibri Light"/>
                          <a:cs typeface="Calibri Light"/>
                        </a:rPr>
                        <a:t>207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5">
                          <a:latin typeface="Calibri Light"/>
                          <a:cs typeface="Calibri Light"/>
                        </a:rPr>
                        <a:t>9297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marL="4105275">
                        <a:lnSpc>
                          <a:spcPct val="100000"/>
                        </a:lnSpc>
                        <a:spcBef>
                          <a:spcPts val="75"/>
                        </a:spcBef>
                        <a:tabLst>
                          <a:tab pos="5421630" algn="l"/>
                          <a:tab pos="5941060" algn="l"/>
                          <a:tab pos="6474460" algn="l"/>
                        </a:tabLst>
                      </a:pPr>
                      <a:r>
                        <a:rPr dirty="0" sz="650" spc="55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650" spc="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50" spc="40">
                          <a:latin typeface="Calibri Light"/>
                          <a:cs typeface="Calibri Light"/>
                        </a:rPr>
                        <a:t>Cruz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30">
                          <a:latin typeface="Calibri"/>
                          <a:cs typeface="Calibri"/>
                        </a:rPr>
                        <a:t>21,94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17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0">
                          <a:latin typeface="Calibri Light"/>
                          <a:cs typeface="Calibri Light"/>
                        </a:rPr>
                        <a:t>775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marL="516890">
                        <a:lnSpc>
                          <a:spcPts val="755"/>
                        </a:lnSpc>
                        <a:spcBef>
                          <a:spcPts val="80"/>
                        </a:spcBef>
                        <a:tabLst>
                          <a:tab pos="4105275" algn="l"/>
                          <a:tab pos="5421630" algn="l"/>
                          <a:tab pos="5941060" algn="l"/>
                          <a:tab pos="6447155" algn="l"/>
                        </a:tabLst>
                      </a:pPr>
                      <a:r>
                        <a:rPr dirty="0" baseline="-25252" sz="825" spc="-75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baseline="-25252" sz="825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40">
                          <a:latin typeface="Calibri Light"/>
                          <a:cs typeface="Calibri Light"/>
                        </a:rPr>
                        <a:t>Corrales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40">
                          <a:latin typeface="Calibri"/>
                          <a:cs typeface="Calibri"/>
                        </a:rPr>
                        <a:t>20,03</a:t>
                      </a:r>
                      <a:r>
                        <a:rPr dirty="0" sz="6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60">
                          <a:latin typeface="Calibri Light"/>
                          <a:cs typeface="Calibri Light"/>
                        </a:rPr>
                        <a:t>42</a:t>
                      </a:r>
                      <a:r>
                        <a:rPr dirty="0" sz="650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50" spc="75">
                          <a:latin typeface="Calibri Light"/>
                          <a:cs typeface="Calibri Light"/>
                        </a:rPr>
                        <a:t>2097</a:t>
                      </a:r>
                      <a:endParaRPr sz="650">
                        <a:latin typeface="Calibri Light"/>
                        <a:cs typeface="Calibri Light"/>
                      </a:endParaRPr>
                    </a:p>
                    <a:p>
                      <a:pPr marL="672465">
                        <a:lnSpc>
                          <a:spcPts val="755"/>
                        </a:lnSpc>
                        <a:tabLst>
                          <a:tab pos="4105275" algn="l"/>
                          <a:tab pos="5421630" algn="l"/>
                          <a:tab pos="5941060" algn="l"/>
                          <a:tab pos="6447155" algn="l"/>
                        </a:tabLst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4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4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4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4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400" spc="1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4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4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10">
                          <a:latin typeface="Calibri"/>
                          <a:cs typeface="Calibri"/>
                        </a:rPr>
                        <a:t>1011121314151617181920212223242526272829303132333435363738394041424344454647484950515253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8547" sz="975" spc="67">
                          <a:latin typeface="Calibri Light"/>
                          <a:cs typeface="Calibri Light"/>
                        </a:rPr>
                        <a:t>Zarumilla</a:t>
                      </a:r>
                      <a:r>
                        <a:rPr dirty="0" baseline="-8547" sz="975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baseline="-8547" sz="975" spc="60">
                          <a:latin typeface="Calibri"/>
                          <a:cs typeface="Calibri"/>
                        </a:rPr>
                        <a:t>19,80</a:t>
                      </a:r>
                      <a:r>
                        <a:rPr dirty="0" baseline="-8547" sz="975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baseline="-8547" sz="975" spc="89">
                          <a:latin typeface="Calibri Light"/>
                          <a:cs typeface="Calibri Light"/>
                        </a:rPr>
                        <a:t>45</a:t>
                      </a:r>
                      <a:r>
                        <a:rPr dirty="0" baseline="-8547" sz="975"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baseline="-8547" sz="975" spc="112">
                          <a:latin typeface="Calibri Light"/>
                          <a:cs typeface="Calibri Light"/>
                        </a:rPr>
                        <a:t>2273</a:t>
                      </a:r>
                      <a:endParaRPr baseline="-8547" sz="975">
                        <a:latin typeface="Calibri Light"/>
                        <a:cs typeface="Calibri Light"/>
                      </a:endParaRPr>
                    </a:p>
                  </a:txBody>
                  <a:tcPr marL="0" marR="0" marB="0" marT="149225">
                    <a:lnL w="28575">
                      <a:solidFill>
                        <a:srgbClr val="41709C"/>
                      </a:solidFill>
                      <a:prstDash val="solid"/>
                    </a:lnL>
                    <a:lnR w="28575">
                      <a:solidFill>
                        <a:srgbClr val="41709C"/>
                      </a:solidFill>
                      <a:prstDash val="solid"/>
                    </a:lnR>
                    <a:lnT w="28575">
                      <a:solidFill>
                        <a:srgbClr val="41709C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2715">
                <a:tc>
                  <a:txBody>
                    <a:bodyPr/>
                    <a:lstStyle/>
                    <a:p>
                      <a:pPr marL="903605">
                        <a:lnSpc>
                          <a:spcPts val="675"/>
                        </a:lnSpc>
                        <a:spcBef>
                          <a:spcPts val="275"/>
                        </a:spcBef>
                        <a:tabLst>
                          <a:tab pos="1594485" algn="l"/>
                          <a:tab pos="2419985" algn="l"/>
                          <a:tab pos="3000375" algn="l"/>
                        </a:tabLst>
                      </a:pPr>
                      <a:r>
                        <a:rPr dirty="0" sz="650" spc="-20" b="1">
                          <a:latin typeface="Calibri"/>
                          <a:cs typeface="Calibri"/>
                        </a:rPr>
                        <a:t>ALARMA</a:t>
                      </a:r>
                      <a:r>
                        <a:rPr dirty="0" sz="65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10" b="1">
                          <a:latin typeface="Calibri"/>
                          <a:cs typeface="Calibri"/>
                        </a:rPr>
                        <a:t>(Max)</a:t>
                      </a:r>
                      <a:r>
                        <a:rPr dirty="0" sz="65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-20" b="1">
                          <a:latin typeface="Calibri"/>
                          <a:cs typeface="Calibri"/>
                        </a:rPr>
                        <a:t>SEGURIDAD</a:t>
                      </a:r>
                      <a:r>
                        <a:rPr dirty="0" sz="650" spc="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10" b="1">
                          <a:latin typeface="Calibri"/>
                          <a:cs typeface="Calibri"/>
                        </a:rPr>
                        <a:t>(Prom)</a:t>
                      </a:r>
                      <a:r>
                        <a:rPr dirty="0" sz="65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-10" b="1">
                          <a:latin typeface="Calibri"/>
                          <a:cs typeface="Calibri"/>
                        </a:rPr>
                        <a:t>ÉXITO</a:t>
                      </a:r>
                      <a:r>
                        <a:rPr dirty="0" sz="65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20" b="1">
                          <a:latin typeface="Calibri"/>
                          <a:cs typeface="Calibri"/>
                        </a:rPr>
                        <a:t>(Mín)</a:t>
                      </a:r>
                      <a:r>
                        <a:rPr dirty="0" sz="650" b="1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650" spc="-20" b="1">
                          <a:latin typeface="Calibri"/>
                          <a:cs typeface="Calibri"/>
                        </a:rPr>
                        <a:t>Casos</a:t>
                      </a:r>
                      <a:r>
                        <a:rPr dirty="0" sz="65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50" spc="-20" b="1">
                          <a:latin typeface="Calibri"/>
                          <a:cs typeface="Calibri"/>
                        </a:rPr>
                        <a:t>2025</a:t>
                      </a:r>
                      <a:endParaRPr sz="6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28575">
                      <a:solidFill>
                        <a:srgbClr val="41709C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90"/>
                        </a:lnSpc>
                        <a:spcBef>
                          <a:spcPts val="55"/>
                        </a:spcBef>
                        <a:tabLst>
                          <a:tab pos="1275080" algn="l"/>
                          <a:tab pos="1795145" algn="l"/>
                          <a:tab pos="2280920" algn="l"/>
                        </a:tabLst>
                      </a:pPr>
                      <a:r>
                        <a:rPr dirty="0" sz="800" spc="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REGIONAL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29,87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628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80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21022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R w="28575">
                      <a:solidFill>
                        <a:srgbClr val="41709C"/>
                      </a:solidFill>
                      <a:prstDash val="solid"/>
                    </a:lnR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7194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55295" marR="3034665">
                        <a:lnSpc>
                          <a:spcPct val="1102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canal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endémico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IRAs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muestra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presente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semana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encuentran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zona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ÉXITO.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28575">
                      <a:solidFill>
                        <a:srgbClr val="41709C"/>
                      </a:solidFill>
                      <a:prstDash val="solid"/>
                    </a:lnL>
                    <a:lnR w="28575">
                      <a:solidFill>
                        <a:srgbClr val="41709C"/>
                      </a:solidFill>
                      <a:prstDash val="solid"/>
                    </a:lnR>
                    <a:lnB w="28575">
                      <a:solidFill>
                        <a:srgbClr val="41709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76" name="object 7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02809" y="4515104"/>
            <a:ext cx="2083076" cy="1878964"/>
          </a:xfrm>
          <a:prstGeom prst="rect">
            <a:avLst/>
          </a:prstGeom>
        </p:spPr>
      </p:pic>
      <p:graphicFrame>
        <p:nvGraphicFramePr>
          <p:cNvPr id="77" name="object 77" descr=""/>
          <p:cNvGraphicFramePr>
            <a:graphicFrameLocks noGrp="1"/>
          </p:cNvGraphicFramePr>
          <p:nvPr/>
        </p:nvGraphicFramePr>
        <p:xfrm>
          <a:off x="833737" y="3358278"/>
          <a:ext cx="2565400" cy="159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625"/>
                <a:gridCol w="277494"/>
                <a:gridCol w="314960"/>
                <a:gridCol w="699134"/>
              </a:tblGrid>
              <a:tr h="159385">
                <a:tc>
                  <a:txBody>
                    <a:bodyPr/>
                    <a:lstStyle/>
                    <a:p>
                      <a:pPr algn="ctr" marL="5080">
                        <a:lnSpc>
                          <a:spcPts val="640"/>
                        </a:lnSpc>
                        <a:spcBef>
                          <a:spcPts val="52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640"/>
                        </a:lnSpc>
                        <a:spcBef>
                          <a:spcPts val="52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ts val="640"/>
                        </a:lnSpc>
                        <a:spcBef>
                          <a:spcPts val="520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640"/>
                        </a:lnSpc>
                        <a:spcBef>
                          <a:spcPts val="520"/>
                        </a:spcBef>
                        <a:tabLst>
                          <a:tab pos="466725" algn="l"/>
                        </a:tabLst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233</a:t>
                      </a:r>
                      <a:r>
                        <a:rPr dirty="0" sz="5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667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79" name="object 7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5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</a:t>
            </a:r>
            <a:r>
              <a:rPr dirty="0" spc="-5"/>
              <a:t> </a:t>
            </a:r>
            <a:r>
              <a:rPr dirty="0"/>
              <a:t>Sistema</a:t>
            </a:r>
            <a:r>
              <a:rPr dirty="0" spc="-10"/>
              <a:t> </a:t>
            </a:r>
            <a:r>
              <a:rPr dirty="0"/>
              <a:t>de</a:t>
            </a:r>
            <a:r>
              <a:rPr dirty="0" spc="-10"/>
              <a:t> Notificación Epidemiológica</a:t>
            </a:r>
            <a:r>
              <a:rPr dirty="0" spc="-15"/>
              <a:t> </a:t>
            </a:r>
            <a:r>
              <a:rPr dirty="0"/>
              <a:t>online</a:t>
            </a:r>
            <a:r>
              <a:rPr dirty="0" spc="-10"/>
              <a:t> </a:t>
            </a:r>
            <a:r>
              <a:rPr dirty="0"/>
              <a:t>(NOTIWEB)</a:t>
            </a:r>
            <a:r>
              <a:rPr dirty="0" spc="15"/>
              <a:t> </a:t>
            </a:r>
            <a:r>
              <a:rPr dirty="0"/>
              <a:t>-</a:t>
            </a:r>
            <a:r>
              <a:rPr dirty="0" spc="-5"/>
              <a:t> </a:t>
            </a:r>
            <a:r>
              <a:rPr dirty="0" spc="-25"/>
              <a:t>CDC</a:t>
            </a:r>
          </a:p>
        </p:txBody>
      </p:sp>
      <p:graphicFrame>
        <p:nvGraphicFramePr>
          <p:cNvPr id="78" name="object 78" descr=""/>
          <p:cNvGraphicFramePr>
            <a:graphicFrameLocks noGrp="1"/>
          </p:cNvGraphicFramePr>
          <p:nvPr/>
        </p:nvGraphicFramePr>
        <p:xfrm>
          <a:off x="833737" y="2734206"/>
          <a:ext cx="2565400" cy="196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625"/>
                <a:gridCol w="277494"/>
                <a:gridCol w="314960"/>
                <a:gridCol w="346710"/>
                <a:gridCol w="352425"/>
              </a:tblGrid>
              <a:tr h="106045">
                <a:tc>
                  <a:txBody>
                    <a:bodyPr/>
                    <a:lstStyle/>
                    <a:p>
                      <a:pPr marL="349250">
                        <a:lnSpc>
                          <a:spcPts val="345"/>
                        </a:lnSpc>
                        <a:spcBef>
                          <a:spcPts val="39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DIAGNOSTICO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2E75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5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N°</a:t>
                      </a:r>
                      <a:r>
                        <a:rPr dirty="0" sz="55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CASOS/SEMANA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345"/>
                        </a:lnSpc>
                        <a:spcBef>
                          <a:spcPts val="39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1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2E75B5"/>
                    </a:solidFill>
                  </a:tcPr>
                </a:tc>
              </a:tr>
              <a:tr h="90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95"/>
                        </a:lnSpc>
                        <a:spcBef>
                          <a:spcPts val="15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  <a:spcBef>
                          <a:spcPts val="15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5"/>
                        </a:lnSpc>
                        <a:spcBef>
                          <a:spcPts val="15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Edith Solis Castro</dc:creator>
  <dc:subject>SEMANA EPIDEMIOLÓGICA 32-2018</dc:subject>
  <dc:title>BOLETÍN EPIDEMIOLÓGICO REGIONAL</dc:title>
  <dcterms:created xsi:type="dcterms:W3CDTF">2025-01-28T21:31:21Z</dcterms:created>
  <dcterms:modified xsi:type="dcterms:W3CDTF">2025-01-28T21:31:21Z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2025-01-28T00:00:00Z</vt:filetime>
  </property>
  <property fmtid="{D5CDD505-2E9C-101B-9397-08002B2CF9AE}" pid="3" name="Creator">
    <vt:lpwstr>Microsoft® Word LTSC</vt:lpwstr>
  </property>
  <property fmtid="{D5CDD505-2E9C-101B-9397-08002B2CF9AE}" pid="4" name="LastSaved">
    <vt:filetime>2025-01-28T00:00:00Z</vt:filetime>
  </property>
  <property fmtid="{D5CDD505-2E9C-101B-9397-08002B2CF9AE}" pid="5" name="Producer">
    <vt:lpwstr>Microsoft® Word LTSC</vt:lpwstr>
  </property>
</Properties>
</file>