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7556500" cy="10693400"/>
  <p:notesSz cx="7556500" cy="10693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1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624205">
              <a:lnSpc>
                <a:spcPts val="860"/>
              </a:lnSpc>
            </a:pPr>
            <a:r>
              <a:rPr dirty="0"/>
              <a:t>Fuente:</a:t>
            </a:r>
            <a:r>
              <a:rPr dirty="0" spc="-10"/>
              <a:t> </a:t>
            </a:r>
            <a:r>
              <a:rPr dirty="0"/>
              <a:t>Tablas,</a:t>
            </a:r>
            <a:r>
              <a:rPr dirty="0" spc="-5"/>
              <a:t> </a:t>
            </a:r>
            <a:r>
              <a:rPr dirty="0"/>
              <a:t>gráficos</a:t>
            </a:r>
            <a:r>
              <a:rPr dirty="0" spc="-5"/>
              <a:t> </a:t>
            </a:r>
            <a:r>
              <a:rPr dirty="0"/>
              <a:t>y</a:t>
            </a:r>
            <a:r>
              <a:rPr dirty="0" spc="-5"/>
              <a:t> </a:t>
            </a:r>
            <a:r>
              <a:rPr dirty="0"/>
              <a:t>mapas</a:t>
            </a:r>
            <a:r>
              <a:rPr dirty="0" spc="-10"/>
              <a:t> </a:t>
            </a:r>
            <a:r>
              <a:rPr dirty="0"/>
              <a:t>del Sistema</a:t>
            </a:r>
            <a:r>
              <a:rPr dirty="0" spc="-5"/>
              <a:t> </a:t>
            </a:r>
            <a:r>
              <a:rPr dirty="0"/>
              <a:t>de</a:t>
            </a:r>
            <a:r>
              <a:rPr dirty="0" spc="-5"/>
              <a:t> </a:t>
            </a:r>
            <a:r>
              <a:rPr dirty="0" spc="-10"/>
              <a:t>Notificación</a:t>
            </a:r>
            <a:r>
              <a:rPr dirty="0" spc="-5"/>
              <a:t> </a:t>
            </a:r>
            <a:r>
              <a:rPr dirty="0" spc="-10"/>
              <a:t>Epidemiológica online</a:t>
            </a:r>
            <a:r>
              <a:rPr dirty="0"/>
              <a:t> (NOTIWEB)</a:t>
            </a:r>
            <a:r>
              <a:rPr dirty="0" spc="20"/>
              <a:t> </a:t>
            </a:r>
            <a:r>
              <a:rPr dirty="0"/>
              <a:t>- </a:t>
            </a:r>
            <a:r>
              <a:rPr dirty="0" spc="-25"/>
              <a:t>CDC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1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624205">
              <a:lnSpc>
                <a:spcPts val="860"/>
              </a:lnSpc>
            </a:pPr>
            <a:r>
              <a:rPr dirty="0"/>
              <a:t>Fuente:</a:t>
            </a:r>
            <a:r>
              <a:rPr dirty="0" spc="-10"/>
              <a:t> </a:t>
            </a:r>
            <a:r>
              <a:rPr dirty="0"/>
              <a:t>Tablas,</a:t>
            </a:r>
            <a:r>
              <a:rPr dirty="0" spc="-5"/>
              <a:t> </a:t>
            </a:r>
            <a:r>
              <a:rPr dirty="0"/>
              <a:t>gráficos</a:t>
            </a:r>
            <a:r>
              <a:rPr dirty="0" spc="-5"/>
              <a:t> </a:t>
            </a:r>
            <a:r>
              <a:rPr dirty="0"/>
              <a:t>y</a:t>
            </a:r>
            <a:r>
              <a:rPr dirty="0" spc="-5"/>
              <a:t> </a:t>
            </a:r>
            <a:r>
              <a:rPr dirty="0"/>
              <a:t>mapas</a:t>
            </a:r>
            <a:r>
              <a:rPr dirty="0" spc="-10"/>
              <a:t> </a:t>
            </a:r>
            <a:r>
              <a:rPr dirty="0"/>
              <a:t>del Sistema</a:t>
            </a:r>
            <a:r>
              <a:rPr dirty="0" spc="-5"/>
              <a:t> </a:t>
            </a:r>
            <a:r>
              <a:rPr dirty="0"/>
              <a:t>de</a:t>
            </a:r>
            <a:r>
              <a:rPr dirty="0" spc="-5"/>
              <a:t> </a:t>
            </a:r>
            <a:r>
              <a:rPr dirty="0" spc="-10"/>
              <a:t>Notificación</a:t>
            </a:r>
            <a:r>
              <a:rPr dirty="0" spc="-5"/>
              <a:t> </a:t>
            </a:r>
            <a:r>
              <a:rPr dirty="0" spc="-10"/>
              <a:t>Epidemiológica online</a:t>
            </a:r>
            <a:r>
              <a:rPr dirty="0"/>
              <a:t> (NOTIWEB)</a:t>
            </a:r>
            <a:r>
              <a:rPr dirty="0" spc="20"/>
              <a:t> </a:t>
            </a:r>
            <a:r>
              <a:rPr dirty="0"/>
              <a:t>- </a:t>
            </a:r>
            <a:r>
              <a:rPr dirty="0" spc="-25"/>
              <a:t>CDC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1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624205">
              <a:lnSpc>
                <a:spcPts val="860"/>
              </a:lnSpc>
            </a:pPr>
            <a:r>
              <a:rPr dirty="0"/>
              <a:t>Fuente:</a:t>
            </a:r>
            <a:r>
              <a:rPr dirty="0" spc="-10"/>
              <a:t> </a:t>
            </a:r>
            <a:r>
              <a:rPr dirty="0"/>
              <a:t>Tablas,</a:t>
            </a:r>
            <a:r>
              <a:rPr dirty="0" spc="-5"/>
              <a:t> </a:t>
            </a:r>
            <a:r>
              <a:rPr dirty="0"/>
              <a:t>gráficos</a:t>
            </a:r>
            <a:r>
              <a:rPr dirty="0" spc="-5"/>
              <a:t> </a:t>
            </a:r>
            <a:r>
              <a:rPr dirty="0"/>
              <a:t>y</a:t>
            </a:r>
            <a:r>
              <a:rPr dirty="0" spc="-5"/>
              <a:t> </a:t>
            </a:r>
            <a:r>
              <a:rPr dirty="0"/>
              <a:t>mapas</a:t>
            </a:r>
            <a:r>
              <a:rPr dirty="0" spc="-10"/>
              <a:t> </a:t>
            </a:r>
            <a:r>
              <a:rPr dirty="0"/>
              <a:t>del Sistema</a:t>
            </a:r>
            <a:r>
              <a:rPr dirty="0" spc="-5"/>
              <a:t> </a:t>
            </a:r>
            <a:r>
              <a:rPr dirty="0"/>
              <a:t>de</a:t>
            </a:r>
            <a:r>
              <a:rPr dirty="0" spc="-5"/>
              <a:t> </a:t>
            </a:r>
            <a:r>
              <a:rPr dirty="0" spc="-10"/>
              <a:t>Notificación</a:t>
            </a:r>
            <a:r>
              <a:rPr dirty="0" spc="-5"/>
              <a:t> </a:t>
            </a:r>
            <a:r>
              <a:rPr dirty="0" spc="-10"/>
              <a:t>Epidemiológica online</a:t>
            </a:r>
            <a:r>
              <a:rPr dirty="0"/>
              <a:t> (NOTIWEB)</a:t>
            </a:r>
            <a:r>
              <a:rPr dirty="0" spc="20"/>
              <a:t> </a:t>
            </a:r>
            <a:r>
              <a:rPr dirty="0"/>
              <a:t>- </a:t>
            </a:r>
            <a:r>
              <a:rPr dirty="0" spc="-25"/>
              <a:t>CDC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1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624205">
              <a:lnSpc>
                <a:spcPts val="860"/>
              </a:lnSpc>
            </a:pPr>
            <a:r>
              <a:rPr dirty="0"/>
              <a:t>Fuente:</a:t>
            </a:r>
            <a:r>
              <a:rPr dirty="0" spc="-10"/>
              <a:t> </a:t>
            </a:r>
            <a:r>
              <a:rPr dirty="0"/>
              <a:t>Tablas,</a:t>
            </a:r>
            <a:r>
              <a:rPr dirty="0" spc="-5"/>
              <a:t> </a:t>
            </a:r>
            <a:r>
              <a:rPr dirty="0"/>
              <a:t>gráficos</a:t>
            </a:r>
            <a:r>
              <a:rPr dirty="0" spc="-5"/>
              <a:t> </a:t>
            </a:r>
            <a:r>
              <a:rPr dirty="0"/>
              <a:t>y</a:t>
            </a:r>
            <a:r>
              <a:rPr dirty="0" spc="-5"/>
              <a:t> </a:t>
            </a:r>
            <a:r>
              <a:rPr dirty="0"/>
              <a:t>mapas</a:t>
            </a:r>
            <a:r>
              <a:rPr dirty="0" spc="-10"/>
              <a:t> </a:t>
            </a:r>
            <a:r>
              <a:rPr dirty="0"/>
              <a:t>del Sistema</a:t>
            </a:r>
            <a:r>
              <a:rPr dirty="0" spc="-5"/>
              <a:t> </a:t>
            </a:r>
            <a:r>
              <a:rPr dirty="0"/>
              <a:t>de</a:t>
            </a:r>
            <a:r>
              <a:rPr dirty="0" spc="-5"/>
              <a:t> </a:t>
            </a:r>
            <a:r>
              <a:rPr dirty="0" spc="-10"/>
              <a:t>Notificación</a:t>
            </a:r>
            <a:r>
              <a:rPr dirty="0" spc="-5"/>
              <a:t> </a:t>
            </a:r>
            <a:r>
              <a:rPr dirty="0" spc="-10"/>
              <a:t>Epidemiológica online</a:t>
            </a:r>
            <a:r>
              <a:rPr dirty="0"/>
              <a:t> (NOTIWEB)</a:t>
            </a:r>
            <a:r>
              <a:rPr dirty="0" spc="20"/>
              <a:t> </a:t>
            </a:r>
            <a:r>
              <a:rPr dirty="0"/>
              <a:t>- </a:t>
            </a:r>
            <a:r>
              <a:rPr dirty="0" spc="-25"/>
              <a:t>CDC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1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624205">
              <a:lnSpc>
                <a:spcPts val="860"/>
              </a:lnSpc>
            </a:pPr>
            <a:r>
              <a:rPr dirty="0"/>
              <a:t>Fuente:</a:t>
            </a:r>
            <a:r>
              <a:rPr dirty="0" spc="-10"/>
              <a:t> </a:t>
            </a:r>
            <a:r>
              <a:rPr dirty="0"/>
              <a:t>Tablas,</a:t>
            </a:r>
            <a:r>
              <a:rPr dirty="0" spc="-5"/>
              <a:t> </a:t>
            </a:r>
            <a:r>
              <a:rPr dirty="0"/>
              <a:t>gráficos</a:t>
            </a:r>
            <a:r>
              <a:rPr dirty="0" spc="-5"/>
              <a:t> </a:t>
            </a:r>
            <a:r>
              <a:rPr dirty="0"/>
              <a:t>y</a:t>
            </a:r>
            <a:r>
              <a:rPr dirty="0" spc="-5"/>
              <a:t> </a:t>
            </a:r>
            <a:r>
              <a:rPr dirty="0"/>
              <a:t>mapas</a:t>
            </a:r>
            <a:r>
              <a:rPr dirty="0" spc="-10"/>
              <a:t> </a:t>
            </a:r>
            <a:r>
              <a:rPr dirty="0"/>
              <a:t>del Sistema</a:t>
            </a:r>
            <a:r>
              <a:rPr dirty="0" spc="-5"/>
              <a:t> </a:t>
            </a:r>
            <a:r>
              <a:rPr dirty="0"/>
              <a:t>de</a:t>
            </a:r>
            <a:r>
              <a:rPr dirty="0" spc="-5"/>
              <a:t> </a:t>
            </a:r>
            <a:r>
              <a:rPr dirty="0" spc="-10"/>
              <a:t>Notificación</a:t>
            </a:r>
            <a:r>
              <a:rPr dirty="0" spc="-5"/>
              <a:t> </a:t>
            </a:r>
            <a:r>
              <a:rPr dirty="0" spc="-10"/>
              <a:t>Epidemiológica online</a:t>
            </a:r>
            <a:r>
              <a:rPr dirty="0"/>
              <a:t> (NOTIWEB)</a:t>
            </a:r>
            <a:r>
              <a:rPr dirty="0" spc="20"/>
              <a:t> </a:t>
            </a:r>
            <a:r>
              <a:rPr dirty="0"/>
              <a:t>- </a:t>
            </a:r>
            <a:r>
              <a:rPr dirty="0" spc="-25"/>
              <a:t>CDC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jpg"/><Relationship Id="rId9" Type="http://schemas.openxmlformats.org/officeDocument/2006/relationships/image" Target="../media/image3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48793" y="390404"/>
            <a:ext cx="4895400" cy="35925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219075" y="914399"/>
            <a:ext cx="6917690" cy="9239250"/>
          </a:xfrm>
          <a:custGeom>
            <a:avLst/>
            <a:gdLst/>
            <a:ahLst/>
            <a:cxnLst/>
            <a:rect l="l" t="t" r="r" b="b"/>
            <a:pathLst>
              <a:path w="6917690" h="9239250">
                <a:moveTo>
                  <a:pt x="0" y="9239250"/>
                </a:moveTo>
                <a:lnTo>
                  <a:pt x="6917690" y="9239250"/>
                </a:lnTo>
                <a:lnTo>
                  <a:pt x="6917690" y="0"/>
                </a:lnTo>
                <a:lnTo>
                  <a:pt x="0" y="0"/>
                </a:lnTo>
                <a:lnTo>
                  <a:pt x="0" y="9239250"/>
                </a:lnTo>
                <a:close/>
              </a:path>
            </a:pathLst>
          </a:custGeom>
          <a:ln w="28574">
            <a:solidFill>
              <a:srgbClr val="41709C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640829" y="338454"/>
            <a:ext cx="571500" cy="57150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82397" y="311331"/>
            <a:ext cx="417600" cy="48826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32025" y="1673224"/>
            <a:ext cx="3098799" cy="638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162560" y="10210482"/>
            <a:ext cx="4872735" cy="1277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1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624205">
              <a:lnSpc>
                <a:spcPts val="860"/>
              </a:lnSpc>
            </a:pPr>
            <a:r>
              <a:rPr dirty="0"/>
              <a:t>Fuente:</a:t>
            </a:r>
            <a:r>
              <a:rPr dirty="0" spc="-10"/>
              <a:t> </a:t>
            </a:r>
            <a:r>
              <a:rPr dirty="0"/>
              <a:t>Tablas,</a:t>
            </a:r>
            <a:r>
              <a:rPr dirty="0" spc="-5"/>
              <a:t> </a:t>
            </a:r>
            <a:r>
              <a:rPr dirty="0"/>
              <a:t>gráficos</a:t>
            </a:r>
            <a:r>
              <a:rPr dirty="0" spc="-5"/>
              <a:t> </a:t>
            </a:r>
            <a:r>
              <a:rPr dirty="0"/>
              <a:t>y</a:t>
            </a:r>
            <a:r>
              <a:rPr dirty="0" spc="-5"/>
              <a:t> </a:t>
            </a:r>
            <a:r>
              <a:rPr dirty="0"/>
              <a:t>mapas</a:t>
            </a:r>
            <a:r>
              <a:rPr dirty="0" spc="-10"/>
              <a:t> </a:t>
            </a:r>
            <a:r>
              <a:rPr dirty="0"/>
              <a:t>del Sistema</a:t>
            </a:r>
            <a:r>
              <a:rPr dirty="0" spc="-5"/>
              <a:t> </a:t>
            </a:r>
            <a:r>
              <a:rPr dirty="0"/>
              <a:t>de</a:t>
            </a:r>
            <a:r>
              <a:rPr dirty="0" spc="-5"/>
              <a:t> </a:t>
            </a:r>
            <a:r>
              <a:rPr dirty="0" spc="-10"/>
              <a:t>Notificación</a:t>
            </a:r>
            <a:r>
              <a:rPr dirty="0" spc="-5"/>
              <a:t> </a:t>
            </a:r>
            <a:r>
              <a:rPr dirty="0" spc="-10"/>
              <a:t>Epidemiológica online</a:t>
            </a:r>
            <a:r>
              <a:rPr dirty="0"/>
              <a:t> (NOTIWEB)</a:t>
            </a:r>
            <a:r>
              <a:rPr dirty="0" spc="20"/>
              <a:t> </a:t>
            </a:r>
            <a:r>
              <a:rPr dirty="0"/>
              <a:t>- </a:t>
            </a:r>
            <a:r>
              <a:rPr dirty="0" spc="-25"/>
              <a:t>CDC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jpg"/><Relationship Id="rId7" Type="http://schemas.openxmlformats.org/officeDocument/2006/relationships/image" Target="../media/image9.jpg"/><Relationship Id="rId8" Type="http://schemas.openxmlformats.org/officeDocument/2006/relationships/image" Target="../media/image10.jpg"/><Relationship Id="rId9" Type="http://schemas.openxmlformats.org/officeDocument/2006/relationships/image" Target="../media/image11.jpg"/><Relationship Id="rId10" Type="http://schemas.openxmlformats.org/officeDocument/2006/relationships/image" Target="../media/image12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Relationship Id="rId4" Type="http://schemas.openxmlformats.org/officeDocument/2006/relationships/image" Target="../media/image65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6.png"/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5" Type="http://schemas.openxmlformats.org/officeDocument/2006/relationships/image" Target="../media/image69.jpg"/><Relationship Id="rId6" Type="http://schemas.openxmlformats.org/officeDocument/2006/relationships/image" Target="../media/image70.png"/><Relationship Id="rId7" Type="http://schemas.openxmlformats.org/officeDocument/2006/relationships/image" Target="../media/image71.png"/><Relationship Id="rId8" Type="http://schemas.openxmlformats.org/officeDocument/2006/relationships/image" Target="../media/image72.png"/><Relationship Id="rId9" Type="http://schemas.openxmlformats.org/officeDocument/2006/relationships/image" Target="../media/image73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4.png"/><Relationship Id="rId3" Type="http://schemas.openxmlformats.org/officeDocument/2006/relationships/image" Target="../media/image75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6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7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binacional.shinyapps.io/binacional_peru_ecuador/" TargetMode="External"/><Relationship Id="rId3" Type="http://schemas.openxmlformats.org/officeDocument/2006/relationships/image" Target="../media/image78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20.jpg"/><Relationship Id="rId6" Type="http://schemas.openxmlformats.org/officeDocument/2006/relationships/image" Target="../media/image21.jpg"/><Relationship Id="rId7" Type="http://schemas.openxmlformats.org/officeDocument/2006/relationships/image" Target="../media/image22.jpg"/><Relationship Id="rId8" Type="http://schemas.openxmlformats.org/officeDocument/2006/relationships/image" Target="../media/image23.jpg"/><Relationship Id="rId9" Type="http://schemas.openxmlformats.org/officeDocument/2006/relationships/image" Target="../media/image24.jpg"/><Relationship Id="rId10" Type="http://schemas.openxmlformats.org/officeDocument/2006/relationships/image" Target="../media/image14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png"/><Relationship Id="rId3" Type="http://schemas.openxmlformats.org/officeDocument/2006/relationships/image" Target="../media/image27.jpg"/><Relationship Id="rId4" Type="http://schemas.openxmlformats.org/officeDocument/2006/relationships/image" Target="../media/image28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jpg"/><Relationship Id="rId3" Type="http://schemas.openxmlformats.org/officeDocument/2006/relationships/image" Target="../media/image32.jpg"/><Relationship Id="rId4" Type="http://schemas.openxmlformats.org/officeDocument/2006/relationships/image" Target="../media/image33.jp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hyperlink" Target="https://www.senamhi.gob.pe/?&amp;p=pronostico-climatico" TargetMode="External"/><Relationship Id="rId12" Type="http://schemas.openxmlformats.org/officeDocument/2006/relationships/image" Target="../media/image40.png"/><Relationship Id="rId13" Type="http://schemas.openxmlformats.org/officeDocument/2006/relationships/image" Target="../media/image41.png"/><Relationship Id="rId14" Type="http://schemas.openxmlformats.org/officeDocument/2006/relationships/image" Target="../media/image42.png"/><Relationship Id="rId15" Type="http://schemas.openxmlformats.org/officeDocument/2006/relationships/image" Target="../media/image43.png"/><Relationship Id="rId16" Type="http://schemas.openxmlformats.org/officeDocument/2006/relationships/image" Target="../media/image44.png"/><Relationship Id="rId17" Type="http://schemas.openxmlformats.org/officeDocument/2006/relationships/image" Target="../media/image45.png"/><Relationship Id="rId18" Type="http://schemas.openxmlformats.org/officeDocument/2006/relationships/image" Target="../media/image46.png"/><Relationship Id="rId19" Type="http://schemas.openxmlformats.org/officeDocument/2006/relationships/image" Target="../media/image47.png"/><Relationship Id="rId20" Type="http://schemas.openxmlformats.org/officeDocument/2006/relationships/image" Target="../media/image48.png"/><Relationship Id="rId21" Type="http://schemas.openxmlformats.org/officeDocument/2006/relationships/image" Target="../media/image49.png"/><Relationship Id="rId22" Type="http://schemas.openxmlformats.org/officeDocument/2006/relationships/image" Target="../media/image50.png"/><Relationship Id="rId23" Type="http://schemas.openxmlformats.org/officeDocument/2006/relationships/image" Target="../media/image51.png"/><Relationship Id="rId24" Type="http://schemas.openxmlformats.org/officeDocument/2006/relationships/image" Target="../media/image52.png"/><Relationship Id="rId25" Type="http://schemas.openxmlformats.org/officeDocument/2006/relationships/image" Target="../media/image53.png"/><Relationship Id="rId26" Type="http://schemas.openxmlformats.org/officeDocument/2006/relationships/image" Target="../media/image54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dge.gob.pe/" TargetMode="External"/><Relationship Id="rId3" Type="http://schemas.openxmlformats.org/officeDocument/2006/relationships/image" Target="../media/image55.png"/><Relationship Id="rId4" Type="http://schemas.openxmlformats.org/officeDocument/2006/relationships/image" Target="../media/image56.jpg"/><Relationship Id="rId5" Type="http://schemas.openxmlformats.org/officeDocument/2006/relationships/image" Target="../media/image57.png"/><Relationship Id="rId6" Type="http://schemas.openxmlformats.org/officeDocument/2006/relationships/image" Target="../media/image58.png"/><Relationship Id="rId7" Type="http://schemas.openxmlformats.org/officeDocument/2006/relationships/image" Target="../media/image59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0.png"/><Relationship Id="rId3" Type="http://schemas.openxmlformats.org/officeDocument/2006/relationships/image" Target="../media/image58.png"/><Relationship Id="rId4" Type="http://schemas.openxmlformats.org/officeDocument/2006/relationships/image" Target="../media/image61.png"/><Relationship Id="rId5" Type="http://schemas.openxmlformats.org/officeDocument/2006/relationships/image" Target="../media/image6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17475" y="173329"/>
            <a:ext cx="7299959" cy="10320655"/>
            <a:chOff x="117475" y="173329"/>
            <a:chExt cx="7299959" cy="1032065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475" y="173329"/>
              <a:ext cx="7299959" cy="10320655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14544" y="2889452"/>
              <a:ext cx="1938527" cy="728522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5160645" y="2912744"/>
              <a:ext cx="1853564" cy="643255"/>
            </a:xfrm>
            <a:custGeom>
              <a:avLst/>
              <a:gdLst/>
              <a:ahLst/>
              <a:cxnLst/>
              <a:rect l="l" t="t" r="r" b="b"/>
              <a:pathLst>
                <a:path w="1853565" h="643254">
                  <a:moveTo>
                    <a:pt x="1853564" y="0"/>
                  </a:moveTo>
                  <a:lnTo>
                    <a:pt x="0" y="0"/>
                  </a:lnTo>
                  <a:lnTo>
                    <a:pt x="0" y="643254"/>
                  </a:lnTo>
                  <a:lnTo>
                    <a:pt x="1853564" y="643254"/>
                  </a:lnTo>
                  <a:lnTo>
                    <a:pt x="185356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64302" y="2981705"/>
              <a:ext cx="1098042" cy="572262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160645" y="2912744"/>
            <a:ext cx="1853564" cy="643255"/>
          </a:xfrm>
          <a:prstGeom prst="rect"/>
          <a:ln w="9525">
            <a:solidFill>
              <a:srgbClr val="D9D9D9"/>
            </a:solidFill>
          </a:ln>
        </p:spPr>
        <p:txBody>
          <a:bodyPr wrap="square" lIns="0" tIns="46355" rIns="0" bIns="0" rtlCol="0" vert="horz">
            <a:spAutoFit/>
          </a:bodyPr>
          <a:lstStyle/>
          <a:p>
            <a:pPr marL="394970">
              <a:lnSpc>
                <a:spcPct val="100000"/>
              </a:lnSpc>
              <a:spcBef>
                <a:spcPts val="365"/>
              </a:spcBef>
            </a:pPr>
            <a:r>
              <a:rPr dirty="0" spc="-20" b="0">
                <a:solidFill>
                  <a:srgbClr val="4F81BC"/>
                </a:solidFill>
                <a:latin typeface="Times New Roman"/>
                <a:cs typeface="Times New Roman"/>
              </a:rPr>
              <a:t>2024</a:t>
            </a:r>
          </a:p>
        </p:txBody>
      </p:sp>
      <p:grpSp>
        <p:nvGrpSpPr>
          <p:cNvPr id="8" name="object 8" descr=""/>
          <p:cNvGrpSpPr/>
          <p:nvPr/>
        </p:nvGrpSpPr>
        <p:grpSpPr>
          <a:xfrm>
            <a:off x="184785" y="2460624"/>
            <a:ext cx="6536055" cy="7241540"/>
            <a:chOff x="184785" y="2460624"/>
            <a:chExt cx="6536055" cy="7241540"/>
          </a:xfrm>
        </p:grpSpPr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10630" y="9333813"/>
              <a:ext cx="409676" cy="368300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33724" y="4800599"/>
              <a:ext cx="1520825" cy="1332864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43379" y="2493009"/>
              <a:ext cx="1558925" cy="179705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0660" y="2466339"/>
              <a:ext cx="1431925" cy="1877695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4785" y="4199889"/>
              <a:ext cx="3060065" cy="1979930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09924" y="2460624"/>
              <a:ext cx="1466850" cy="2608579"/>
            </a:xfrm>
            <a:prstGeom prst="rect">
              <a:avLst/>
            </a:prstGeom>
          </p:spPr>
        </p:pic>
      </p:grpSp>
      <p:sp>
        <p:nvSpPr>
          <p:cNvPr id="15" name="object 15" descr=""/>
          <p:cNvSpPr txBox="1"/>
          <p:nvPr/>
        </p:nvSpPr>
        <p:spPr>
          <a:xfrm>
            <a:off x="4727447" y="3800601"/>
            <a:ext cx="2681605" cy="1428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434975" marR="344170" indent="-1905">
              <a:lnSpc>
                <a:spcPct val="100000"/>
              </a:lnSpc>
              <a:spcBef>
                <a:spcPts val="100"/>
              </a:spcBef>
            </a:pPr>
            <a:r>
              <a:rPr dirty="0" sz="2200" spc="-10" b="1">
                <a:latin typeface="Arial"/>
                <a:cs typeface="Arial"/>
              </a:rPr>
              <a:t>Semana </a:t>
            </a:r>
            <a:r>
              <a:rPr dirty="0" sz="2200" spc="-110" b="1">
                <a:latin typeface="Arial"/>
                <a:cs typeface="Arial"/>
              </a:rPr>
              <a:t>Epidemiológica </a:t>
            </a:r>
            <a:r>
              <a:rPr dirty="0" sz="2200" spc="-25" b="1">
                <a:latin typeface="Arial"/>
                <a:cs typeface="Arial"/>
              </a:rPr>
              <a:t>49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85"/>
              </a:spcBef>
            </a:pPr>
            <a:r>
              <a:rPr dirty="0" sz="1200" b="1">
                <a:solidFill>
                  <a:srgbClr val="FF0000"/>
                </a:solidFill>
                <a:latin typeface="Yu Gothic"/>
                <a:cs typeface="Yu Gothic"/>
              </a:rPr>
              <a:t>(Del</a:t>
            </a:r>
            <a:r>
              <a:rPr dirty="0" sz="1200" spc="-10" b="1">
                <a:solidFill>
                  <a:srgbClr val="FF0000"/>
                </a:solidFill>
                <a:latin typeface="Yu Gothic"/>
                <a:cs typeface="Yu Gothic"/>
              </a:rPr>
              <a:t> </a:t>
            </a:r>
            <a:r>
              <a:rPr dirty="0" sz="1200" b="1">
                <a:solidFill>
                  <a:srgbClr val="FF0000"/>
                </a:solidFill>
                <a:latin typeface="Yu Gothic"/>
                <a:cs typeface="Yu Gothic"/>
              </a:rPr>
              <a:t>01</a:t>
            </a:r>
            <a:r>
              <a:rPr dirty="0" sz="1200" spc="-15" b="1">
                <a:solidFill>
                  <a:srgbClr val="FF0000"/>
                </a:solidFill>
                <a:latin typeface="Yu Gothic"/>
                <a:cs typeface="Yu Gothic"/>
              </a:rPr>
              <a:t> </a:t>
            </a:r>
            <a:r>
              <a:rPr dirty="0" sz="1200" b="1">
                <a:solidFill>
                  <a:srgbClr val="FF0000"/>
                </a:solidFill>
                <a:latin typeface="Yu Gothic"/>
                <a:cs typeface="Yu Gothic"/>
              </a:rPr>
              <a:t>al</a:t>
            </a:r>
            <a:r>
              <a:rPr dirty="0" sz="1200" spc="-10" b="1">
                <a:solidFill>
                  <a:srgbClr val="FF0000"/>
                </a:solidFill>
                <a:latin typeface="Yu Gothic"/>
                <a:cs typeface="Yu Gothic"/>
              </a:rPr>
              <a:t> </a:t>
            </a:r>
            <a:r>
              <a:rPr dirty="0" sz="1200" b="1">
                <a:solidFill>
                  <a:srgbClr val="FF0000"/>
                </a:solidFill>
                <a:latin typeface="Yu Gothic"/>
                <a:cs typeface="Yu Gothic"/>
              </a:rPr>
              <a:t>07</a:t>
            </a:r>
            <a:r>
              <a:rPr dirty="0" sz="1200" spc="-10" b="1">
                <a:solidFill>
                  <a:srgbClr val="FF0000"/>
                </a:solidFill>
                <a:latin typeface="Yu Gothic"/>
                <a:cs typeface="Yu Gothic"/>
              </a:rPr>
              <a:t> </a:t>
            </a:r>
            <a:r>
              <a:rPr dirty="0" sz="1200" b="1">
                <a:solidFill>
                  <a:srgbClr val="FF0000"/>
                </a:solidFill>
                <a:latin typeface="Yu Gothic"/>
                <a:cs typeface="Yu Gothic"/>
              </a:rPr>
              <a:t>de</a:t>
            </a:r>
            <a:r>
              <a:rPr dirty="0" sz="1200" spc="-15" b="1">
                <a:solidFill>
                  <a:srgbClr val="FF0000"/>
                </a:solidFill>
                <a:latin typeface="Yu Gothic"/>
                <a:cs typeface="Yu Gothic"/>
              </a:rPr>
              <a:t> </a:t>
            </a:r>
            <a:r>
              <a:rPr dirty="0" sz="1200" b="1">
                <a:solidFill>
                  <a:srgbClr val="FF0000"/>
                </a:solidFill>
                <a:latin typeface="Yu Gothic"/>
                <a:cs typeface="Yu Gothic"/>
              </a:rPr>
              <a:t>diciembre</a:t>
            </a:r>
            <a:r>
              <a:rPr dirty="0" sz="1200" spc="-10" b="1">
                <a:solidFill>
                  <a:srgbClr val="FF0000"/>
                </a:solidFill>
                <a:latin typeface="Yu Gothic"/>
                <a:cs typeface="Yu Gothic"/>
              </a:rPr>
              <a:t> </a:t>
            </a:r>
            <a:r>
              <a:rPr dirty="0" sz="1200" b="1">
                <a:solidFill>
                  <a:srgbClr val="FF0000"/>
                </a:solidFill>
                <a:latin typeface="Yu Gothic"/>
                <a:cs typeface="Yu Gothic"/>
              </a:rPr>
              <a:t>del</a:t>
            </a:r>
            <a:r>
              <a:rPr dirty="0" sz="1200" spc="-20" b="1">
                <a:solidFill>
                  <a:srgbClr val="FF0000"/>
                </a:solidFill>
                <a:latin typeface="Yu Gothic"/>
                <a:cs typeface="Yu Gothic"/>
              </a:rPr>
              <a:t> </a:t>
            </a:r>
            <a:r>
              <a:rPr dirty="0" sz="1200" spc="-10" b="1">
                <a:solidFill>
                  <a:srgbClr val="FF0000"/>
                </a:solidFill>
                <a:latin typeface="Yu Gothic"/>
                <a:cs typeface="Yu Gothic"/>
              </a:rPr>
              <a:t>2024)</a:t>
            </a:r>
            <a:endParaRPr sz="1200">
              <a:latin typeface="Yu Gothic"/>
              <a:cs typeface="Yu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04787" y="311331"/>
            <a:ext cx="7007859" cy="9857105"/>
            <a:chOff x="204787" y="311331"/>
            <a:chExt cx="7007859" cy="9857105"/>
          </a:xfrm>
        </p:grpSpPr>
        <p:sp>
          <p:nvSpPr>
            <p:cNvPr id="3" name="object 3" descr=""/>
            <p:cNvSpPr/>
            <p:nvPr/>
          </p:nvSpPr>
          <p:spPr>
            <a:xfrm>
              <a:off x="777527" y="4054824"/>
              <a:ext cx="536575" cy="116205"/>
            </a:xfrm>
            <a:custGeom>
              <a:avLst/>
              <a:gdLst/>
              <a:ahLst/>
              <a:cxnLst/>
              <a:rect l="l" t="t" r="r" b="b"/>
              <a:pathLst>
                <a:path w="536575" h="116204">
                  <a:moveTo>
                    <a:pt x="536317" y="0"/>
                  </a:moveTo>
                  <a:lnTo>
                    <a:pt x="0" y="0"/>
                  </a:lnTo>
                  <a:lnTo>
                    <a:pt x="0" y="115606"/>
                  </a:lnTo>
                  <a:lnTo>
                    <a:pt x="536317" y="115606"/>
                  </a:lnTo>
                  <a:lnTo>
                    <a:pt x="536317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777519" y="2827908"/>
              <a:ext cx="1466850" cy="2390775"/>
            </a:xfrm>
            <a:custGeom>
              <a:avLst/>
              <a:gdLst/>
              <a:ahLst/>
              <a:cxnLst/>
              <a:rect l="l" t="t" r="r" b="b"/>
              <a:pathLst>
                <a:path w="1466850" h="2390775">
                  <a:moveTo>
                    <a:pt x="390055" y="2278557"/>
                  </a:moveTo>
                  <a:lnTo>
                    <a:pt x="0" y="2278557"/>
                  </a:lnTo>
                  <a:lnTo>
                    <a:pt x="0" y="2390432"/>
                  </a:lnTo>
                  <a:lnTo>
                    <a:pt x="390055" y="2390432"/>
                  </a:lnTo>
                  <a:lnTo>
                    <a:pt x="390055" y="2278557"/>
                  </a:lnTo>
                  <a:close/>
                </a:path>
                <a:path w="1466850" h="2390775">
                  <a:moveTo>
                    <a:pt x="401307" y="2103285"/>
                  </a:moveTo>
                  <a:lnTo>
                    <a:pt x="0" y="2103285"/>
                  </a:lnTo>
                  <a:lnTo>
                    <a:pt x="0" y="2218893"/>
                  </a:lnTo>
                  <a:lnTo>
                    <a:pt x="401307" y="2218893"/>
                  </a:lnTo>
                  <a:lnTo>
                    <a:pt x="401307" y="2103285"/>
                  </a:lnTo>
                  <a:close/>
                </a:path>
                <a:path w="1466850" h="2390775">
                  <a:moveTo>
                    <a:pt x="435051" y="1928012"/>
                  </a:moveTo>
                  <a:lnTo>
                    <a:pt x="0" y="1928012"/>
                  </a:lnTo>
                  <a:lnTo>
                    <a:pt x="0" y="2043607"/>
                  </a:lnTo>
                  <a:lnTo>
                    <a:pt x="435051" y="2043607"/>
                  </a:lnTo>
                  <a:lnTo>
                    <a:pt x="435051" y="1928012"/>
                  </a:lnTo>
                  <a:close/>
                </a:path>
                <a:path w="1466850" h="2390775">
                  <a:moveTo>
                    <a:pt x="453809" y="1752739"/>
                  </a:moveTo>
                  <a:lnTo>
                    <a:pt x="0" y="1752739"/>
                  </a:lnTo>
                  <a:lnTo>
                    <a:pt x="0" y="1868347"/>
                  </a:lnTo>
                  <a:lnTo>
                    <a:pt x="453809" y="1868347"/>
                  </a:lnTo>
                  <a:lnTo>
                    <a:pt x="453809" y="1752739"/>
                  </a:lnTo>
                  <a:close/>
                </a:path>
                <a:path w="1466850" h="2390775">
                  <a:moveTo>
                    <a:pt x="487565" y="1577467"/>
                  </a:moveTo>
                  <a:lnTo>
                    <a:pt x="0" y="1577467"/>
                  </a:lnTo>
                  <a:lnTo>
                    <a:pt x="0" y="1693075"/>
                  </a:lnTo>
                  <a:lnTo>
                    <a:pt x="487565" y="1693075"/>
                  </a:lnTo>
                  <a:lnTo>
                    <a:pt x="487565" y="1577467"/>
                  </a:lnTo>
                  <a:close/>
                </a:path>
                <a:path w="1466850" h="2390775">
                  <a:moveTo>
                    <a:pt x="532574" y="1402194"/>
                  </a:moveTo>
                  <a:lnTo>
                    <a:pt x="0" y="1402194"/>
                  </a:lnTo>
                  <a:lnTo>
                    <a:pt x="0" y="1517802"/>
                  </a:lnTo>
                  <a:lnTo>
                    <a:pt x="532574" y="1517802"/>
                  </a:lnTo>
                  <a:lnTo>
                    <a:pt x="532574" y="1402194"/>
                  </a:lnTo>
                  <a:close/>
                </a:path>
                <a:path w="1466850" h="2390775">
                  <a:moveTo>
                    <a:pt x="723836" y="1051648"/>
                  </a:moveTo>
                  <a:lnTo>
                    <a:pt x="0" y="1051648"/>
                  </a:lnTo>
                  <a:lnTo>
                    <a:pt x="0" y="1167257"/>
                  </a:lnTo>
                  <a:lnTo>
                    <a:pt x="723836" y="1167257"/>
                  </a:lnTo>
                  <a:lnTo>
                    <a:pt x="723836" y="1051648"/>
                  </a:lnTo>
                  <a:close/>
                </a:path>
                <a:path w="1466850" h="2390775">
                  <a:moveTo>
                    <a:pt x="821359" y="876376"/>
                  </a:moveTo>
                  <a:lnTo>
                    <a:pt x="0" y="876376"/>
                  </a:lnTo>
                  <a:lnTo>
                    <a:pt x="0" y="991984"/>
                  </a:lnTo>
                  <a:lnTo>
                    <a:pt x="821359" y="991984"/>
                  </a:lnTo>
                  <a:lnTo>
                    <a:pt x="821359" y="876376"/>
                  </a:lnTo>
                  <a:close/>
                </a:path>
                <a:path w="1466850" h="2390775">
                  <a:moveTo>
                    <a:pt x="825106" y="701103"/>
                  </a:moveTo>
                  <a:lnTo>
                    <a:pt x="0" y="701103"/>
                  </a:lnTo>
                  <a:lnTo>
                    <a:pt x="0" y="816711"/>
                  </a:lnTo>
                  <a:lnTo>
                    <a:pt x="825106" y="816711"/>
                  </a:lnTo>
                  <a:lnTo>
                    <a:pt x="825106" y="701103"/>
                  </a:lnTo>
                  <a:close/>
                </a:path>
                <a:path w="1466850" h="2390775">
                  <a:moveTo>
                    <a:pt x="828852" y="525830"/>
                  </a:moveTo>
                  <a:lnTo>
                    <a:pt x="0" y="525830"/>
                  </a:lnTo>
                  <a:lnTo>
                    <a:pt x="0" y="641426"/>
                  </a:lnTo>
                  <a:lnTo>
                    <a:pt x="828852" y="641426"/>
                  </a:lnTo>
                  <a:lnTo>
                    <a:pt x="828852" y="525830"/>
                  </a:lnTo>
                  <a:close/>
                </a:path>
                <a:path w="1466850" h="2390775">
                  <a:moveTo>
                    <a:pt x="1308912" y="350558"/>
                  </a:moveTo>
                  <a:lnTo>
                    <a:pt x="0" y="350558"/>
                  </a:lnTo>
                  <a:lnTo>
                    <a:pt x="0" y="466153"/>
                  </a:lnTo>
                  <a:lnTo>
                    <a:pt x="1308912" y="466153"/>
                  </a:lnTo>
                  <a:lnTo>
                    <a:pt x="1308912" y="350558"/>
                  </a:lnTo>
                  <a:close/>
                </a:path>
                <a:path w="1466850" h="2390775">
                  <a:moveTo>
                    <a:pt x="1346415" y="175272"/>
                  </a:moveTo>
                  <a:lnTo>
                    <a:pt x="0" y="175272"/>
                  </a:lnTo>
                  <a:lnTo>
                    <a:pt x="0" y="290880"/>
                  </a:lnTo>
                  <a:lnTo>
                    <a:pt x="1346415" y="290880"/>
                  </a:lnTo>
                  <a:lnTo>
                    <a:pt x="1346415" y="175272"/>
                  </a:lnTo>
                  <a:close/>
                </a:path>
                <a:path w="1466850" h="2390775">
                  <a:moveTo>
                    <a:pt x="1466430" y="0"/>
                  </a:moveTo>
                  <a:lnTo>
                    <a:pt x="0" y="0"/>
                  </a:lnTo>
                  <a:lnTo>
                    <a:pt x="0" y="115608"/>
                  </a:lnTo>
                  <a:lnTo>
                    <a:pt x="1466430" y="115608"/>
                  </a:lnTo>
                  <a:lnTo>
                    <a:pt x="146643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779427" y="2796183"/>
              <a:ext cx="0" cy="2454275"/>
            </a:xfrm>
            <a:custGeom>
              <a:avLst/>
              <a:gdLst/>
              <a:ahLst/>
              <a:cxnLst/>
              <a:rect l="l" t="t" r="r" b="b"/>
              <a:pathLst>
                <a:path w="0" h="2454275">
                  <a:moveTo>
                    <a:pt x="0" y="2453851"/>
                  </a:moveTo>
                  <a:lnTo>
                    <a:pt x="0" y="0"/>
                  </a:lnTo>
                </a:path>
              </a:pathLst>
            </a:custGeom>
            <a:ln w="3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5301996" y="468121"/>
            <a:ext cx="77406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Página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15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383532" y="466597"/>
            <a:ext cx="8178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1200" spc="2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49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242337" y="4578909"/>
            <a:ext cx="231140" cy="1111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50" spc="-10" b="1">
                <a:solidFill>
                  <a:srgbClr val="44536A"/>
                </a:solidFill>
                <a:latin typeface="Calibri"/>
                <a:cs typeface="Calibri"/>
              </a:rPr>
              <a:t>542.68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276191" y="4403536"/>
            <a:ext cx="230504" cy="1111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50" spc="-10" b="1">
                <a:solidFill>
                  <a:srgbClr val="44536A"/>
                </a:solidFill>
                <a:latin typeface="Calibri"/>
                <a:cs typeface="Calibri"/>
              </a:rPr>
              <a:t>583.16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319346" y="4228013"/>
            <a:ext cx="231140" cy="1111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50" spc="-10" b="1">
                <a:solidFill>
                  <a:srgbClr val="44536A"/>
                </a:solidFill>
                <a:latin typeface="Calibri"/>
                <a:cs typeface="Calibri"/>
              </a:rPr>
              <a:t>634.87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326447" y="4052591"/>
            <a:ext cx="230504" cy="1111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50" spc="-10" b="1">
                <a:solidFill>
                  <a:srgbClr val="44536A"/>
                </a:solidFill>
                <a:latin typeface="Calibri"/>
                <a:cs typeface="Calibri"/>
              </a:rPr>
              <a:t>643.37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511220" y="3877341"/>
            <a:ext cx="231140" cy="11048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50" spc="-10" b="1">
                <a:solidFill>
                  <a:srgbClr val="44536A"/>
                </a:solidFill>
                <a:latin typeface="Calibri"/>
                <a:cs typeface="Calibri"/>
              </a:rPr>
              <a:t>864.65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610383" y="3701694"/>
            <a:ext cx="230504" cy="1111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50" spc="-10" b="1">
                <a:solidFill>
                  <a:srgbClr val="44536A"/>
                </a:solidFill>
                <a:latin typeface="Calibri"/>
                <a:cs typeface="Calibri"/>
              </a:rPr>
              <a:t>983.26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613983" y="3526271"/>
            <a:ext cx="231140" cy="1111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50" spc="-10" b="1">
                <a:solidFill>
                  <a:srgbClr val="44536A"/>
                </a:solidFill>
                <a:latin typeface="Calibri"/>
                <a:cs typeface="Calibri"/>
              </a:rPr>
              <a:t>987.64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616983" y="3351022"/>
            <a:ext cx="230504" cy="11048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50" spc="-10" b="1">
                <a:solidFill>
                  <a:srgbClr val="44536A"/>
                </a:solidFill>
                <a:latin typeface="Calibri"/>
                <a:cs typeface="Calibri"/>
              </a:rPr>
              <a:t>991.24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2096043" y="3175376"/>
            <a:ext cx="267970" cy="1111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50" spc="-10" b="1">
                <a:solidFill>
                  <a:srgbClr val="44536A"/>
                </a:solidFill>
                <a:latin typeface="Calibri"/>
                <a:cs typeface="Calibri"/>
              </a:rPr>
              <a:t>1565.95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2135548" y="2999952"/>
            <a:ext cx="268605" cy="1111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50" spc="-10" b="1">
                <a:solidFill>
                  <a:srgbClr val="44536A"/>
                </a:solidFill>
                <a:latin typeface="Calibri"/>
                <a:cs typeface="Calibri"/>
              </a:rPr>
              <a:t>1613.33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2256063" y="2824430"/>
            <a:ext cx="268605" cy="1111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50" spc="-10" b="1">
                <a:solidFill>
                  <a:srgbClr val="44536A"/>
                </a:solidFill>
                <a:latin typeface="Calibri"/>
                <a:cs typeface="Calibri"/>
              </a:rPr>
              <a:t>1757.58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423709" y="4757296"/>
            <a:ext cx="312420" cy="448309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50" spc="-10">
                <a:solidFill>
                  <a:srgbClr val="44536A"/>
                </a:solidFill>
                <a:latin typeface="Calibri"/>
                <a:cs typeface="Calibri"/>
              </a:rPr>
              <a:t>ZARUMILLA</a:t>
            </a:r>
            <a:endParaRPr sz="450">
              <a:latin typeface="Calibri"/>
              <a:cs typeface="Calibri"/>
            </a:endParaRPr>
          </a:p>
          <a:p>
            <a:pPr marL="89535" marR="6350" indent="3810">
              <a:lnSpc>
                <a:spcPct val="255799"/>
              </a:lnSpc>
            </a:pPr>
            <a:r>
              <a:rPr dirty="0" sz="450">
                <a:solidFill>
                  <a:srgbClr val="44536A"/>
                </a:solidFill>
                <a:latin typeface="Calibri"/>
                <a:cs typeface="Calibri"/>
              </a:rPr>
              <a:t>LA</a:t>
            </a:r>
            <a:r>
              <a:rPr dirty="0" sz="450" spc="3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z="450" spc="-20">
                <a:solidFill>
                  <a:srgbClr val="44536A"/>
                </a:solidFill>
                <a:latin typeface="Calibri"/>
                <a:cs typeface="Calibri"/>
              </a:rPr>
              <a:t>CRUZ</a:t>
            </a:r>
            <a:r>
              <a:rPr dirty="0" sz="450" spc="50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z="450" spc="-10">
                <a:solidFill>
                  <a:srgbClr val="44536A"/>
                </a:solidFill>
                <a:latin typeface="Calibri"/>
                <a:cs typeface="Calibri"/>
              </a:rPr>
              <a:t>TUMBES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332448" y="4581643"/>
            <a:ext cx="401955" cy="971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50">
                <a:solidFill>
                  <a:srgbClr val="44536A"/>
                </a:solidFill>
                <a:latin typeface="Calibri"/>
                <a:cs typeface="Calibri"/>
              </a:rPr>
              <a:t>AGUAS</a:t>
            </a:r>
            <a:r>
              <a:rPr dirty="0" sz="450" spc="45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z="450" spc="-10">
                <a:solidFill>
                  <a:srgbClr val="44536A"/>
                </a:solidFill>
                <a:latin typeface="Calibri"/>
                <a:cs typeface="Calibri"/>
              </a:rPr>
              <a:t>VERDES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428585" y="4406270"/>
            <a:ext cx="306070" cy="971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50" spc="-10">
                <a:solidFill>
                  <a:srgbClr val="44536A"/>
                </a:solidFill>
                <a:latin typeface="Calibri"/>
                <a:cs typeface="Calibri"/>
              </a:rPr>
              <a:t>MATAPALO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455588" y="4230972"/>
            <a:ext cx="278765" cy="971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50" spc="-10">
                <a:solidFill>
                  <a:srgbClr val="44536A"/>
                </a:solidFill>
                <a:latin typeface="Calibri"/>
                <a:cs typeface="Calibri"/>
              </a:rPr>
              <a:t>CORRALES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456088" y="4055324"/>
            <a:ext cx="279400" cy="971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50" spc="-10">
                <a:solidFill>
                  <a:srgbClr val="44536A"/>
                </a:solidFill>
                <a:latin typeface="Calibri"/>
                <a:cs typeface="Calibri"/>
              </a:rPr>
              <a:t>REGIONAL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419084" y="3667982"/>
            <a:ext cx="318770" cy="34607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22225" marR="6350" indent="-7620">
              <a:lnSpc>
                <a:spcPct val="106400"/>
              </a:lnSpc>
              <a:spcBef>
                <a:spcPts val="85"/>
              </a:spcBef>
            </a:pPr>
            <a:r>
              <a:rPr dirty="0" sz="450">
                <a:solidFill>
                  <a:srgbClr val="44536A"/>
                </a:solidFill>
                <a:latin typeface="Calibri"/>
                <a:cs typeface="Calibri"/>
              </a:rPr>
              <a:t>CANOAS</a:t>
            </a:r>
            <a:r>
              <a:rPr dirty="0" sz="450" spc="6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z="450" spc="-25">
                <a:solidFill>
                  <a:srgbClr val="44536A"/>
                </a:solidFill>
                <a:latin typeface="Calibri"/>
                <a:cs typeface="Calibri"/>
              </a:rPr>
              <a:t>DE</a:t>
            </a:r>
            <a:r>
              <a:rPr dirty="0" sz="450" spc="50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z="450">
                <a:solidFill>
                  <a:srgbClr val="44536A"/>
                </a:solidFill>
                <a:latin typeface="Calibri"/>
                <a:cs typeface="Calibri"/>
              </a:rPr>
              <a:t>PUNTA</a:t>
            </a:r>
            <a:r>
              <a:rPr dirty="0" sz="450" spc="6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z="450" spc="-25">
                <a:solidFill>
                  <a:srgbClr val="44536A"/>
                </a:solidFill>
                <a:latin typeface="Calibri"/>
                <a:cs typeface="Calibri"/>
              </a:rPr>
              <a:t>SAL</a:t>
            </a:r>
            <a:endParaRPr sz="450">
              <a:latin typeface="Calibri"/>
              <a:cs typeface="Calibri"/>
            </a:endParaRPr>
          </a:p>
          <a:p>
            <a:pPr marL="37465" marR="5080" indent="-25400">
              <a:lnSpc>
                <a:spcPct val="106400"/>
              </a:lnSpc>
              <a:spcBef>
                <a:spcPts val="229"/>
              </a:spcBef>
            </a:pPr>
            <a:r>
              <a:rPr dirty="0" sz="450">
                <a:solidFill>
                  <a:srgbClr val="44536A"/>
                </a:solidFill>
                <a:latin typeface="Calibri"/>
                <a:cs typeface="Calibri"/>
              </a:rPr>
              <a:t>PAMPAS</a:t>
            </a:r>
            <a:r>
              <a:rPr dirty="0" sz="450" spc="55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z="450" spc="-25">
                <a:solidFill>
                  <a:srgbClr val="44536A"/>
                </a:solidFill>
                <a:latin typeface="Calibri"/>
                <a:cs typeface="Calibri"/>
              </a:rPr>
              <a:t>DE</a:t>
            </a:r>
            <a:r>
              <a:rPr dirty="0" sz="450" spc="50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z="450" spc="-10">
                <a:solidFill>
                  <a:srgbClr val="44536A"/>
                </a:solidFill>
                <a:latin typeface="Calibri"/>
                <a:cs typeface="Calibri"/>
              </a:rPr>
              <a:t>HOSPITAL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488717" y="3529006"/>
            <a:ext cx="245745" cy="971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50" spc="-10">
                <a:solidFill>
                  <a:srgbClr val="44536A"/>
                </a:solidFill>
                <a:latin typeface="Calibri"/>
                <a:cs typeface="Calibri"/>
              </a:rPr>
              <a:t>PAPAYAL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464714" y="3353757"/>
            <a:ext cx="270510" cy="971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50" spc="-10">
                <a:solidFill>
                  <a:srgbClr val="44536A"/>
                </a:solidFill>
                <a:latin typeface="Calibri"/>
                <a:cs typeface="Calibri"/>
              </a:rPr>
              <a:t>ZORRITOS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310070" y="3141663"/>
            <a:ext cx="424180" cy="17018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18110" marR="5080" indent="-106045">
              <a:lnSpc>
                <a:spcPct val="106400"/>
              </a:lnSpc>
              <a:spcBef>
                <a:spcPts val="85"/>
              </a:spcBef>
            </a:pPr>
            <a:r>
              <a:rPr dirty="0" sz="450">
                <a:solidFill>
                  <a:srgbClr val="44536A"/>
                </a:solidFill>
                <a:latin typeface="Calibri"/>
                <a:cs typeface="Calibri"/>
              </a:rPr>
              <a:t>SAN</a:t>
            </a:r>
            <a:r>
              <a:rPr dirty="0" sz="450" spc="3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z="450">
                <a:solidFill>
                  <a:srgbClr val="44536A"/>
                </a:solidFill>
                <a:latin typeface="Calibri"/>
                <a:cs typeface="Calibri"/>
              </a:rPr>
              <a:t>JUAN</a:t>
            </a:r>
            <a:r>
              <a:rPr dirty="0" sz="450" spc="35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z="450">
                <a:solidFill>
                  <a:srgbClr val="44536A"/>
                </a:solidFill>
                <a:latin typeface="Calibri"/>
                <a:cs typeface="Calibri"/>
              </a:rPr>
              <a:t>DE</a:t>
            </a:r>
            <a:r>
              <a:rPr dirty="0" sz="450" spc="15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z="450" spc="-25">
                <a:solidFill>
                  <a:srgbClr val="44536A"/>
                </a:solidFill>
                <a:latin typeface="Calibri"/>
                <a:cs typeface="Calibri"/>
              </a:rPr>
              <a:t>LA</a:t>
            </a:r>
            <a:r>
              <a:rPr dirty="0" sz="450" spc="50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z="450" spc="-10">
                <a:solidFill>
                  <a:srgbClr val="44536A"/>
                </a:solidFill>
                <a:latin typeface="Calibri"/>
                <a:cs typeface="Calibri"/>
              </a:rPr>
              <a:t>VIRGEN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508470" y="3002687"/>
            <a:ext cx="225425" cy="971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50" spc="-10">
                <a:solidFill>
                  <a:srgbClr val="44536A"/>
                </a:solidFill>
                <a:latin typeface="Calibri"/>
                <a:cs typeface="Calibri"/>
              </a:rPr>
              <a:t>CASITAS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385954" y="2827439"/>
            <a:ext cx="350520" cy="971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50">
                <a:solidFill>
                  <a:srgbClr val="44536A"/>
                </a:solidFill>
                <a:latin typeface="Calibri"/>
                <a:cs typeface="Calibri"/>
              </a:rPr>
              <a:t>SAN</a:t>
            </a:r>
            <a:r>
              <a:rPr dirty="0" sz="450" spc="4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z="450" spc="-10">
                <a:solidFill>
                  <a:srgbClr val="44536A"/>
                </a:solidFill>
                <a:latin typeface="Calibri"/>
                <a:cs typeface="Calibri"/>
              </a:rPr>
              <a:t>JACINTO</a:t>
            </a:r>
            <a:endParaRPr sz="450">
              <a:latin typeface="Calibri"/>
              <a:cs typeface="Calibri"/>
            </a:endParaRPr>
          </a:p>
        </p:txBody>
      </p:sp>
      <p:grpSp>
        <p:nvGrpSpPr>
          <p:cNvPr id="30" name="object 30" descr=""/>
          <p:cNvGrpSpPr/>
          <p:nvPr/>
        </p:nvGrpSpPr>
        <p:grpSpPr>
          <a:xfrm>
            <a:off x="835322" y="5840225"/>
            <a:ext cx="2943225" cy="1935480"/>
            <a:chOff x="835322" y="5840225"/>
            <a:chExt cx="2943225" cy="1935480"/>
          </a:xfrm>
        </p:grpSpPr>
        <p:sp>
          <p:nvSpPr>
            <p:cNvPr id="31" name="object 31" descr=""/>
            <p:cNvSpPr/>
            <p:nvPr/>
          </p:nvSpPr>
          <p:spPr>
            <a:xfrm>
              <a:off x="856214" y="5845648"/>
              <a:ext cx="2916555" cy="1703070"/>
            </a:xfrm>
            <a:custGeom>
              <a:avLst/>
              <a:gdLst/>
              <a:ahLst/>
              <a:cxnLst/>
              <a:rect l="l" t="t" r="r" b="b"/>
              <a:pathLst>
                <a:path w="2916554" h="1703070">
                  <a:moveTo>
                    <a:pt x="2916446" y="0"/>
                  </a:moveTo>
                  <a:lnTo>
                    <a:pt x="0" y="0"/>
                  </a:lnTo>
                  <a:lnTo>
                    <a:pt x="0" y="1702720"/>
                  </a:lnTo>
                  <a:lnTo>
                    <a:pt x="2916446" y="1702720"/>
                  </a:lnTo>
                  <a:lnTo>
                    <a:pt x="291644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884554" y="6137189"/>
              <a:ext cx="2865120" cy="1414145"/>
            </a:xfrm>
            <a:custGeom>
              <a:avLst/>
              <a:gdLst/>
              <a:ahLst/>
              <a:cxnLst/>
              <a:rect l="l" t="t" r="r" b="b"/>
              <a:pathLst>
                <a:path w="2865120" h="1414145">
                  <a:moveTo>
                    <a:pt x="551362" y="0"/>
                  </a:moveTo>
                  <a:lnTo>
                    <a:pt x="494682" y="118674"/>
                  </a:lnTo>
                  <a:lnTo>
                    <a:pt x="443155" y="257987"/>
                  </a:lnTo>
                  <a:lnTo>
                    <a:pt x="386475" y="459218"/>
                  </a:lnTo>
                  <a:lnTo>
                    <a:pt x="329774" y="505656"/>
                  </a:lnTo>
                  <a:lnTo>
                    <a:pt x="278247" y="670768"/>
                  </a:lnTo>
                  <a:lnTo>
                    <a:pt x="221567" y="784283"/>
                  </a:lnTo>
                  <a:lnTo>
                    <a:pt x="164887" y="706886"/>
                  </a:lnTo>
                  <a:lnTo>
                    <a:pt x="113360" y="789443"/>
                  </a:lnTo>
                  <a:lnTo>
                    <a:pt x="56680" y="598532"/>
                  </a:lnTo>
                  <a:lnTo>
                    <a:pt x="0" y="835880"/>
                  </a:lnTo>
                  <a:lnTo>
                    <a:pt x="0" y="1413760"/>
                  </a:lnTo>
                  <a:lnTo>
                    <a:pt x="2864939" y="1413760"/>
                  </a:lnTo>
                  <a:lnTo>
                    <a:pt x="2864939" y="1042257"/>
                  </a:lnTo>
                  <a:lnTo>
                    <a:pt x="2808259" y="866839"/>
                  </a:lnTo>
                  <a:lnTo>
                    <a:pt x="2751579" y="562413"/>
                  </a:lnTo>
                  <a:lnTo>
                    <a:pt x="2694899" y="510816"/>
                  </a:lnTo>
                  <a:lnTo>
                    <a:pt x="2643371" y="500496"/>
                  </a:lnTo>
                  <a:lnTo>
                    <a:pt x="2586691" y="386982"/>
                  </a:lnTo>
                  <a:lnTo>
                    <a:pt x="2530011" y="660449"/>
                  </a:lnTo>
                  <a:lnTo>
                    <a:pt x="2478484" y="438579"/>
                  </a:lnTo>
                  <a:lnTo>
                    <a:pt x="2421804" y="541774"/>
                  </a:lnTo>
                  <a:lnTo>
                    <a:pt x="2365124" y="583052"/>
                  </a:lnTo>
                  <a:lnTo>
                    <a:pt x="2313597" y="206390"/>
                  </a:lnTo>
                  <a:lnTo>
                    <a:pt x="2256917" y="536615"/>
                  </a:lnTo>
                  <a:lnTo>
                    <a:pt x="2200236" y="567573"/>
                  </a:lnTo>
                  <a:lnTo>
                    <a:pt x="2148709" y="443739"/>
                  </a:lnTo>
                  <a:lnTo>
                    <a:pt x="2092029" y="376662"/>
                  </a:lnTo>
                  <a:lnTo>
                    <a:pt x="2035349" y="232189"/>
                  </a:lnTo>
                  <a:lnTo>
                    <a:pt x="1983822" y="309585"/>
                  </a:lnTo>
                  <a:lnTo>
                    <a:pt x="1927142" y="345703"/>
                  </a:lnTo>
                  <a:lnTo>
                    <a:pt x="1870462" y="526295"/>
                  </a:lnTo>
                  <a:lnTo>
                    <a:pt x="1818934" y="541774"/>
                  </a:lnTo>
                  <a:lnTo>
                    <a:pt x="1762254" y="588212"/>
                  </a:lnTo>
                  <a:lnTo>
                    <a:pt x="1705574" y="546934"/>
                  </a:lnTo>
                  <a:lnTo>
                    <a:pt x="1654047" y="691407"/>
                  </a:lnTo>
                  <a:lnTo>
                    <a:pt x="1597367" y="479857"/>
                  </a:lnTo>
                  <a:lnTo>
                    <a:pt x="1540687" y="500496"/>
                  </a:lnTo>
                  <a:lnTo>
                    <a:pt x="1489160" y="459218"/>
                  </a:lnTo>
                  <a:lnTo>
                    <a:pt x="1432479" y="577893"/>
                  </a:lnTo>
                  <a:lnTo>
                    <a:pt x="1375799" y="510816"/>
                  </a:lnTo>
                  <a:lnTo>
                    <a:pt x="1324272" y="557254"/>
                  </a:lnTo>
                  <a:lnTo>
                    <a:pt x="1267592" y="340544"/>
                  </a:lnTo>
                  <a:lnTo>
                    <a:pt x="1210912" y="170272"/>
                  </a:lnTo>
                  <a:lnTo>
                    <a:pt x="1159385" y="232189"/>
                  </a:lnTo>
                  <a:lnTo>
                    <a:pt x="1102705" y="237348"/>
                  </a:lnTo>
                  <a:lnTo>
                    <a:pt x="1046025" y="443739"/>
                  </a:lnTo>
                  <a:lnTo>
                    <a:pt x="989345" y="350863"/>
                  </a:lnTo>
                  <a:lnTo>
                    <a:pt x="937817" y="443739"/>
                  </a:lnTo>
                  <a:lnTo>
                    <a:pt x="881137" y="361183"/>
                  </a:lnTo>
                  <a:lnTo>
                    <a:pt x="824457" y="443739"/>
                  </a:lnTo>
                  <a:lnTo>
                    <a:pt x="772930" y="392141"/>
                  </a:lnTo>
                  <a:lnTo>
                    <a:pt x="716250" y="546934"/>
                  </a:lnTo>
                  <a:lnTo>
                    <a:pt x="659570" y="159952"/>
                  </a:lnTo>
                  <a:lnTo>
                    <a:pt x="608042" y="278626"/>
                  </a:lnTo>
                  <a:lnTo>
                    <a:pt x="551362" y="0"/>
                  </a:lnTo>
                  <a:close/>
                </a:path>
              </a:pathLst>
            </a:custGeom>
            <a:solidFill>
              <a:srgbClr val="F9C0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884554" y="6137189"/>
              <a:ext cx="2865120" cy="1414145"/>
            </a:xfrm>
            <a:custGeom>
              <a:avLst/>
              <a:gdLst/>
              <a:ahLst/>
              <a:cxnLst/>
              <a:rect l="l" t="t" r="r" b="b"/>
              <a:pathLst>
                <a:path w="2865120" h="1414145">
                  <a:moveTo>
                    <a:pt x="0" y="835880"/>
                  </a:moveTo>
                  <a:lnTo>
                    <a:pt x="56680" y="598532"/>
                  </a:lnTo>
                  <a:lnTo>
                    <a:pt x="113360" y="789443"/>
                  </a:lnTo>
                  <a:lnTo>
                    <a:pt x="164887" y="706886"/>
                  </a:lnTo>
                  <a:lnTo>
                    <a:pt x="221567" y="784283"/>
                  </a:lnTo>
                  <a:lnTo>
                    <a:pt x="278247" y="670768"/>
                  </a:lnTo>
                  <a:lnTo>
                    <a:pt x="329774" y="505656"/>
                  </a:lnTo>
                  <a:lnTo>
                    <a:pt x="386475" y="459218"/>
                  </a:lnTo>
                  <a:lnTo>
                    <a:pt x="443155" y="257987"/>
                  </a:lnTo>
                  <a:lnTo>
                    <a:pt x="494682" y="118674"/>
                  </a:lnTo>
                  <a:lnTo>
                    <a:pt x="551362" y="0"/>
                  </a:lnTo>
                  <a:lnTo>
                    <a:pt x="608042" y="278626"/>
                  </a:lnTo>
                  <a:lnTo>
                    <a:pt x="659570" y="159952"/>
                  </a:lnTo>
                  <a:lnTo>
                    <a:pt x="716250" y="546934"/>
                  </a:lnTo>
                  <a:lnTo>
                    <a:pt x="772930" y="392141"/>
                  </a:lnTo>
                  <a:lnTo>
                    <a:pt x="824457" y="443739"/>
                  </a:lnTo>
                  <a:lnTo>
                    <a:pt x="881137" y="361183"/>
                  </a:lnTo>
                  <a:lnTo>
                    <a:pt x="937817" y="443739"/>
                  </a:lnTo>
                  <a:lnTo>
                    <a:pt x="989345" y="350863"/>
                  </a:lnTo>
                  <a:lnTo>
                    <a:pt x="1046025" y="443739"/>
                  </a:lnTo>
                  <a:lnTo>
                    <a:pt x="1102705" y="237348"/>
                  </a:lnTo>
                  <a:lnTo>
                    <a:pt x="1159385" y="232189"/>
                  </a:lnTo>
                  <a:lnTo>
                    <a:pt x="1210912" y="170272"/>
                  </a:lnTo>
                  <a:lnTo>
                    <a:pt x="1267592" y="340544"/>
                  </a:lnTo>
                  <a:lnTo>
                    <a:pt x="1324272" y="557254"/>
                  </a:lnTo>
                  <a:lnTo>
                    <a:pt x="1375799" y="510816"/>
                  </a:lnTo>
                  <a:lnTo>
                    <a:pt x="1432479" y="577893"/>
                  </a:lnTo>
                  <a:lnTo>
                    <a:pt x="1489160" y="459218"/>
                  </a:lnTo>
                  <a:lnTo>
                    <a:pt x="1540687" y="500496"/>
                  </a:lnTo>
                  <a:lnTo>
                    <a:pt x="1597367" y="479857"/>
                  </a:lnTo>
                  <a:lnTo>
                    <a:pt x="1654047" y="691407"/>
                  </a:lnTo>
                  <a:lnTo>
                    <a:pt x="1705574" y="546934"/>
                  </a:lnTo>
                  <a:lnTo>
                    <a:pt x="1762254" y="588212"/>
                  </a:lnTo>
                  <a:lnTo>
                    <a:pt x="1818934" y="541774"/>
                  </a:lnTo>
                  <a:lnTo>
                    <a:pt x="1870462" y="526295"/>
                  </a:lnTo>
                  <a:lnTo>
                    <a:pt x="1927142" y="345703"/>
                  </a:lnTo>
                  <a:lnTo>
                    <a:pt x="1983822" y="309585"/>
                  </a:lnTo>
                  <a:lnTo>
                    <a:pt x="2035349" y="232189"/>
                  </a:lnTo>
                  <a:lnTo>
                    <a:pt x="2092029" y="376662"/>
                  </a:lnTo>
                  <a:lnTo>
                    <a:pt x="2148709" y="443739"/>
                  </a:lnTo>
                  <a:lnTo>
                    <a:pt x="2200236" y="567573"/>
                  </a:lnTo>
                  <a:lnTo>
                    <a:pt x="2256917" y="536615"/>
                  </a:lnTo>
                  <a:lnTo>
                    <a:pt x="2313597" y="206390"/>
                  </a:lnTo>
                  <a:lnTo>
                    <a:pt x="2365124" y="583052"/>
                  </a:lnTo>
                  <a:lnTo>
                    <a:pt x="2421804" y="541774"/>
                  </a:lnTo>
                  <a:lnTo>
                    <a:pt x="2478484" y="438579"/>
                  </a:lnTo>
                  <a:lnTo>
                    <a:pt x="2530011" y="660449"/>
                  </a:lnTo>
                  <a:lnTo>
                    <a:pt x="2586691" y="386982"/>
                  </a:lnTo>
                  <a:lnTo>
                    <a:pt x="2643371" y="500496"/>
                  </a:lnTo>
                  <a:lnTo>
                    <a:pt x="2694899" y="510816"/>
                  </a:lnTo>
                  <a:lnTo>
                    <a:pt x="2751579" y="562413"/>
                  </a:lnTo>
                  <a:lnTo>
                    <a:pt x="2808259" y="866839"/>
                  </a:lnTo>
                  <a:lnTo>
                    <a:pt x="2864939" y="1042257"/>
                  </a:lnTo>
                  <a:lnTo>
                    <a:pt x="2864939" y="1413760"/>
                  </a:lnTo>
                  <a:lnTo>
                    <a:pt x="2808259" y="1413760"/>
                  </a:lnTo>
                  <a:lnTo>
                    <a:pt x="2751579" y="1413760"/>
                  </a:lnTo>
                  <a:lnTo>
                    <a:pt x="2694899" y="1413760"/>
                  </a:lnTo>
                  <a:lnTo>
                    <a:pt x="2643371" y="1413760"/>
                  </a:lnTo>
                  <a:lnTo>
                    <a:pt x="2586691" y="1413760"/>
                  </a:lnTo>
                  <a:lnTo>
                    <a:pt x="2530011" y="1413760"/>
                  </a:lnTo>
                  <a:lnTo>
                    <a:pt x="2478484" y="1413760"/>
                  </a:lnTo>
                  <a:lnTo>
                    <a:pt x="2421804" y="1413760"/>
                  </a:lnTo>
                  <a:lnTo>
                    <a:pt x="2365124" y="1413760"/>
                  </a:lnTo>
                  <a:lnTo>
                    <a:pt x="2313597" y="1413760"/>
                  </a:lnTo>
                  <a:lnTo>
                    <a:pt x="2256917" y="1413760"/>
                  </a:lnTo>
                  <a:lnTo>
                    <a:pt x="2200237" y="1413760"/>
                  </a:lnTo>
                  <a:lnTo>
                    <a:pt x="2148709" y="1413760"/>
                  </a:lnTo>
                  <a:lnTo>
                    <a:pt x="2092029" y="1413760"/>
                  </a:lnTo>
                  <a:lnTo>
                    <a:pt x="2035349" y="1413760"/>
                  </a:lnTo>
                  <a:lnTo>
                    <a:pt x="1983822" y="1413760"/>
                  </a:lnTo>
                  <a:lnTo>
                    <a:pt x="1927142" y="1413760"/>
                  </a:lnTo>
                  <a:lnTo>
                    <a:pt x="1870462" y="1413760"/>
                  </a:lnTo>
                  <a:lnTo>
                    <a:pt x="1818934" y="1413760"/>
                  </a:lnTo>
                  <a:lnTo>
                    <a:pt x="1762254" y="1413760"/>
                  </a:lnTo>
                  <a:lnTo>
                    <a:pt x="1705574" y="1413760"/>
                  </a:lnTo>
                  <a:lnTo>
                    <a:pt x="1654047" y="1413760"/>
                  </a:lnTo>
                  <a:lnTo>
                    <a:pt x="1597367" y="1413760"/>
                  </a:lnTo>
                  <a:lnTo>
                    <a:pt x="1540687" y="1413760"/>
                  </a:lnTo>
                  <a:lnTo>
                    <a:pt x="1489160" y="1413760"/>
                  </a:lnTo>
                  <a:lnTo>
                    <a:pt x="1432479" y="1413760"/>
                  </a:lnTo>
                  <a:lnTo>
                    <a:pt x="1375799" y="1413760"/>
                  </a:lnTo>
                  <a:lnTo>
                    <a:pt x="1324272" y="1413760"/>
                  </a:lnTo>
                  <a:lnTo>
                    <a:pt x="1267592" y="1413760"/>
                  </a:lnTo>
                  <a:lnTo>
                    <a:pt x="1210912" y="1413760"/>
                  </a:lnTo>
                  <a:lnTo>
                    <a:pt x="1159385" y="1413760"/>
                  </a:lnTo>
                  <a:lnTo>
                    <a:pt x="1102705" y="1413760"/>
                  </a:lnTo>
                  <a:lnTo>
                    <a:pt x="1046025" y="1413760"/>
                  </a:lnTo>
                  <a:lnTo>
                    <a:pt x="989345" y="1413760"/>
                  </a:lnTo>
                  <a:lnTo>
                    <a:pt x="937817" y="1413760"/>
                  </a:lnTo>
                  <a:lnTo>
                    <a:pt x="881137" y="1413760"/>
                  </a:lnTo>
                  <a:lnTo>
                    <a:pt x="824457" y="1413760"/>
                  </a:lnTo>
                  <a:lnTo>
                    <a:pt x="772930" y="1413760"/>
                  </a:lnTo>
                  <a:lnTo>
                    <a:pt x="716250" y="1413760"/>
                  </a:lnTo>
                  <a:lnTo>
                    <a:pt x="659570" y="1413760"/>
                  </a:lnTo>
                  <a:lnTo>
                    <a:pt x="608042" y="1413760"/>
                  </a:lnTo>
                  <a:lnTo>
                    <a:pt x="551362" y="1413760"/>
                  </a:lnTo>
                  <a:lnTo>
                    <a:pt x="494682" y="1413760"/>
                  </a:lnTo>
                  <a:lnTo>
                    <a:pt x="443155" y="1413760"/>
                  </a:lnTo>
                  <a:lnTo>
                    <a:pt x="386475" y="1413760"/>
                  </a:lnTo>
                  <a:lnTo>
                    <a:pt x="329774" y="1413760"/>
                  </a:lnTo>
                  <a:lnTo>
                    <a:pt x="278247" y="1413760"/>
                  </a:lnTo>
                  <a:lnTo>
                    <a:pt x="221567" y="1413760"/>
                  </a:lnTo>
                  <a:lnTo>
                    <a:pt x="164887" y="1413760"/>
                  </a:lnTo>
                  <a:lnTo>
                    <a:pt x="113360" y="1413760"/>
                  </a:lnTo>
                  <a:lnTo>
                    <a:pt x="56680" y="1413760"/>
                  </a:lnTo>
                  <a:lnTo>
                    <a:pt x="0" y="1413760"/>
                  </a:lnTo>
                  <a:lnTo>
                    <a:pt x="0" y="835880"/>
                  </a:lnTo>
                  <a:close/>
                </a:path>
              </a:pathLst>
            </a:custGeom>
            <a:ln w="3438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884554" y="6746040"/>
              <a:ext cx="2865120" cy="805180"/>
            </a:xfrm>
            <a:custGeom>
              <a:avLst/>
              <a:gdLst/>
              <a:ahLst/>
              <a:cxnLst/>
              <a:rect l="l" t="t" r="r" b="b"/>
              <a:pathLst>
                <a:path w="2865120" h="805179">
                  <a:moveTo>
                    <a:pt x="1210912" y="0"/>
                  </a:moveTo>
                  <a:lnTo>
                    <a:pt x="1159385" y="5159"/>
                  </a:lnTo>
                  <a:lnTo>
                    <a:pt x="1102705" y="10319"/>
                  </a:lnTo>
                  <a:lnTo>
                    <a:pt x="1046025" y="77396"/>
                  </a:lnTo>
                  <a:lnTo>
                    <a:pt x="989345" y="103195"/>
                  </a:lnTo>
                  <a:lnTo>
                    <a:pt x="937817" y="154792"/>
                  </a:lnTo>
                  <a:lnTo>
                    <a:pt x="881137" y="56757"/>
                  </a:lnTo>
                  <a:lnTo>
                    <a:pt x="824457" y="56757"/>
                  </a:lnTo>
                  <a:lnTo>
                    <a:pt x="772930" y="36118"/>
                  </a:lnTo>
                  <a:lnTo>
                    <a:pt x="716250" y="113514"/>
                  </a:lnTo>
                  <a:lnTo>
                    <a:pt x="659570" y="51597"/>
                  </a:lnTo>
                  <a:lnTo>
                    <a:pt x="608042" y="103195"/>
                  </a:lnTo>
                  <a:lnTo>
                    <a:pt x="551362" y="128993"/>
                  </a:lnTo>
                  <a:lnTo>
                    <a:pt x="494682" y="134153"/>
                  </a:lnTo>
                  <a:lnTo>
                    <a:pt x="443155" y="237348"/>
                  </a:lnTo>
                  <a:lnTo>
                    <a:pt x="386475" y="242508"/>
                  </a:lnTo>
                  <a:lnTo>
                    <a:pt x="329774" y="273467"/>
                  </a:lnTo>
                  <a:lnTo>
                    <a:pt x="278247" y="278626"/>
                  </a:lnTo>
                  <a:lnTo>
                    <a:pt x="221567" y="278626"/>
                  </a:lnTo>
                  <a:lnTo>
                    <a:pt x="164887" y="232189"/>
                  </a:lnTo>
                  <a:lnTo>
                    <a:pt x="113360" y="288946"/>
                  </a:lnTo>
                  <a:lnTo>
                    <a:pt x="56680" y="216709"/>
                  </a:lnTo>
                  <a:lnTo>
                    <a:pt x="0" y="330224"/>
                  </a:lnTo>
                  <a:lnTo>
                    <a:pt x="0" y="804908"/>
                  </a:lnTo>
                  <a:lnTo>
                    <a:pt x="2864939" y="804908"/>
                  </a:lnTo>
                  <a:lnTo>
                    <a:pt x="2864939" y="732672"/>
                  </a:lnTo>
                  <a:lnTo>
                    <a:pt x="2808259" y="381822"/>
                  </a:lnTo>
                  <a:lnTo>
                    <a:pt x="2751579" y="149633"/>
                  </a:lnTo>
                  <a:lnTo>
                    <a:pt x="2694899" y="196070"/>
                  </a:lnTo>
                  <a:lnTo>
                    <a:pt x="2643371" y="118674"/>
                  </a:lnTo>
                  <a:lnTo>
                    <a:pt x="2586691" y="159952"/>
                  </a:lnTo>
                  <a:lnTo>
                    <a:pt x="2530011" y="232189"/>
                  </a:lnTo>
                  <a:lnTo>
                    <a:pt x="2478484" y="165112"/>
                  </a:lnTo>
                  <a:lnTo>
                    <a:pt x="2421804" y="98035"/>
                  </a:lnTo>
                  <a:lnTo>
                    <a:pt x="2365124" y="134153"/>
                  </a:lnTo>
                  <a:lnTo>
                    <a:pt x="2313597" y="10319"/>
                  </a:lnTo>
                  <a:lnTo>
                    <a:pt x="2256917" y="77396"/>
                  </a:lnTo>
                  <a:lnTo>
                    <a:pt x="2200236" y="185751"/>
                  </a:lnTo>
                  <a:lnTo>
                    <a:pt x="2148709" y="149633"/>
                  </a:lnTo>
                  <a:lnTo>
                    <a:pt x="2092029" y="103195"/>
                  </a:lnTo>
                  <a:lnTo>
                    <a:pt x="2035349" y="61917"/>
                  </a:lnTo>
                  <a:lnTo>
                    <a:pt x="1983822" y="36118"/>
                  </a:lnTo>
                  <a:lnTo>
                    <a:pt x="1927142" y="61917"/>
                  </a:lnTo>
                  <a:lnTo>
                    <a:pt x="1870462" y="196070"/>
                  </a:lnTo>
                  <a:lnTo>
                    <a:pt x="1818934" y="118674"/>
                  </a:lnTo>
                  <a:lnTo>
                    <a:pt x="1762254" y="134153"/>
                  </a:lnTo>
                  <a:lnTo>
                    <a:pt x="1705574" y="154792"/>
                  </a:lnTo>
                  <a:lnTo>
                    <a:pt x="1654047" y="257987"/>
                  </a:lnTo>
                  <a:lnTo>
                    <a:pt x="1597367" y="283786"/>
                  </a:lnTo>
                  <a:lnTo>
                    <a:pt x="1540687" y="118674"/>
                  </a:lnTo>
                  <a:lnTo>
                    <a:pt x="1489160" y="87715"/>
                  </a:lnTo>
                  <a:lnTo>
                    <a:pt x="1432479" y="165112"/>
                  </a:lnTo>
                  <a:lnTo>
                    <a:pt x="1375799" y="314745"/>
                  </a:lnTo>
                  <a:lnTo>
                    <a:pt x="1324272" y="149633"/>
                  </a:lnTo>
                  <a:lnTo>
                    <a:pt x="1267592" y="46437"/>
                  </a:lnTo>
                  <a:lnTo>
                    <a:pt x="121091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884554" y="6746040"/>
              <a:ext cx="2865120" cy="805180"/>
            </a:xfrm>
            <a:custGeom>
              <a:avLst/>
              <a:gdLst/>
              <a:ahLst/>
              <a:cxnLst/>
              <a:rect l="l" t="t" r="r" b="b"/>
              <a:pathLst>
                <a:path w="2865120" h="805179">
                  <a:moveTo>
                    <a:pt x="0" y="330224"/>
                  </a:moveTo>
                  <a:lnTo>
                    <a:pt x="56680" y="216709"/>
                  </a:lnTo>
                  <a:lnTo>
                    <a:pt x="113360" y="288946"/>
                  </a:lnTo>
                  <a:lnTo>
                    <a:pt x="164887" y="232189"/>
                  </a:lnTo>
                  <a:lnTo>
                    <a:pt x="221567" y="278626"/>
                  </a:lnTo>
                  <a:lnTo>
                    <a:pt x="278247" y="278626"/>
                  </a:lnTo>
                  <a:lnTo>
                    <a:pt x="329774" y="273467"/>
                  </a:lnTo>
                  <a:lnTo>
                    <a:pt x="386475" y="242508"/>
                  </a:lnTo>
                  <a:lnTo>
                    <a:pt x="443155" y="237348"/>
                  </a:lnTo>
                  <a:lnTo>
                    <a:pt x="494682" y="134153"/>
                  </a:lnTo>
                  <a:lnTo>
                    <a:pt x="551362" y="128993"/>
                  </a:lnTo>
                  <a:lnTo>
                    <a:pt x="608042" y="103195"/>
                  </a:lnTo>
                  <a:lnTo>
                    <a:pt x="659570" y="51597"/>
                  </a:lnTo>
                  <a:lnTo>
                    <a:pt x="716250" y="113514"/>
                  </a:lnTo>
                  <a:lnTo>
                    <a:pt x="772930" y="36118"/>
                  </a:lnTo>
                  <a:lnTo>
                    <a:pt x="824457" y="56757"/>
                  </a:lnTo>
                  <a:lnTo>
                    <a:pt x="881137" y="56757"/>
                  </a:lnTo>
                  <a:lnTo>
                    <a:pt x="937817" y="154792"/>
                  </a:lnTo>
                  <a:lnTo>
                    <a:pt x="989345" y="103195"/>
                  </a:lnTo>
                  <a:lnTo>
                    <a:pt x="1046025" y="77396"/>
                  </a:lnTo>
                  <a:lnTo>
                    <a:pt x="1102705" y="10319"/>
                  </a:lnTo>
                  <a:lnTo>
                    <a:pt x="1159385" y="5159"/>
                  </a:lnTo>
                  <a:lnTo>
                    <a:pt x="1210912" y="0"/>
                  </a:lnTo>
                  <a:lnTo>
                    <a:pt x="1267592" y="46437"/>
                  </a:lnTo>
                  <a:lnTo>
                    <a:pt x="1324272" y="149633"/>
                  </a:lnTo>
                  <a:lnTo>
                    <a:pt x="1375799" y="314745"/>
                  </a:lnTo>
                  <a:lnTo>
                    <a:pt x="1432479" y="165112"/>
                  </a:lnTo>
                  <a:lnTo>
                    <a:pt x="1489160" y="87715"/>
                  </a:lnTo>
                  <a:lnTo>
                    <a:pt x="1540687" y="118674"/>
                  </a:lnTo>
                  <a:lnTo>
                    <a:pt x="1597367" y="283786"/>
                  </a:lnTo>
                  <a:lnTo>
                    <a:pt x="1654047" y="257987"/>
                  </a:lnTo>
                  <a:lnTo>
                    <a:pt x="1705574" y="154792"/>
                  </a:lnTo>
                  <a:lnTo>
                    <a:pt x="1762254" y="134153"/>
                  </a:lnTo>
                  <a:lnTo>
                    <a:pt x="1818934" y="118674"/>
                  </a:lnTo>
                  <a:lnTo>
                    <a:pt x="1870462" y="196070"/>
                  </a:lnTo>
                  <a:lnTo>
                    <a:pt x="1927142" y="61917"/>
                  </a:lnTo>
                  <a:lnTo>
                    <a:pt x="1983822" y="36118"/>
                  </a:lnTo>
                  <a:lnTo>
                    <a:pt x="2035349" y="61917"/>
                  </a:lnTo>
                  <a:lnTo>
                    <a:pt x="2092029" y="103195"/>
                  </a:lnTo>
                  <a:lnTo>
                    <a:pt x="2148709" y="149633"/>
                  </a:lnTo>
                  <a:lnTo>
                    <a:pt x="2200236" y="185751"/>
                  </a:lnTo>
                  <a:lnTo>
                    <a:pt x="2256917" y="77396"/>
                  </a:lnTo>
                  <a:lnTo>
                    <a:pt x="2313597" y="10319"/>
                  </a:lnTo>
                  <a:lnTo>
                    <a:pt x="2365124" y="134153"/>
                  </a:lnTo>
                  <a:lnTo>
                    <a:pt x="2421804" y="98035"/>
                  </a:lnTo>
                  <a:lnTo>
                    <a:pt x="2478484" y="165112"/>
                  </a:lnTo>
                  <a:lnTo>
                    <a:pt x="2530011" y="232189"/>
                  </a:lnTo>
                  <a:lnTo>
                    <a:pt x="2586691" y="159952"/>
                  </a:lnTo>
                  <a:lnTo>
                    <a:pt x="2643371" y="118674"/>
                  </a:lnTo>
                  <a:lnTo>
                    <a:pt x="2694899" y="196070"/>
                  </a:lnTo>
                  <a:lnTo>
                    <a:pt x="2751579" y="149633"/>
                  </a:lnTo>
                  <a:lnTo>
                    <a:pt x="2808259" y="381822"/>
                  </a:lnTo>
                  <a:lnTo>
                    <a:pt x="2864939" y="732672"/>
                  </a:lnTo>
                  <a:lnTo>
                    <a:pt x="2864939" y="804908"/>
                  </a:lnTo>
                  <a:lnTo>
                    <a:pt x="2808259" y="804908"/>
                  </a:lnTo>
                  <a:lnTo>
                    <a:pt x="2751579" y="804908"/>
                  </a:lnTo>
                  <a:lnTo>
                    <a:pt x="2694899" y="804908"/>
                  </a:lnTo>
                  <a:lnTo>
                    <a:pt x="2643371" y="804908"/>
                  </a:lnTo>
                  <a:lnTo>
                    <a:pt x="2586691" y="804908"/>
                  </a:lnTo>
                  <a:lnTo>
                    <a:pt x="2530011" y="804908"/>
                  </a:lnTo>
                  <a:lnTo>
                    <a:pt x="2478484" y="804908"/>
                  </a:lnTo>
                  <a:lnTo>
                    <a:pt x="2421804" y="804908"/>
                  </a:lnTo>
                  <a:lnTo>
                    <a:pt x="2365124" y="804908"/>
                  </a:lnTo>
                  <a:lnTo>
                    <a:pt x="2313597" y="804908"/>
                  </a:lnTo>
                  <a:lnTo>
                    <a:pt x="2256917" y="804908"/>
                  </a:lnTo>
                  <a:lnTo>
                    <a:pt x="2200236" y="804908"/>
                  </a:lnTo>
                  <a:lnTo>
                    <a:pt x="2148709" y="804908"/>
                  </a:lnTo>
                  <a:lnTo>
                    <a:pt x="2092029" y="804908"/>
                  </a:lnTo>
                  <a:lnTo>
                    <a:pt x="2035349" y="804908"/>
                  </a:lnTo>
                  <a:lnTo>
                    <a:pt x="1983822" y="804908"/>
                  </a:lnTo>
                  <a:lnTo>
                    <a:pt x="1927142" y="804908"/>
                  </a:lnTo>
                  <a:lnTo>
                    <a:pt x="1870462" y="804908"/>
                  </a:lnTo>
                  <a:lnTo>
                    <a:pt x="1818934" y="804908"/>
                  </a:lnTo>
                  <a:lnTo>
                    <a:pt x="1762254" y="804908"/>
                  </a:lnTo>
                  <a:lnTo>
                    <a:pt x="1705574" y="804908"/>
                  </a:lnTo>
                  <a:lnTo>
                    <a:pt x="1654047" y="804908"/>
                  </a:lnTo>
                  <a:lnTo>
                    <a:pt x="1597367" y="804908"/>
                  </a:lnTo>
                  <a:lnTo>
                    <a:pt x="1540687" y="804908"/>
                  </a:lnTo>
                  <a:lnTo>
                    <a:pt x="1489160" y="804908"/>
                  </a:lnTo>
                  <a:lnTo>
                    <a:pt x="1432479" y="804908"/>
                  </a:lnTo>
                  <a:lnTo>
                    <a:pt x="1375799" y="804908"/>
                  </a:lnTo>
                  <a:lnTo>
                    <a:pt x="1324272" y="804908"/>
                  </a:lnTo>
                  <a:lnTo>
                    <a:pt x="1267592" y="804908"/>
                  </a:lnTo>
                  <a:lnTo>
                    <a:pt x="1210912" y="804908"/>
                  </a:lnTo>
                  <a:lnTo>
                    <a:pt x="1159385" y="804908"/>
                  </a:lnTo>
                  <a:lnTo>
                    <a:pt x="1102705" y="804908"/>
                  </a:lnTo>
                  <a:lnTo>
                    <a:pt x="1046025" y="804908"/>
                  </a:lnTo>
                  <a:lnTo>
                    <a:pt x="989345" y="804908"/>
                  </a:lnTo>
                  <a:lnTo>
                    <a:pt x="937817" y="804908"/>
                  </a:lnTo>
                  <a:lnTo>
                    <a:pt x="881137" y="804908"/>
                  </a:lnTo>
                  <a:lnTo>
                    <a:pt x="824457" y="804908"/>
                  </a:lnTo>
                  <a:lnTo>
                    <a:pt x="772930" y="804908"/>
                  </a:lnTo>
                  <a:lnTo>
                    <a:pt x="716250" y="804908"/>
                  </a:lnTo>
                  <a:lnTo>
                    <a:pt x="659570" y="804908"/>
                  </a:lnTo>
                  <a:lnTo>
                    <a:pt x="608042" y="804908"/>
                  </a:lnTo>
                  <a:lnTo>
                    <a:pt x="551362" y="804908"/>
                  </a:lnTo>
                  <a:lnTo>
                    <a:pt x="494682" y="804908"/>
                  </a:lnTo>
                  <a:lnTo>
                    <a:pt x="443155" y="804908"/>
                  </a:lnTo>
                  <a:lnTo>
                    <a:pt x="386475" y="804908"/>
                  </a:lnTo>
                  <a:lnTo>
                    <a:pt x="329774" y="804908"/>
                  </a:lnTo>
                  <a:lnTo>
                    <a:pt x="278247" y="804908"/>
                  </a:lnTo>
                  <a:lnTo>
                    <a:pt x="221567" y="804908"/>
                  </a:lnTo>
                  <a:lnTo>
                    <a:pt x="164887" y="804908"/>
                  </a:lnTo>
                  <a:lnTo>
                    <a:pt x="113360" y="804908"/>
                  </a:lnTo>
                  <a:lnTo>
                    <a:pt x="56680" y="804908"/>
                  </a:lnTo>
                  <a:lnTo>
                    <a:pt x="0" y="804908"/>
                  </a:lnTo>
                  <a:lnTo>
                    <a:pt x="0" y="330224"/>
                  </a:lnTo>
                  <a:close/>
                </a:path>
              </a:pathLst>
            </a:custGeom>
            <a:ln w="3439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884554" y="6973070"/>
              <a:ext cx="2865120" cy="578485"/>
            </a:xfrm>
            <a:custGeom>
              <a:avLst/>
              <a:gdLst/>
              <a:ahLst/>
              <a:cxnLst/>
              <a:rect l="l" t="t" r="r" b="b"/>
              <a:pathLst>
                <a:path w="2865120" h="578484">
                  <a:moveTo>
                    <a:pt x="56680" y="113514"/>
                  </a:moveTo>
                  <a:lnTo>
                    <a:pt x="0" y="288932"/>
                  </a:lnTo>
                  <a:lnTo>
                    <a:pt x="0" y="577879"/>
                  </a:lnTo>
                  <a:lnTo>
                    <a:pt x="2864939" y="577879"/>
                  </a:lnTo>
                  <a:lnTo>
                    <a:pt x="2853805" y="521121"/>
                  </a:lnTo>
                  <a:lnTo>
                    <a:pt x="1375799" y="521121"/>
                  </a:lnTo>
                  <a:lnTo>
                    <a:pt x="1347693" y="335370"/>
                  </a:lnTo>
                  <a:lnTo>
                    <a:pt x="278247" y="335370"/>
                  </a:lnTo>
                  <a:lnTo>
                    <a:pt x="253053" y="273453"/>
                  </a:lnTo>
                  <a:lnTo>
                    <a:pt x="113360" y="273453"/>
                  </a:lnTo>
                  <a:lnTo>
                    <a:pt x="56680" y="113514"/>
                  </a:lnTo>
                  <a:close/>
                </a:path>
                <a:path w="2865120" h="578484">
                  <a:moveTo>
                    <a:pt x="1540687" y="51597"/>
                  </a:moveTo>
                  <a:lnTo>
                    <a:pt x="1489160" y="128993"/>
                  </a:lnTo>
                  <a:lnTo>
                    <a:pt x="1432479" y="366329"/>
                  </a:lnTo>
                  <a:lnTo>
                    <a:pt x="1375799" y="521121"/>
                  </a:lnTo>
                  <a:lnTo>
                    <a:pt x="2853805" y="521121"/>
                  </a:lnTo>
                  <a:lnTo>
                    <a:pt x="2844696" y="474684"/>
                  </a:lnTo>
                  <a:lnTo>
                    <a:pt x="2478484" y="474684"/>
                  </a:lnTo>
                  <a:lnTo>
                    <a:pt x="2453872" y="304412"/>
                  </a:lnTo>
                  <a:lnTo>
                    <a:pt x="1870462" y="304412"/>
                  </a:lnTo>
                  <a:lnTo>
                    <a:pt x="1864470" y="278613"/>
                  </a:lnTo>
                  <a:lnTo>
                    <a:pt x="1597367" y="278613"/>
                  </a:lnTo>
                  <a:lnTo>
                    <a:pt x="1540687" y="51597"/>
                  </a:lnTo>
                  <a:close/>
                </a:path>
                <a:path w="2865120" h="578484">
                  <a:moveTo>
                    <a:pt x="2530011" y="299252"/>
                  </a:moveTo>
                  <a:lnTo>
                    <a:pt x="2478484" y="474684"/>
                  </a:lnTo>
                  <a:lnTo>
                    <a:pt x="2844696" y="474684"/>
                  </a:lnTo>
                  <a:lnTo>
                    <a:pt x="2814332" y="319891"/>
                  </a:lnTo>
                  <a:lnTo>
                    <a:pt x="2586691" y="319891"/>
                  </a:lnTo>
                  <a:lnTo>
                    <a:pt x="2530011" y="299252"/>
                  </a:lnTo>
                  <a:close/>
                </a:path>
                <a:path w="2865120" h="578484">
                  <a:moveTo>
                    <a:pt x="386475" y="201216"/>
                  </a:moveTo>
                  <a:lnTo>
                    <a:pt x="329774" y="237335"/>
                  </a:lnTo>
                  <a:lnTo>
                    <a:pt x="278247" y="335370"/>
                  </a:lnTo>
                  <a:lnTo>
                    <a:pt x="1347693" y="335370"/>
                  </a:lnTo>
                  <a:lnTo>
                    <a:pt x="1335201" y="252814"/>
                  </a:lnTo>
                  <a:lnTo>
                    <a:pt x="1267592" y="252814"/>
                  </a:lnTo>
                  <a:lnTo>
                    <a:pt x="1264122" y="237335"/>
                  </a:lnTo>
                  <a:lnTo>
                    <a:pt x="824457" y="237335"/>
                  </a:lnTo>
                  <a:lnTo>
                    <a:pt x="822115" y="232175"/>
                  </a:lnTo>
                  <a:lnTo>
                    <a:pt x="443155" y="232175"/>
                  </a:lnTo>
                  <a:lnTo>
                    <a:pt x="386475" y="201216"/>
                  </a:lnTo>
                  <a:close/>
                </a:path>
                <a:path w="2865120" h="578484">
                  <a:moveTo>
                    <a:pt x="2643371" y="103195"/>
                  </a:moveTo>
                  <a:lnTo>
                    <a:pt x="2586691" y="319891"/>
                  </a:lnTo>
                  <a:lnTo>
                    <a:pt x="2814332" y="319891"/>
                  </a:lnTo>
                  <a:lnTo>
                    <a:pt x="2808259" y="288932"/>
                  </a:lnTo>
                  <a:lnTo>
                    <a:pt x="2777623" y="185751"/>
                  </a:lnTo>
                  <a:lnTo>
                    <a:pt x="2694899" y="185751"/>
                  </a:lnTo>
                  <a:lnTo>
                    <a:pt x="2643371" y="103195"/>
                  </a:lnTo>
                  <a:close/>
                </a:path>
                <a:path w="2865120" h="578484">
                  <a:moveTo>
                    <a:pt x="1983822" y="61917"/>
                  </a:moveTo>
                  <a:lnTo>
                    <a:pt x="1927142" y="113514"/>
                  </a:lnTo>
                  <a:lnTo>
                    <a:pt x="1870462" y="304412"/>
                  </a:lnTo>
                  <a:lnTo>
                    <a:pt x="2453872" y="304412"/>
                  </a:lnTo>
                  <a:lnTo>
                    <a:pt x="2451635" y="288932"/>
                  </a:lnTo>
                  <a:lnTo>
                    <a:pt x="2148709" y="288932"/>
                  </a:lnTo>
                  <a:lnTo>
                    <a:pt x="2092029" y="237335"/>
                  </a:lnTo>
                  <a:lnTo>
                    <a:pt x="2035349" y="159952"/>
                  </a:lnTo>
                  <a:lnTo>
                    <a:pt x="1983822" y="61917"/>
                  </a:lnTo>
                  <a:close/>
                </a:path>
                <a:path w="2865120" h="578484">
                  <a:moveTo>
                    <a:pt x="2421804" y="82556"/>
                  </a:moveTo>
                  <a:lnTo>
                    <a:pt x="2365124" y="139313"/>
                  </a:lnTo>
                  <a:lnTo>
                    <a:pt x="2313597" y="144473"/>
                  </a:lnTo>
                  <a:lnTo>
                    <a:pt x="2256917" y="175431"/>
                  </a:lnTo>
                  <a:lnTo>
                    <a:pt x="2200236" y="247654"/>
                  </a:lnTo>
                  <a:lnTo>
                    <a:pt x="2148709" y="288932"/>
                  </a:lnTo>
                  <a:lnTo>
                    <a:pt x="2451635" y="288932"/>
                  </a:lnTo>
                  <a:lnTo>
                    <a:pt x="2421804" y="82556"/>
                  </a:lnTo>
                  <a:close/>
                </a:path>
                <a:path w="2865120" h="578484">
                  <a:moveTo>
                    <a:pt x="1818934" y="82556"/>
                  </a:moveTo>
                  <a:lnTo>
                    <a:pt x="1762254" y="103195"/>
                  </a:lnTo>
                  <a:lnTo>
                    <a:pt x="1705574" y="149633"/>
                  </a:lnTo>
                  <a:lnTo>
                    <a:pt x="1654047" y="252814"/>
                  </a:lnTo>
                  <a:lnTo>
                    <a:pt x="1597367" y="278613"/>
                  </a:lnTo>
                  <a:lnTo>
                    <a:pt x="1864470" y="278613"/>
                  </a:lnTo>
                  <a:lnTo>
                    <a:pt x="1818934" y="82556"/>
                  </a:lnTo>
                  <a:close/>
                </a:path>
                <a:path w="2865120" h="578484">
                  <a:moveTo>
                    <a:pt x="221567" y="196070"/>
                  </a:moveTo>
                  <a:lnTo>
                    <a:pt x="164887" y="242494"/>
                  </a:lnTo>
                  <a:lnTo>
                    <a:pt x="113360" y="273453"/>
                  </a:lnTo>
                  <a:lnTo>
                    <a:pt x="253053" y="273453"/>
                  </a:lnTo>
                  <a:lnTo>
                    <a:pt x="221567" y="196070"/>
                  </a:lnTo>
                  <a:close/>
                </a:path>
                <a:path w="2865120" h="578484">
                  <a:moveTo>
                    <a:pt x="1324272" y="180591"/>
                  </a:moveTo>
                  <a:lnTo>
                    <a:pt x="1267592" y="252814"/>
                  </a:lnTo>
                  <a:lnTo>
                    <a:pt x="1335201" y="252814"/>
                  </a:lnTo>
                  <a:lnTo>
                    <a:pt x="1324272" y="180591"/>
                  </a:lnTo>
                  <a:close/>
                </a:path>
                <a:path w="2865120" h="578484">
                  <a:moveTo>
                    <a:pt x="881137" y="30958"/>
                  </a:moveTo>
                  <a:lnTo>
                    <a:pt x="824457" y="237335"/>
                  </a:lnTo>
                  <a:lnTo>
                    <a:pt x="1264122" y="237335"/>
                  </a:lnTo>
                  <a:lnTo>
                    <a:pt x="1242146" y="139313"/>
                  </a:lnTo>
                  <a:lnTo>
                    <a:pt x="937817" y="139313"/>
                  </a:lnTo>
                  <a:lnTo>
                    <a:pt x="881137" y="30958"/>
                  </a:lnTo>
                  <a:close/>
                </a:path>
                <a:path w="2865120" h="578484">
                  <a:moveTo>
                    <a:pt x="494682" y="196070"/>
                  </a:moveTo>
                  <a:lnTo>
                    <a:pt x="443155" y="232175"/>
                  </a:lnTo>
                  <a:lnTo>
                    <a:pt x="822115" y="232175"/>
                  </a:lnTo>
                  <a:lnTo>
                    <a:pt x="817430" y="221855"/>
                  </a:lnTo>
                  <a:lnTo>
                    <a:pt x="551362" y="221855"/>
                  </a:lnTo>
                  <a:lnTo>
                    <a:pt x="494682" y="196070"/>
                  </a:lnTo>
                  <a:close/>
                </a:path>
                <a:path w="2865120" h="578484">
                  <a:moveTo>
                    <a:pt x="716250" y="67076"/>
                  </a:moveTo>
                  <a:lnTo>
                    <a:pt x="659570" y="77396"/>
                  </a:lnTo>
                  <a:lnTo>
                    <a:pt x="608042" y="128993"/>
                  </a:lnTo>
                  <a:lnTo>
                    <a:pt x="551362" y="221855"/>
                  </a:lnTo>
                  <a:lnTo>
                    <a:pt x="817430" y="221855"/>
                  </a:lnTo>
                  <a:lnTo>
                    <a:pt x="772930" y="123834"/>
                  </a:lnTo>
                  <a:lnTo>
                    <a:pt x="716250" y="67076"/>
                  </a:lnTo>
                  <a:close/>
                </a:path>
                <a:path w="2865120" h="578484">
                  <a:moveTo>
                    <a:pt x="2751579" y="98035"/>
                  </a:moveTo>
                  <a:lnTo>
                    <a:pt x="2694899" y="185751"/>
                  </a:lnTo>
                  <a:lnTo>
                    <a:pt x="2777623" y="185751"/>
                  </a:lnTo>
                  <a:lnTo>
                    <a:pt x="2751579" y="98035"/>
                  </a:lnTo>
                  <a:close/>
                </a:path>
                <a:path w="2865120" h="578484">
                  <a:moveTo>
                    <a:pt x="1046025" y="77396"/>
                  </a:moveTo>
                  <a:lnTo>
                    <a:pt x="989345" y="103195"/>
                  </a:lnTo>
                  <a:lnTo>
                    <a:pt x="937817" y="139313"/>
                  </a:lnTo>
                  <a:lnTo>
                    <a:pt x="1102705" y="139313"/>
                  </a:lnTo>
                  <a:lnTo>
                    <a:pt x="1046025" y="77396"/>
                  </a:lnTo>
                  <a:close/>
                </a:path>
                <a:path w="2865120" h="578484">
                  <a:moveTo>
                    <a:pt x="1210912" y="0"/>
                  </a:moveTo>
                  <a:lnTo>
                    <a:pt x="1159385" y="30958"/>
                  </a:lnTo>
                  <a:lnTo>
                    <a:pt x="1102705" y="139313"/>
                  </a:lnTo>
                  <a:lnTo>
                    <a:pt x="1242146" y="139313"/>
                  </a:lnTo>
                  <a:lnTo>
                    <a:pt x="1210912" y="0"/>
                  </a:lnTo>
                  <a:close/>
                </a:path>
              </a:pathLst>
            </a:custGeom>
            <a:solidFill>
              <a:srgbClr val="34D7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884554" y="6973070"/>
              <a:ext cx="2865120" cy="578485"/>
            </a:xfrm>
            <a:custGeom>
              <a:avLst/>
              <a:gdLst/>
              <a:ahLst/>
              <a:cxnLst/>
              <a:rect l="l" t="t" r="r" b="b"/>
              <a:pathLst>
                <a:path w="2865120" h="578484">
                  <a:moveTo>
                    <a:pt x="0" y="288932"/>
                  </a:moveTo>
                  <a:lnTo>
                    <a:pt x="56680" y="113514"/>
                  </a:lnTo>
                  <a:lnTo>
                    <a:pt x="113360" y="273453"/>
                  </a:lnTo>
                  <a:lnTo>
                    <a:pt x="164887" y="242494"/>
                  </a:lnTo>
                  <a:lnTo>
                    <a:pt x="221567" y="196070"/>
                  </a:lnTo>
                  <a:lnTo>
                    <a:pt x="278247" y="335370"/>
                  </a:lnTo>
                  <a:lnTo>
                    <a:pt x="329774" y="237335"/>
                  </a:lnTo>
                  <a:lnTo>
                    <a:pt x="386475" y="201216"/>
                  </a:lnTo>
                  <a:lnTo>
                    <a:pt x="443155" y="232175"/>
                  </a:lnTo>
                  <a:lnTo>
                    <a:pt x="494682" y="196070"/>
                  </a:lnTo>
                  <a:lnTo>
                    <a:pt x="551362" y="221855"/>
                  </a:lnTo>
                  <a:lnTo>
                    <a:pt x="608042" y="128993"/>
                  </a:lnTo>
                  <a:lnTo>
                    <a:pt x="659570" y="77396"/>
                  </a:lnTo>
                  <a:lnTo>
                    <a:pt x="716250" y="67076"/>
                  </a:lnTo>
                  <a:lnTo>
                    <a:pt x="772930" y="123834"/>
                  </a:lnTo>
                  <a:lnTo>
                    <a:pt x="824457" y="237335"/>
                  </a:lnTo>
                  <a:lnTo>
                    <a:pt x="881137" y="30958"/>
                  </a:lnTo>
                  <a:lnTo>
                    <a:pt x="937817" y="139313"/>
                  </a:lnTo>
                  <a:lnTo>
                    <a:pt x="989345" y="103195"/>
                  </a:lnTo>
                  <a:lnTo>
                    <a:pt x="1046025" y="77396"/>
                  </a:lnTo>
                  <a:lnTo>
                    <a:pt x="1102705" y="139313"/>
                  </a:lnTo>
                  <a:lnTo>
                    <a:pt x="1159385" y="30958"/>
                  </a:lnTo>
                  <a:lnTo>
                    <a:pt x="1210912" y="0"/>
                  </a:lnTo>
                  <a:lnTo>
                    <a:pt x="1267592" y="252814"/>
                  </a:lnTo>
                  <a:lnTo>
                    <a:pt x="1324272" y="180591"/>
                  </a:lnTo>
                  <a:lnTo>
                    <a:pt x="1375799" y="521121"/>
                  </a:lnTo>
                  <a:lnTo>
                    <a:pt x="1432479" y="366329"/>
                  </a:lnTo>
                  <a:lnTo>
                    <a:pt x="1489160" y="128993"/>
                  </a:lnTo>
                  <a:lnTo>
                    <a:pt x="1540687" y="51597"/>
                  </a:lnTo>
                  <a:lnTo>
                    <a:pt x="1597367" y="278613"/>
                  </a:lnTo>
                  <a:lnTo>
                    <a:pt x="1654047" y="252814"/>
                  </a:lnTo>
                  <a:lnTo>
                    <a:pt x="1705574" y="149633"/>
                  </a:lnTo>
                  <a:lnTo>
                    <a:pt x="1762254" y="103195"/>
                  </a:lnTo>
                  <a:lnTo>
                    <a:pt x="1818934" y="82556"/>
                  </a:lnTo>
                  <a:lnTo>
                    <a:pt x="1870462" y="304412"/>
                  </a:lnTo>
                  <a:lnTo>
                    <a:pt x="1927142" y="113514"/>
                  </a:lnTo>
                  <a:lnTo>
                    <a:pt x="1983822" y="61917"/>
                  </a:lnTo>
                  <a:lnTo>
                    <a:pt x="2035349" y="159952"/>
                  </a:lnTo>
                  <a:lnTo>
                    <a:pt x="2092029" y="237335"/>
                  </a:lnTo>
                  <a:lnTo>
                    <a:pt x="2148709" y="288932"/>
                  </a:lnTo>
                  <a:lnTo>
                    <a:pt x="2200236" y="247654"/>
                  </a:lnTo>
                  <a:lnTo>
                    <a:pt x="2256917" y="175431"/>
                  </a:lnTo>
                  <a:lnTo>
                    <a:pt x="2313597" y="144473"/>
                  </a:lnTo>
                  <a:lnTo>
                    <a:pt x="2365124" y="139313"/>
                  </a:lnTo>
                  <a:lnTo>
                    <a:pt x="2421804" y="82556"/>
                  </a:lnTo>
                  <a:lnTo>
                    <a:pt x="2478484" y="474684"/>
                  </a:lnTo>
                  <a:lnTo>
                    <a:pt x="2530011" y="299252"/>
                  </a:lnTo>
                  <a:lnTo>
                    <a:pt x="2586691" y="319891"/>
                  </a:lnTo>
                  <a:lnTo>
                    <a:pt x="2643371" y="103195"/>
                  </a:lnTo>
                  <a:lnTo>
                    <a:pt x="2694899" y="185751"/>
                  </a:lnTo>
                  <a:lnTo>
                    <a:pt x="2751579" y="98035"/>
                  </a:lnTo>
                  <a:lnTo>
                    <a:pt x="2808259" y="288932"/>
                  </a:lnTo>
                  <a:lnTo>
                    <a:pt x="2864939" y="577879"/>
                  </a:lnTo>
                  <a:lnTo>
                    <a:pt x="2808259" y="577879"/>
                  </a:lnTo>
                  <a:lnTo>
                    <a:pt x="2751579" y="577879"/>
                  </a:lnTo>
                  <a:lnTo>
                    <a:pt x="2694899" y="577879"/>
                  </a:lnTo>
                  <a:lnTo>
                    <a:pt x="2643371" y="577879"/>
                  </a:lnTo>
                  <a:lnTo>
                    <a:pt x="2586691" y="577879"/>
                  </a:lnTo>
                  <a:lnTo>
                    <a:pt x="2530011" y="577879"/>
                  </a:lnTo>
                  <a:lnTo>
                    <a:pt x="2478484" y="577879"/>
                  </a:lnTo>
                  <a:lnTo>
                    <a:pt x="2421804" y="577879"/>
                  </a:lnTo>
                  <a:lnTo>
                    <a:pt x="2365124" y="577879"/>
                  </a:lnTo>
                  <a:lnTo>
                    <a:pt x="2313597" y="577879"/>
                  </a:lnTo>
                  <a:lnTo>
                    <a:pt x="2256917" y="577879"/>
                  </a:lnTo>
                  <a:lnTo>
                    <a:pt x="2200236" y="577879"/>
                  </a:lnTo>
                  <a:lnTo>
                    <a:pt x="2148709" y="577879"/>
                  </a:lnTo>
                  <a:lnTo>
                    <a:pt x="2092029" y="577879"/>
                  </a:lnTo>
                  <a:lnTo>
                    <a:pt x="2035349" y="577879"/>
                  </a:lnTo>
                  <a:lnTo>
                    <a:pt x="1983822" y="577879"/>
                  </a:lnTo>
                  <a:lnTo>
                    <a:pt x="1927142" y="577879"/>
                  </a:lnTo>
                  <a:lnTo>
                    <a:pt x="1870462" y="577879"/>
                  </a:lnTo>
                  <a:lnTo>
                    <a:pt x="1818934" y="577879"/>
                  </a:lnTo>
                  <a:lnTo>
                    <a:pt x="1762254" y="577879"/>
                  </a:lnTo>
                  <a:lnTo>
                    <a:pt x="1705574" y="577879"/>
                  </a:lnTo>
                  <a:lnTo>
                    <a:pt x="1654047" y="577879"/>
                  </a:lnTo>
                  <a:lnTo>
                    <a:pt x="1597367" y="577879"/>
                  </a:lnTo>
                  <a:lnTo>
                    <a:pt x="1540687" y="577879"/>
                  </a:lnTo>
                  <a:lnTo>
                    <a:pt x="1489160" y="577879"/>
                  </a:lnTo>
                  <a:lnTo>
                    <a:pt x="1432479" y="577879"/>
                  </a:lnTo>
                  <a:lnTo>
                    <a:pt x="1375799" y="577879"/>
                  </a:lnTo>
                  <a:lnTo>
                    <a:pt x="1324272" y="577879"/>
                  </a:lnTo>
                  <a:lnTo>
                    <a:pt x="1267592" y="577879"/>
                  </a:lnTo>
                  <a:lnTo>
                    <a:pt x="1210912" y="577879"/>
                  </a:lnTo>
                  <a:lnTo>
                    <a:pt x="1159385" y="577879"/>
                  </a:lnTo>
                  <a:lnTo>
                    <a:pt x="1102705" y="577879"/>
                  </a:lnTo>
                  <a:lnTo>
                    <a:pt x="1046025" y="577879"/>
                  </a:lnTo>
                  <a:lnTo>
                    <a:pt x="989345" y="577879"/>
                  </a:lnTo>
                  <a:lnTo>
                    <a:pt x="937817" y="577879"/>
                  </a:lnTo>
                  <a:lnTo>
                    <a:pt x="881137" y="577879"/>
                  </a:lnTo>
                  <a:lnTo>
                    <a:pt x="824457" y="577879"/>
                  </a:lnTo>
                  <a:lnTo>
                    <a:pt x="772930" y="577879"/>
                  </a:lnTo>
                  <a:lnTo>
                    <a:pt x="716250" y="577879"/>
                  </a:lnTo>
                  <a:lnTo>
                    <a:pt x="659570" y="577879"/>
                  </a:lnTo>
                  <a:lnTo>
                    <a:pt x="608042" y="577879"/>
                  </a:lnTo>
                  <a:lnTo>
                    <a:pt x="551362" y="577879"/>
                  </a:lnTo>
                  <a:lnTo>
                    <a:pt x="494682" y="577879"/>
                  </a:lnTo>
                  <a:lnTo>
                    <a:pt x="443155" y="577879"/>
                  </a:lnTo>
                  <a:lnTo>
                    <a:pt x="386475" y="577879"/>
                  </a:lnTo>
                  <a:lnTo>
                    <a:pt x="329774" y="577879"/>
                  </a:lnTo>
                  <a:lnTo>
                    <a:pt x="278247" y="577879"/>
                  </a:lnTo>
                  <a:lnTo>
                    <a:pt x="221567" y="577879"/>
                  </a:lnTo>
                  <a:lnTo>
                    <a:pt x="164887" y="577879"/>
                  </a:lnTo>
                  <a:lnTo>
                    <a:pt x="113360" y="577879"/>
                  </a:lnTo>
                  <a:lnTo>
                    <a:pt x="56680" y="577879"/>
                  </a:lnTo>
                  <a:lnTo>
                    <a:pt x="0" y="577879"/>
                  </a:lnTo>
                  <a:lnTo>
                    <a:pt x="0" y="288932"/>
                  </a:lnTo>
                  <a:close/>
                </a:path>
              </a:pathLst>
            </a:custGeom>
            <a:ln w="3439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863942" y="7019518"/>
              <a:ext cx="2684780" cy="531495"/>
            </a:xfrm>
            <a:custGeom>
              <a:avLst/>
              <a:gdLst/>
              <a:ahLst/>
              <a:cxnLst/>
              <a:rect l="l" t="t" r="r" b="b"/>
              <a:pathLst>
                <a:path w="2684779" h="531495">
                  <a:moveTo>
                    <a:pt x="41211" y="185737"/>
                  </a:moveTo>
                  <a:lnTo>
                    <a:pt x="0" y="185737"/>
                  </a:lnTo>
                  <a:lnTo>
                    <a:pt x="0" y="531431"/>
                  </a:lnTo>
                  <a:lnTo>
                    <a:pt x="41211" y="531431"/>
                  </a:lnTo>
                  <a:lnTo>
                    <a:pt x="41211" y="185737"/>
                  </a:lnTo>
                  <a:close/>
                </a:path>
                <a:path w="2684779" h="531495">
                  <a:moveTo>
                    <a:pt x="97891" y="134150"/>
                  </a:moveTo>
                  <a:lnTo>
                    <a:pt x="56680" y="134150"/>
                  </a:lnTo>
                  <a:lnTo>
                    <a:pt x="56680" y="531431"/>
                  </a:lnTo>
                  <a:lnTo>
                    <a:pt x="97891" y="531431"/>
                  </a:lnTo>
                  <a:lnTo>
                    <a:pt x="97891" y="134150"/>
                  </a:lnTo>
                  <a:close/>
                </a:path>
                <a:path w="2684779" h="531495">
                  <a:moveTo>
                    <a:pt x="149428" y="206375"/>
                  </a:moveTo>
                  <a:lnTo>
                    <a:pt x="113360" y="206375"/>
                  </a:lnTo>
                  <a:lnTo>
                    <a:pt x="113360" y="531431"/>
                  </a:lnTo>
                  <a:lnTo>
                    <a:pt x="149428" y="531431"/>
                  </a:lnTo>
                  <a:lnTo>
                    <a:pt x="149428" y="206375"/>
                  </a:lnTo>
                  <a:close/>
                </a:path>
                <a:path w="2684779" h="531495">
                  <a:moveTo>
                    <a:pt x="206108" y="175412"/>
                  </a:moveTo>
                  <a:lnTo>
                    <a:pt x="164884" y="175412"/>
                  </a:lnTo>
                  <a:lnTo>
                    <a:pt x="164884" y="531431"/>
                  </a:lnTo>
                  <a:lnTo>
                    <a:pt x="206108" y="531431"/>
                  </a:lnTo>
                  <a:lnTo>
                    <a:pt x="206108" y="175412"/>
                  </a:lnTo>
                  <a:close/>
                </a:path>
                <a:path w="2684779" h="531495">
                  <a:moveTo>
                    <a:pt x="262788" y="108356"/>
                  </a:moveTo>
                  <a:lnTo>
                    <a:pt x="221564" y="108356"/>
                  </a:lnTo>
                  <a:lnTo>
                    <a:pt x="221564" y="531431"/>
                  </a:lnTo>
                  <a:lnTo>
                    <a:pt x="262788" y="531431"/>
                  </a:lnTo>
                  <a:lnTo>
                    <a:pt x="262788" y="108356"/>
                  </a:lnTo>
                  <a:close/>
                </a:path>
                <a:path w="2684779" h="531495">
                  <a:moveTo>
                    <a:pt x="314312" y="185737"/>
                  </a:moveTo>
                  <a:lnTo>
                    <a:pt x="278244" y="185737"/>
                  </a:lnTo>
                  <a:lnTo>
                    <a:pt x="278244" y="531431"/>
                  </a:lnTo>
                  <a:lnTo>
                    <a:pt x="314312" y="531431"/>
                  </a:lnTo>
                  <a:lnTo>
                    <a:pt x="314312" y="185737"/>
                  </a:lnTo>
                  <a:close/>
                </a:path>
                <a:path w="2684779" h="531495">
                  <a:moveTo>
                    <a:pt x="370992" y="149631"/>
                  </a:moveTo>
                  <a:lnTo>
                    <a:pt x="334924" y="149631"/>
                  </a:lnTo>
                  <a:lnTo>
                    <a:pt x="334924" y="531431"/>
                  </a:lnTo>
                  <a:lnTo>
                    <a:pt x="370992" y="531431"/>
                  </a:lnTo>
                  <a:lnTo>
                    <a:pt x="370992" y="149631"/>
                  </a:lnTo>
                  <a:close/>
                </a:path>
                <a:path w="2684779" h="531495">
                  <a:moveTo>
                    <a:pt x="427697" y="201218"/>
                  </a:moveTo>
                  <a:lnTo>
                    <a:pt x="386473" y="201218"/>
                  </a:lnTo>
                  <a:lnTo>
                    <a:pt x="386473" y="531431"/>
                  </a:lnTo>
                  <a:lnTo>
                    <a:pt x="427697" y="531431"/>
                  </a:lnTo>
                  <a:lnTo>
                    <a:pt x="427697" y="201218"/>
                  </a:lnTo>
                  <a:close/>
                </a:path>
                <a:path w="2684779" h="531495">
                  <a:moveTo>
                    <a:pt x="484378" y="165100"/>
                  </a:moveTo>
                  <a:lnTo>
                    <a:pt x="443153" y="165100"/>
                  </a:lnTo>
                  <a:lnTo>
                    <a:pt x="443153" y="531431"/>
                  </a:lnTo>
                  <a:lnTo>
                    <a:pt x="484378" y="531431"/>
                  </a:lnTo>
                  <a:lnTo>
                    <a:pt x="484378" y="165100"/>
                  </a:lnTo>
                  <a:close/>
                </a:path>
                <a:path w="2684779" h="531495">
                  <a:moveTo>
                    <a:pt x="535901" y="72237"/>
                  </a:moveTo>
                  <a:lnTo>
                    <a:pt x="499833" y="72237"/>
                  </a:lnTo>
                  <a:lnTo>
                    <a:pt x="499833" y="531431"/>
                  </a:lnTo>
                  <a:lnTo>
                    <a:pt x="535901" y="531431"/>
                  </a:lnTo>
                  <a:lnTo>
                    <a:pt x="535901" y="72237"/>
                  </a:lnTo>
                  <a:close/>
                </a:path>
                <a:path w="2684779" h="531495">
                  <a:moveTo>
                    <a:pt x="592582" y="92875"/>
                  </a:moveTo>
                  <a:lnTo>
                    <a:pt x="551357" y="92875"/>
                  </a:lnTo>
                  <a:lnTo>
                    <a:pt x="551357" y="531431"/>
                  </a:lnTo>
                  <a:lnTo>
                    <a:pt x="592582" y="531431"/>
                  </a:lnTo>
                  <a:lnTo>
                    <a:pt x="592582" y="92875"/>
                  </a:lnTo>
                  <a:close/>
                </a:path>
                <a:path w="2684779" h="531495">
                  <a:moveTo>
                    <a:pt x="649262" y="123825"/>
                  </a:moveTo>
                  <a:lnTo>
                    <a:pt x="608037" y="123825"/>
                  </a:lnTo>
                  <a:lnTo>
                    <a:pt x="608037" y="531431"/>
                  </a:lnTo>
                  <a:lnTo>
                    <a:pt x="649262" y="531431"/>
                  </a:lnTo>
                  <a:lnTo>
                    <a:pt x="649262" y="123825"/>
                  </a:lnTo>
                  <a:close/>
                </a:path>
                <a:path w="2684779" h="531495">
                  <a:moveTo>
                    <a:pt x="700786" y="175412"/>
                  </a:moveTo>
                  <a:lnTo>
                    <a:pt x="664718" y="175412"/>
                  </a:lnTo>
                  <a:lnTo>
                    <a:pt x="664718" y="531431"/>
                  </a:lnTo>
                  <a:lnTo>
                    <a:pt x="700786" y="531431"/>
                  </a:lnTo>
                  <a:lnTo>
                    <a:pt x="700786" y="175412"/>
                  </a:lnTo>
                  <a:close/>
                </a:path>
                <a:path w="2684779" h="531495">
                  <a:moveTo>
                    <a:pt x="757466" y="92875"/>
                  </a:moveTo>
                  <a:lnTo>
                    <a:pt x="716241" y="92875"/>
                  </a:lnTo>
                  <a:lnTo>
                    <a:pt x="716241" y="531431"/>
                  </a:lnTo>
                  <a:lnTo>
                    <a:pt x="757466" y="531431"/>
                  </a:lnTo>
                  <a:lnTo>
                    <a:pt x="757466" y="92875"/>
                  </a:lnTo>
                  <a:close/>
                </a:path>
                <a:path w="2684779" h="531495">
                  <a:moveTo>
                    <a:pt x="814146" y="175412"/>
                  </a:moveTo>
                  <a:lnTo>
                    <a:pt x="772922" y="175412"/>
                  </a:lnTo>
                  <a:lnTo>
                    <a:pt x="772922" y="531431"/>
                  </a:lnTo>
                  <a:lnTo>
                    <a:pt x="814146" y="531431"/>
                  </a:lnTo>
                  <a:lnTo>
                    <a:pt x="814146" y="175412"/>
                  </a:lnTo>
                  <a:close/>
                </a:path>
                <a:path w="2684779" h="531495">
                  <a:moveTo>
                    <a:pt x="865670" y="144475"/>
                  </a:moveTo>
                  <a:lnTo>
                    <a:pt x="829602" y="144475"/>
                  </a:lnTo>
                  <a:lnTo>
                    <a:pt x="829602" y="531431"/>
                  </a:lnTo>
                  <a:lnTo>
                    <a:pt x="865670" y="531431"/>
                  </a:lnTo>
                  <a:lnTo>
                    <a:pt x="865670" y="144475"/>
                  </a:lnTo>
                  <a:close/>
                </a:path>
                <a:path w="2684779" h="531495">
                  <a:moveTo>
                    <a:pt x="922350" y="175412"/>
                  </a:moveTo>
                  <a:lnTo>
                    <a:pt x="881138" y="175412"/>
                  </a:lnTo>
                  <a:lnTo>
                    <a:pt x="881138" y="531431"/>
                  </a:lnTo>
                  <a:lnTo>
                    <a:pt x="922350" y="531431"/>
                  </a:lnTo>
                  <a:lnTo>
                    <a:pt x="922350" y="175412"/>
                  </a:lnTo>
                  <a:close/>
                </a:path>
                <a:path w="2684779" h="531495">
                  <a:moveTo>
                    <a:pt x="979030" y="268287"/>
                  </a:moveTo>
                  <a:lnTo>
                    <a:pt x="937806" y="268287"/>
                  </a:lnTo>
                  <a:lnTo>
                    <a:pt x="937806" y="531431"/>
                  </a:lnTo>
                  <a:lnTo>
                    <a:pt x="979030" y="531431"/>
                  </a:lnTo>
                  <a:lnTo>
                    <a:pt x="979030" y="268287"/>
                  </a:lnTo>
                  <a:close/>
                </a:path>
                <a:path w="2684779" h="531495">
                  <a:moveTo>
                    <a:pt x="1030566" y="237324"/>
                  </a:moveTo>
                  <a:lnTo>
                    <a:pt x="994486" y="237324"/>
                  </a:lnTo>
                  <a:lnTo>
                    <a:pt x="994486" y="531431"/>
                  </a:lnTo>
                  <a:lnTo>
                    <a:pt x="1030566" y="531431"/>
                  </a:lnTo>
                  <a:lnTo>
                    <a:pt x="1030566" y="237324"/>
                  </a:lnTo>
                  <a:close/>
                </a:path>
                <a:path w="2684779" h="531495">
                  <a:moveTo>
                    <a:pt x="1087247" y="61912"/>
                  </a:moveTo>
                  <a:lnTo>
                    <a:pt x="1046022" y="61912"/>
                  </a:lnTo>
                  <a:lnTo>
                    <a:pt x="1046022" y="531431"/>
                  </a:lnTo>
                  <a:lnTo>
                    <a:pt x="1087247" y="531431"/>
                  </a:lnTo>
                  <a:lnTo>
                    <a:pt x="1087247" y="61912"/>
                  </a:lnTo>
                  <a:close/>
                </a:path>
                <a:path w="2684779" h="531495">
                  <a:moveTo>
                    <a:pt x="1143927" y="123825"/>
                  </a:moveTo>
                  <a:lnTo>
                    <a:pt x="1102702" y="123825"/>
                  </a:lnTo>
                  <a:lnTo>
                    <a:pt x="1102702" y="531431"/>
                  </a:lnTo>
                  <a:lnTo>
                    <a:pt x="1143927" y="531431"/>
                  </a:lnTo>
                  <a:lnTo>
                    <a:pt x="1143927" y="123825"/>
                  </a:lnTo>
                  <a:close/>
                </a:path>
                <a:path w="2684779" h="531495">
                  <a:moveTo>
                    <a:pt x="1195451" y="67068"/>
                  </a:moveTo>
                  <a:lnTo>
                    <a:pt x="1159383" y="67068"/>
                  </a:lnTo>
                  <a:lnTo>
                    <a:pt x="1159383" y="531431"/>
                  </a:lnTo>
                  <a:lnTo>
                    <a:pt x="1195451" y="531431"/>
                  </a:lnTo>
                  <a:lnTo>
                    <a:pt x="1195451" y="67068"/>
                  </a:lnTo>
                  <a:close/>
                </a:path>
                <a:path w="2684779" h="531495">
                  <a:moveTo>
                    <a:pt x="1252131" y="0"/>
                  </a:moveTo>
                  <a:lnTo>
                    <a:pt x="1210906" y="0"/>
                  </a:lnTo>
                  <a:lnTo>
                    <a:pt x="1210906" y="531431"/>
                  </a:lnTo>
                  <a:lnTo>
                    <a:pt x="1252131" y="531431"/>
                  </a:lnTo>
                  <a:lnTo>
                    <a:pt x="1252131" y="0"/>
                  </a:lnTo>
                  <a:close/>
                </a:path>
                <a:path w="2684779" h="531495">
                  <a:moveTo>
                    <a:pt x="1308811" y="5156"/>
                  </a:moveTo>
                  <a:lnTo>
                    <a:pt x="1267587" y="5156"/>
                  </a:lnTo>
                  <a:lnTo>
                    <a:pt x="1267587" y="531431"/>
                  </a:lnTo>
                  <a:lnTo>
                    <a:pt x="1308811" y="531431"/>
                  </a:lnTo>
                  <a:lnTo>
                    <a:pt x="1308811" y="5156"/>
                  </a:lnTo>
                  <a:close/>
                </a:path>
                <a:path w="2684779" h="531495">
                  <a:moveTo>
                    <a:pt x="1360335" y="113512"/>
                  </a:moveTo>
                  <a:lnTo>
                    <a:pt x="1324267" y="113512"/>
                  </a:lnTo>
                  <a:lnTo>
                    <a:pt x="1324267" y="531431"/>
                  </a:lnTo>
                  <a:lnTo>
                    <a:pt x="1360335" y="531431"/>
                  </a:lnTo>
                  <a:lnTo>
                    <a:pt x="1360335" y="113512"/>
                  </a:lnTo>
                  <a:close/>
                </a:path>
                <a:path w="2684779" h="531495">
                  <a:moveTo>
                    <a:pt x="1417015" y="144475"/>
                  </a:moveTo>
                  <a:lnTo>
                    <a:pt x="1375791" y="144475"/>
                  </a:lnTo>
                  <a:lnTo>
                    <a:pt x="1375791" y="531431"/>
                  </a:lnTo>
                  <a:lnTo>
                    <a:pt x="1417015" y="531431"/>
                  </a:lnTo>
                  <a:lnTo>
                    <a:pt x="1417015" y="144475"/>
                  </a:lnTo>
                  <a:close/>
                </a:path>
                <a:path w="2684779" h="531495">
                  <a:moveTo>
                    <a:pt x="1473695" y="134150"/>
                  </a:moveTo>
                  <a:lnTo>
                    <a:pt x="1432471" y="134150"/>
                  </a:lnTo>
                  <a:lnTo>
                    <a:pt x="1432471" y="531431"/>
                  </a:lnTo>
                  <a:lnTo>
                    <a:pt x="1473695" y="531431"/>
                  </a:lnTo>
                  <a:lnTo>
                    <a:pt x="1473695" y="134150"/>
                  </a:lnTo>
                  <a:close/>
                </a:path>
                <a:path w="2684779" h="531495">
                  <a:moveTo>
                    <a:pt x="1525219" y="61912"/>
                  </a:moveTo>
                  <a:lnTo>
                    <a:pt x="1489151" y="61912"/>
                  </a:lnTo>
                  <a:lnTo>
                    <a:pt x="1489151" y="531431"/>
                  </a:lnTo>
                  <a:lnTo>
                    <a:pt x="1525219" y="531431"/>
                  </a:lnTo>
                  <a:lnTo>
                    <a:pt x="1525219" y="61912"/>
                  </a:lnTo>
                  <a:close/>
                </a:path>
                <a:path w="2684779" h="531495">
                  <a:moveTo>
                    <a:pt x="1581899" y="134150"/>
                  </a:moveTo>
                  <a:lnTo>
                    <a:pt x="1540687" y="134150"/>
                  </a:lnTo>
                  <a:lnTo>
                    <a:pt x="1540687" y="531431"/>
                  </a:lnTo>
                  <a:lnTo>
                    <a:pt x="1581899" y="531431"/>
                  </a:lnTo>
                  <a:lnTo>
                    <a:pt x="1581899" y="134150"/>
                  </a:lnTo>
                  <a:close/>
                </a:path>
                <a:path w="2684779" h="531495">
                  <a:moveTo>
                    <a:pt x="1638579" y="154774"/>
                  </a:moveTo>
                  <a:lnTo>
                    <a:pt x="1597367" y="154774"/>
                  </a:lnTo>
                  <a:lnTo>
                    <a:pt x="1597367" y="531431"/>
                  </a:lnTo>
                  <a:lnTo>
                    <a:pt x="1638579" y="531431"/>
                  </a:lnTo>
                  <a:lnTo>
                    <a:pt x="1638579" y="154774"/>
                  </a:lnTo>
                  <a:close/>
                </a:path>
                <a:path w="2684779" h="531495">
                  <a:moveTo>
                    <a:pt x="1690116" y="190893"/>
                  </a:moveTo>
                  <a:lnTo>
                    <a:pt x="1654048" y="190893"/>
                  </a:lnTo>
                  <a:lnTo>
                    <a:pt x="1654048" y="531431"/>
                  </a:lnTo>
                  <a:lnTo>
                    <a:pt x="1690116" y="531431"/>
                  </a:lnTo>
                  <a:lnTo>
                    <a:pt x="1690116" y="190893"/>
                  </a:lnTo>
                  <a:close/>
                </a:path>
                <a:path w="2684779" h="531495">
                  <a:moveTo>
                    <a:pt x="1746796" y="257975"/>
                  </a:moveTo>
                  <a:lnTo>
                    <a:pt x="1705571" y="257975"/>
                  </a:lnTo>
                  <a:lnTo>
                    <a:pt x="1705571" y="531431"/>
                  </a:lnTo>
                  <a:lnTo>
                    <a:pt x="1746796" y="531431"/>
                  </a:lnTo>
                  <a:lnTo>
                    <a:pt x="1746796" y="257975"/>
                  </a:lnTo>
                  <a:close/>
                </a:path>
                <a:path w="2684779" h="531495">
                  <a:moveTo>
                    <a:pt x="1803476" y="206375"/>
                  </a:moveTo>
                  <a:lnTo>
                    <a:pt x="1762252" y="206375"/>
                  </a:lnTo>
                  <a:lnTo>
                    <a:pt x="1762252" y="531431"/>
                  </a:lnTo>
                  <a:lnTo>
                    <a:pt x="1803476" y="531431"/>
                  </a:lnTo>
                  <a:lnTo>
                    <a:pt x="1803476" y="206375"/>
                  </a:lnTo>
                  <a:close/>
                </a:path>
                <a:path w="2684779" h="531495">
                  <a:moveTo>
                    <a:pt x="1855000" y="149631"/>
                  </a:moveTo>
                  <a:lnTo>
                    <a:pt x="1818932" y="149631"/>
                  </a:lnTo>
                  <a:lnTo>
                    <a:pt x="1818932" y="531431"/>
                  </a:lnTo>
                  <a:lnTo>
                    <a:pt x="1855000" y="531431"/>
                  </a:lnTo>
                  <a:lnTo>
                    <a:pt x="1855000" y="149631"/>
                  </a:lnTo>
                  <a:close/>
                </a:path>
                <a:path w="2684779" h="531495">
                  <a:moveTo>
                    <a:pt x="1911680" y="206375"/>
                  </a:moveTo>
                  <a:lnTo>
                    <a:pt x="1875612" y="206375"/>
                  </a:lnTo>
                  <a:lnTo>
                    <a:pt x="1875612" y="531431"/>
                  </a:lnTo>
                  <a:lnTo>
                    <a:pt x="1911680" y="531431"/>
                  </a:lnTo>
                  <a:lnTo>
                    <a:pt x="1911680" y="206375"/>
                  </a:lnTo>
                  <a:close/>
                </a:path>
                <a:path w="2684779" h="531495">
                  <a:moveTo>
                    <a:pt x="1968360" y="82550"/>
                  </a:moveTo>
                  <a:lnTo>
                    <a:pt x="1927136" y="82550"/>
                  </a:lnTo>
                  <a:lnTo>
                    <a:pt x="1927136" y="531431"/>
                  </a:lnTo>
                  <a:lnTo>
                    <a:pt x="1968360" y="531431"/>
                  </a:lnTo>
                  <a:lnTo>
                    <a:pt x="1968360" y="82550"/>
                  </a:lnTo>
                  <a:close/>
                </a:path>
                <a:path w="2684779" h="531495">
                  <a:moveTo>
                    <a:pt x="2019884" y="20637"/>
                  </a:moveTo>
                  <a:lnTo>
                    <a:pt x="1983816" y="20637"/>
                  </a:lnTo>
                  <a:lnTo>
                    <a:pt x="1983816" y="531431"/>
                  </a:lnTo>
                  <a:lnTo>
                    <a:pt x="2019884" y="531431"/>
                  </a:lnTo>
                  <a:lnTo>
                    <a:pt x="2019884" y="20637"/>
                  </a:lnTo>
                  <a:close/>
                </a:path>
                <a:path w="2684779" h="531495">
                  <a:moveTo>
                    <a:pt x="2076564" y="118668"/>
                  </a:moveTo>
                  <a:lnTo>
                    <a:pt x="2040496" y="118668"/>
                  </a:lnTo>
                  <a:lnTo>
                    <a:pt x="2040496" y="531431"/>
                  </a:lnTo>
                  <a:lnTo>
                    <a:pt x="2076564" y="531431"/>
                  </a:lnTo>
                  <a:lnTo>
                    <a:pt x="2076564" y="118668"/>
                  </a:lnTo>
                  <a:close/>
                </a:path>
                <a:path w="2684779" h="531495">
                  <a:moveTo>
                    <a:pt x="2133244" y="149631"/>
                  </a:moveTo>
                  <a:lnTo>
                    <a:pt x="2092020" y="149631"/>
                  </a:lnTo>
                  <a:lnTo>
                    <a:pt x="2092020" y="531431"/>
                  </a:lnTo>
                  <a:lnTo>
                    <a:pt x="2133244" y="531431"/>
                  </a:lnTo>
                  <a:lnTo>
                    <a:pt x="2133244" y="149631"/>
                  </a:lnTo>
                  <a:close/>
                </a:path>
                <a:path w="2684779" h="531495">
                  <a:moveTo>
                    <a:pt x="2189924" y="206375"/>
                  </a:moveTo>
                  <a:lnTo>
                    <a:pt x="2148700" y="206375"/>
                  </a:lnTo>
                  <a:lnTo>
                    <a:pt x="2148700" y="531431"/>
                  </a:lnTo>
                  <a:lnTo>
                    <a:pt x="2189924" y="531431"/>
                  </a:lnTo>
                  <a:lnTo>
                    <a:pt x="2189924" y="206375"/>
                  </a:lnTo>
                  <a:close/>
                </a:path>
                <a:path w="2684779" h="531495">
                  <a:moveTo>
                    <a:pt x="2241448" y="206375"/>
                  </a:moveTo>
                  <a:lnTo>
                    <a:pt x="2205380" y="206375"/>
                  </a:lnTo>
                  <a:lnTo>
                    <a:pt x="2205380" y="531431"/>
                  </a:lnTo>
                  <a:lnTo>
                    <a:pt x="2241448" y="531431"/>
                  </a:lnTo>
                  <a:lnTo>
                    <a:pt x="2241448" y="206375"/>
                  </a:lnTo>
                  <a:close/>
                </a:path>
                <a:path w="2684779" h="531495">
                  <a:moveTo>
                    <a:pt x="2298128" y="108356"/>
                  </a:moveTo>
                  <a:lnTo>
                    <a:pt x="2256917" y="108356"/>
                  </a:lnTo>
                  <a:lnTo>
                    <a:pt x="2256917" y="531431"/>
                  </a:lnTo>
                  <a:lnTo>
                    <a:pt x="2298128" y="531431"/>
                  </a:lnTo>
                  <a:lnTo>
                    <a:pt x="2298128" y="108356"/>
                  </a:lnTo>
                  <a:close/>
                </a:path>
                <a:path w="2684779" h="531495">
                  <a:moveTo>
                    <a:pt x="2354808" y="139306"/>
                  </a:moveTo>
                  <a:lnTo>
                    <a:pt x="2313597" y="139306"/>
                  </a:lnTo>
                  <a:lnTo>
                    <a:pt x="2313597" y="531431"/>
                  </a:lnTo>
                  <a:lnTo>
                    <a:pt x="2354808" y="531431"/>
                  </a:lnTo>
                  <a:lnTo>
                    <a:pt x="2354808" y="139306"/>
                  </a:lnTo>
                  <a:close/>
                </a:path>
                <a:path w="2684779" h="531495">
                  <a:moveTo>
                    <a:pt x="2406345" y="216687"/>
                  </a:moveTo>
                  <a:lnTo>
                    <a:pt x="2370277" y="216687"/>
                  </a:lnTo>
                  <a:lnTo>
                    <a:pt x="2370277" y="531431"/>
                  </a:lnTo>
                  <a:lnTo>
                    <a:pt x="2406345" y="531431"/>
                  </a:lnTo>
                  <a:lnTo>
                    <a:pt x="2406345" y="216687"/>
                  </a:lnTo>
                  <a:close/>
                </a:path>
                <a:path w="2684779" h="531495">
                  <a:moveTo>
                    <a:pt x="2463025" y="113512"/>
                  </a:moveTo>
                  <a:lnTo>
                    <a:pt x="2421801" y="113512"/>
                  </a:lnTo>
                  <a:lnTo>
                    <a:pt x="2421801" y="531431"/>
                  </a:lnTo>
                  <a:lnTo>
                    <a:pt x="2463025" y="531431"/>
                  </a:lnTo>
                  <a:lnTo>
                    <a:pt x="2463025" y="113512"/>
                  </a:lnTo>
                  <a:close/>
                </a:path>
                <a:path w="2684779" h="531495">
                  <a:moveTo>
                    <a:pt x="2519705" y="72237"/>
                  </a:moveTo>
                  <a:lnTo>
                    <a:pt x="2478481" y="72237"/>
                  </a:lnTo>
                  <a:lnTo>
                    <a:pt x="2478481" y="531431"/>
                  </a:lnTo>
                  <a:lnTo>
                    <a:pt x="2519705" y="531431"/>
                  </a:lnTo>
                  <a:lnTo>
                    <a:pt x="2519705" y="72237"/>
                  </a:lnTo>
                  <a:close/>
                </a:path>
                <a:path w="2684779" h="531495">
                  <a:moveTo>
                    <a:pt x="2571229" y="98031"/>
                  </a:moveTo>
                  <a:lnTo>
                    <a:pt x="2535161" y="98031"/>
                  </a:lnTo>
                  <a:lnTo>
                    <a:pt x="2535161" y="531431"/>
                  </a:lnTo>
                  <a:lnTo>
                    <a:pt x="2571229" y="531431"/>
                  </a:lnTo>
                  <a:lnTo>
                    <a:pt x="2571229" y="98031"/>
                  </a:lnTo>
                  <a:close/>
                </a:path>
                <a:path w="2684779" h="531495">
                  <a:moveTo>
                    <a:pt x="2627909" y="67068"/>
                  </a:moveTo>
                  <a:lnTo>
                    <a:pt x="2586685" y="67068"/>
                  </a:lnTo>
                  <a:lnTo>
                    <a:pt x="2586685" y="531431"/>
                  </a:lnTo>
                  <a:lnTo>
                    <a:pt x="2627909" y="531431"/>
                  </a:lnTo>
                  <a:lnTo>
                    <a:pt x="2627909" y="67068"/>
                  </a:lnTo>
                  <a:close/>
                </a:path>
                <a:path w="2684779" h="531495">
                  <a:moveTo>
                    <a:pt x="2684589" y="170256"/>
                  </a:moveTo>
                  <a:lnTo>
                    <a:pt x="2643365" y="170256"/>
                  </a:lnTo>
                  <a:lnTo>
                    <a:pt x="2643365" y="531431"/>
                  </a:lnTo>
                  <a:lnTo>
                    <a:pt x="2684589" y="531431"/>
                  </a:lnTo>
                  <a:lnTo>
                    <a:pt x="2684589" y="170256"/>
                  </a:lnTo>
                  <a:close/>
                </a:path>
              </a:pathLst>
            </a:custGeom>
            <a:solidFill>
              <a:srgbClr val="0F243E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863943" y="7019507"/>
              <a:ext cx="2684780" cy="531495"/>
            </a:xfrm>
            <a:custGeom>
              <a:avLst/>
              <a:gdLst/>
              <a:ahLst/>
              <a:cxnLst/>
              <a:rect l="l" t="t" r="r" b="b"/>
              <a:pathLst>
                <a:path w="2684779" h="531495">
                  <a:moveTo>
                    <a:pt x="0" y="185737"/>
                  </a:moveTo>
                  <a:lnTo>
                    <a:pt x="41221" y="185737"/>
                  </a:lnTo>
                  <a:lnTo>
                    <a:pt x="41221" y="531441"/>
                  </a:lnTo>
                  <a:lnTo>
                    <a:pt x="0" y="531441"/>
                  </a:lnTo>
                  <a:lnTo>
                    <a:pt x="0" y="185737"/>
                  </a:lnTo>
                  <a:close/>
                </a:path>
                <a:path w="2684779" h="531495">
                  <a:moveTo>
                    <a:pt x="56680" y="134153"/>
                  </a:moveTo>
                  <a:lnTo>
                    <a:pt x="97901" y="134153"/>
                  </a:lnTo>
                  <a:lnTo>
                    <a:pt x="97901" y="531441"/>
                  </a:lnTo>
                  <a:lnTo>
                    <a:pt x="56680" y="531441"/>
                  </a:lnTo>
                  <a:lnTo>
                    <a:pt x="56680" y="134153"/>
                  </a:lnTo>
                  <a:close/>
                </a:path>
                <a:path w="2684779" h="531495">
                  <a:moveTo>
                    <a:pt x="113360" y="206376"/>
                  </a:moveTo>
                  <a:lnTo>
                    <a:pt x="149429" y="206376"/>
                  </a:lnTo>
                  <a:lnTo>
                    <a:pt x="149429" y="531441"/>
                  </a:lnTo>
                  <a:lnTo>
                    <a:pt x="113360" y="531441"/>
                  </a:lnTo>
                  <a:lnTo>
                    <a:pt x="113360" y="206376"/>
                  </a:lnTo>
                  <a:close/>
                </a:path>
                <a:path w="2684779" h="531495">
                  <a:moveTo>
                    <a:pt x="164887" y="175417"/>
                  </a:moveTo>
                  <a:lnTo>
                    <a:pt x="206109" y="175417"/>
                  </a:lnTo>
                  <a:lnTo>
                    <a:pt x="206109" y="531441"/>
                  </a:lnTo>
                  <a:lnTo>
                    <a:pt x="164887" y="531441"/>
                  </a:lnTo>
                  <a:lnTo>
                    <a:pt x="164887" y="175417"/>
                  </a:lnTo>
                  <a:close/>
                </a:path>
                <a:path w="2684779" h="531495">
                  <a:moveTo>
                    <a:pt x="221567" y="108354"/>
                  </a:moveTo>
                  <a:lnTo>
                    <a:pt x="262789" y="108354"/>
                  </a:lnTo>
                  <a:lnTo>
                    <a:pt x="262789" y="531441"/>
                  </a:lnTo>
                  <a:lnTo>
                    <a:pt x="221567" y="531441"/>
                  </a:lnTo>
                  <a:lnTo>
                    <a:pt x="221567" y="108354"/>
                  </a:lnTo>
                  <a:close/>
                </a:path>
                <a:path w="2684779" h="531495">
                  <a:moveTo>
                    <a:pt x="278247" y="185737"/>
                  </a:moveTo>
                  <a:lnTo>
                    <a:pt x="314316" y="185737"/>
                  </a:lnTo>
                  <a:lnTo>
                    <a:pt x="314316" y="531441"/>
                  </a:lnTo>
                  <a:lnTo>
                    <a:pt x="278247" y="531441"/>
                  </a:lnTo>
                  <a:lnTo>
                    <a:pt x="278247" y="185737"/>
                  </a:lnTo>
                  <a:close/>
                </a:path>
                <a:path w="2684779" h="531495">
                  <a:moveTo>
                    <a:pt x="334927" y="149632"/>
                  </a:moveTo>
                  <a:lnTo>
                    <a:pt x="370996" y="149632"/>
                  </a:lnTo>
                  <a:lnTo>
                    <a:pt x="370996" y="531441"/>
                  </a:lnTo>
                  <a:lnTo>
                    <a:pt x="334927" y="531441"/>
                  </a:lnTo>
                  <a:lnTo>
                    <a:pt x="334927" y="149632"/>
                  </a:lnTo>
                  <a:close/>
                </a:path>
                <a:path w="2684779" h="531495">
                  <a:moveTo>
                    <a:pt x="386475" y="201216"/>
                  </a:moveTo>
                  <a:lnTo>
                    <a:pt x="427697" y="201216"/>
                  </a:lnTo>
                  <a:lnTo>
                    <a:pt x="427697" y="531441"/>
                  </a:lnTo>
                  <a:lnTo>
                    <a:pt x="386475" y="531441"/>
                  </a:lnTo>
                  <a:lnTo>
                    <a:pt x="386475" y="201216"/>
                  </a:lnTo>
                  <a:close/>
                </a:path>
                <a:path w="2684779" h="531495">
                  <a:moveTo>
                    <a:pt x="443155" y="165098"/>
                  </a:moveTo>
                  <a:lnTo>
                    <a:pt x="484377" y="165098"/>
                  </a:lnTo>
                  <a:lnTo>
                    <a:pt x="484377" y="531441"/>
                  </a:lnTo>
                  <a:lnTo>
                    <a:pt x="443155" y="531441"/>
                  </a:lnTo>
                  <a:lnTo>
                    <a:pt x="443155" y="165098"/>
                  </a:lnTo>
                  <a:close/>
                </a:path>
                <a:path w="2684779" h="531495">
                  <a:moveTo>
                    <a:pt x="499835" y="72236"/>
                  </a:moveTo>
                  <a:lnTo>
                    <a:pt x="535904" y="72236"/>
                  </a:lnTo>
                  <a:lnTo>
                    <a:pt x="535904" y="531441"/>
                  </a:lnTo>
                  <a:lnTo>
                    <a:pt x="499835" y="531441"/>
                  </a:lnTo>
                  <a:lnTo>
                    <a:pt x="499835" y="72236"/>
                  </a:lnTo>
                  <a:close/>
                </a:path>
                <a:path w="2684779" h="531495">
                  <a:moveTo>
                    <a:pt x="551362" y="92875"/>
                  </a:moveTo>
                  <a:lnTo>
                    <a:pt x="592584" y="92875"/>
                  </a:lnTo>
                  <a:lnTo>
                    <a:pt x="592584" y="531441"/>
                  </a:lnTo>
                  <a:lnTo>
                    <a:pt x="551362" y="531441"/>
                  </a:lnTo>
                  <a:lnTo>
                    <a:pt x="551362" y="92875"/>
                  </a:lnTo>
                  <a:close/>
                </a:path>
                <a:path w="2684779" h="531495">
                  <a:moveTo>
                    <a:pt x="608042" y="123834"/>
                  </a:moveTo>
                  <a:lnTo>
                    <a:pt x="649264" y="123834"/>
                  </a:lnTo>
                  <a:lnTo>
                    <a:pt x="649264" y="531441"/>
                  </a:lnTo>
                  <a:lnTo>
                    <a:pt x="608042" y="531441"/>
                  </a:lnTo>
                  <a:lnTo>
                    <a:pt x="608042" y="123834"/>
                  </a:lnTo>
                  <a:close/>
                </a:path>
                <a:path w="2684779" h="531495">
                  <a:moveTo>
                    <a:pt x="664722" y="175418"/>
                  </a:moveTo>
                  <a:lnTo>
                    <a:pt x="700792" y="175418"/>
                  </a:lnTo>
                  <a:lnTo>
                    <a:pt x="700792" y="531441"/>
                  </a:lnTo>
                  <a:lnTo>
                    <a:pt x="664722" y="531441"/>
                  </a:lnTo>
                  <a:lnTo>
                    <a:pt x="664722" y="175418"/>
                  </a:lnTo>
                  <a:close/>
                </a:path>
                <a:path w="2684779" h="531495">
                  <a:moveTo>
                    <a:pt x="716250" y="92875"/>
                  </a:moveTo>
                  <a:lnTo>
                    <a:pt x="757472" y="92875"/>
                  </a:lnTo>
                  <a:lnTo>
                    <a:pt x="757472" y="531441"/>
                  </a:lnTo>
                  <a:lnTo>
                    <a:pt x="716250" y="531441"/>
                  </a:lnTo>
                  <a:lnTo>
                    <a:pt x="716250" y="92875"/>
                  </a:lnTo>
                  <a:close/>
                </a:path>
                <a:path w="2684779" h="531495">
                  <a:moveTo>
                    <a:pt x="772930" y="175418"/>
                  </a:moveTo>
                  <a:lnTo>
                    <a:pt x="814152" y="175418"/>
                  </a:lnTo>
                  <a:lnTo>
                    <a:pt x="814152" y="531441"/>
                  </a:lnTo>
                  <a:lnTo>
                    <a:pt x="772930" y="531441"/>
                  </a:lnTo>
                  <a:lnTo>
                    <a:pt x="772930" y="175418"/>
                  </a:lnTo>
                  <a:close/>
                </a:path>
                <a:path w="2684779" h="531495">
                  <a:moveTo>
                    <a:pt x="829610" y="144473"/>
                  </a:moveTo>
                  <a:lnTo>
                    <a:pt x="865679" y="144473"/>
                  </a:lnTo>
                  <a:lnTo>
                    <a:pt x="865679" y="531441"/>
                  </a:lnTo>
                  <a:lnTo>
                    <a:pt x="829610" y="531441"/>
                  </a:lnTo>
                  <a:lnTo>
                    <a:pt x="829610" y="144473"/>
                  </a:lnTo>
                  <a:close/>
                </a:path>
                <a:path w="2684779" h="531495">
                  <a:moveTo>
                    <a:pt x="881137" y="175418"/>
                  </a:moveTo>
                  <a:lnTo>
                    <a:pt x="922359" y="175418"/>
                  </a:lnTo>
                  <a:lnTo>
                    <a:pt x="922359" y="531441"/>
                  </a:lnTo>
                  <a:lnTo>
                    <a:pt x="881137" y="531441"/>
                  </a:lnTo>
                  <a:lnTo>
                    <a:pt x="881137" y="175418"/>
                  </a:lnTo>
                  <a:close/>
                </a:path>
                <a:path w="2684779" h="531495">
                  <a:moveTo>
                    <a:pt x="937817" y="268293"/>
                  </a:moveTo>
                  <a:lnTo>
                    <a:pt x="979039" y="268293"/>
                  </a:lnTo>
                  <a:lnTo>
                    <a:pt x="979039" y="531441"/>
                  </a:lnTo>
                  <a:lnTo>
                    <a:pt x="937817" y="531441"/>
                  </a:lnTo>
                  <a:lnTo>
                    <a:pt x="937817" y="268293"/>
                  </a:lnTo>
                  <a:close/>
                </a:path>
                <a:path w="2684779" h="531495">
                  <a:moveTo>
                    <a:pt x="994497" y="237335"/>
                  </a:moveTo>
                  <a:lnTo>
                    <a:pt x="1030566" y="237335"/>
                  </a:lnTo>
                  <a:lnTo>
                    <a:pt x="1030566" y="531441"/>
                  </a:lnTo>
                  <a:lnTo>
                    <a:pt x="994497" y="531441"/>
                  </a:lnTo>
                  <a:lnTo>
                    <a:pt x="994497" y="237335"/>
                  </a:lnTo>
                  <a:close/>
                </a:path>
                <a:path w="2684779" h="531495">
                  <a:moveTo>
                    <a:pt x="1046025" y="61917"/>
                  </a:moveTo>
                  <a:lnTo>
                    <a:pt x="1087246" y="61917"/>
                  </a:lnTo>
                  <a:lnTo>
                    <a:pt x="1087246" y="531441"/>
                  </a:lnTo>
                  <a:lnTo>
                    <a:pt x="1046025" y="531441"/>
                  </a:lnTo>
                  <a:lnTo>
                    <a:pt x="1046025" y="61917"/>
                  </a:lnTo>
                  <a:close/>
                </a:path>
                <a:path w="2684779" h="531495">
                  <a:moveTo>
                    <a:pt x="1102705" y="123834"/>
                  </a:moveTo>
                  <a:lnTo>
                    <a:pt x="1143927" y="123834"/>
                  </a:lnTo>
                  <a:lnTo>
                    <a:pt x="1143927" y="531441"/>
                  </a:lnTo>
                  <a:lnTo>
                    <a:pt x="1102705" y="531441"/>
                  </a:lnTo>
                  <a:lnTo>
                    <a:pt x="1102705" y="123834"/>
                  </a:lnTo>
                  <a:close/>
                </a:path>
                <a:path w="2684779" h="531495">
                  <a:moveTo>
                    <a:pt x="1159385" y="67076"/>
                  </a:moveTo>
                  <a:lnTo>
                    <a:pt x="1195454" y="67076"/>
                  </a:lnTo>
                  <a:lnTo>
                    <a:pt x="1195454" y="531441"/>
                  </a:lnTo>
                  <a:lnTo>
                    <a:pt x="1159385" y="531441"/>
                  </a:lnTo>
                  <a:lnTo>
                    <a:pt x="1159385" y="67076"/>
                  </a:lnTo>
                  <a:close/>
                </a:path>
                <a:path w="2684779" h="531495">
                  <a:moveTo>
                    <a:pt x="1210912" y="0"/>
                  </a:moveTo>
                  <a:lnTo>
                    <a:pt x="1252134" y="0"/>
                  </a:lnTo>
                  <a:lnTo>
                    <a:pt x="1252134" y="531441"/>
                  </a:lnTo>
                  <a:lnTo>
                    <a:pt x="1210912" y="531441"/>
                  </a:lnTo>
                  <a:lnTo>
                    <a:pt x="1210912" y="0"/>
                  </a:lnTo>
                  <a:close/>
                </a:path>
                <a:path w="2684779" h="531495">
                  <a:moveTo>
                    <a:pt x="1267592" y="5159"/>
                  </a:moveTo>
                  <a:lnTo>
                    <a:pt x="1308814" y="5159"/>
                  </a:lnTo>
                  <a:lnTo>
                    <a:pt x="1308814" y="531441"/>
                  </a:lnTo>
                  <a:lnTo>
                    <a:pt x="1267592" y="531441"/>
                  </a:lnTo>
                  <a:lnTo>
                    <a:pt x="1267592" y="5159"/>
                  </a:lnTo>
                  <a:close/>
                </a:path>
                <a:path w="2684779" h="531495">
                  <a:moveTo>
                    <a:pt x="1324272" y="113514"/>
                  </a:moveTo>
                  <a:lnTo>
                    <a:pt x="1360341" y="113514"/>
                  </a:lnTo>
                  <a:lnTo>
                    <a:pt x="1360341" y="531441"/>
                  </a:lnTo>
                  <a:lnTo>
                    <a:pt x="1324272" y="531441"/>
                  </a:lnTo>
                  <a:lnTo>
                    <a:pt x="1324272" y="113514"/>
                  </a:lnTo>
                  <a:close/>
                </a:path>
                <a:path w="2684779" h="531495">
                  <a:moveTo>
                    <a:pt x="1375799" y="144473"/>
                  </a:moveTo>
                  <a:lnTo>
                    <a:pt x="1417021" y="144473"/>
                  </a:lnTo>
                  <a:lnTo>
                    <a:pt x="1417021" y="531441"/>
                  </a:lnTo>
                  <a:lnTo>
                    <a:pt x="1375799" y="531441"/>
                  </a:lnTo>
                  <a:lnTo>
                    <a:pt x="1375799" y="144473"/>
                  </a:lnTo>
                  <a:close/>
                </a:path>
                <a:path w="2684779" h="531495">
                  <a:moveTo>
                    <a:pt x="1432479" y="134153"/>
                  </a:moveTo>
                  <a:lnTo>
                    <a:pt x="1473701" y="134153"/>
                  </a:lnTo>
                  <a:lnTo>
                    <a:pt x="1473701" y="531441"/>
                  </a:lnTo>
                  <a:lnTo>
                    <a:pt x="1432479" y="531441"/>
                  </a:lnTo>
                  <a:lnTo>
                    <a:pt x="1432479" y="134153"/>
                  </a:lnTo>
                  <a:close/>
                </a:path>
                <a:path w="2684779" h="531495">
                  <a:moveTo>
                    <a:pt x="1489160" y="61917"/>
                  </a:moveTo>
                  <a:lnTo>
                    <a:pt x="1525229" y="61917"/>
                  </a:lnTo>
                  <a:lnTo>
                    <a:pt x="1525229" y="531441"/>
                  </a:lnTo>
                  <a:lnTo>
                    <a:pt x="1489160" y="531441"/>
                  </a:lnTo>
                  <a:lnTo>
                    <a:pt x="1489160" y="61917"/>
                  </a:lnTo>
                  <a:close/>
                </a:path>
                <a:path w="2684779" h="531495">
                  <a:moveTo>
                    <a:pt x="1540687" y="134153"/>
                  </a:moveTo>
                  <a:lnTo>
                    <a:pt x="1581909" y="134153"/>
                  </a:lnTo>
                  <a:lnTo>
                    <a:pt x="1581909" y="531441"/>
                  </a:lnTo>
                  <a:lnTo>
                    <a:pt x="1540687" y="531441"/>
                  </a:lnTo>
                  <a:lnTo>
                    <a:pt x="1540687" y="134153"/>
                  </a:lnTo>
                  <a:close/>
                </a:path>
                <a:path w="2684779" h="531495">
                  <a:moveTo>
                    <a:pt x="1597367" y="154779"/>
                  </a:moveTo>
                  <a:lnTo>
                    <a:pt x="1638589" y="154779"/>
                  </a:lnTo>
                  <a:lnTo>
                    <a:pt x="1638589" y="531441"/>
                  </a:lnTo>
                  <a:lnTo>
                    <a:pt x="1597367" y="531441"/>
                  </a:lnTo>
                  <a:lnTo>
                    <a:pt x="1597367" y="154779"/>
                  </a:lnTo>
                  <a:close/>
                </a:path>
                <a:path w="2684779" h="531495">
                  <a:moveTo>
                    <a:pt x="1654047" y="190897"/>
                  </a:moveTo>
                  <a:lnTo>
                    <a:pt x="1690116" y="190897"/>
                  </a:lnTo>
                  <a:lnTo>
                    <a:pt x="1690116" y="531441"/>
                  </a:lnTo>
                  <a:lnTo>
                    <a:pt x="1654047" y="531441"/>
                  </a:lnTo>
                  <a:lnTo>
                    <a:pt x="1654047" y="190897"/>
                  </a:lnTo>
                  <a:close/>
                </a:path>
                <a:path w="2684779" h="531495">
                  <a:moveTo>
                    <a:pt x="1705574" y="257974"/>
                  </a:moveTo>
                  <a:lnTo>
                    <a:pt x="1746796" y="257974"/>
                  </a:lnTo>
                  <a:lnTo>
                    <a:pt x="1746796" y="531441"/>
                  </a:lnTo>
                  <a:lnTo>
                    <a:pt x="1705574" y="531441"/>
                  </a:lnTo>
                  <a:lnTo>
                    <a:pt x="1705574" y="257974"/>
                  </a:lnTo>
                  <a:close/>
                </a:path>
                <a:path w="2684779" h="531495">
                  <a:moveTo>
                    <a:pt x="1762254" y="206376"/>
                  </a:moveTo>
                  <a:lnTo>
                    <a:pt x="1803476" y="206376"/>
                  </a:lnTo>
                  <a:lnTo>
                    <a:pt x="1803476" y="531441"/>
                  </a:lnTo>
                  <a:lnTo>
                    <a:pt x="1762254" y="531441"/>
                  </a:lnTo>
                  <a:lnTo>
                    <a:pt x="1762254" y="206376"/>
                  </a:lnTo>
                  <a:close/>
                </a:path>
                <a:path w="2684779" h="531495">
                  <a:moveTo>
                    <a:pt x="1818934" y="149633"/>
                  </a:moveTo>
                  <a:lnTo>
                    <a:pt x="1855003" y="149633"/>
                  </a:lnTo>
                  <a:lnTo>
                    <a:pt x="1855003" y="531441"/>
                  </a:lnTo>
                  <a:lnTo>
                    <a:pt x="1818934" y="531441"/>
                  </a:lnTo>
                  <a:lnTo>
                    <a:pt x="1818934" y="149633"/>
                  </a:lnTo>
                  <a:close/>
                </a:path>
                <a:path w="2684779" h="531495">
                  <a:moveTo>
                    <a:pt x="1875614" y="206376"/>
                  </a:moveTo>
                  <a:lnTo>
                    <a:pt x="1911684" y="206376"/>
                  </a:lnTo>
                  <a:lnTo>
                    <a:pt x="1911684" y="531441"/>
                  </a:lnTo>
                  <a:lnTo>
                    <a:pt x="1875614" y="531441"/>
                  </a:lnTo>
                  <a:lnTo>
                    <a:pt x="1875614" y="206376"/>
                  </a:lnTo>
                  <a:close/>
                </a:path>
                <a:path w="2684779" h="531495">
                  <a:moveTo>
                    <a:pt x="1927142" y="82556"/>
                  </a:moveTo>
                  <a:lnTo>
                    <a:pt x="1968364" y="82556"/>
                  </a:lnTo>
                  <a:lnTo>
                    <a:pt x="1968364" y="531441"/>
                  </a:lnTo>
                  <a:lnTo>
                    <a:pt x="1927142" y="531441"/>
                  </a:lnTo>
                  <a:lnTo>
                    <a:pt x="1927142" y="82556"/>
                  </a:lnTo>
                  <a:close/>
                </a:path>
                <a:path w="2684779" h="531495">
                  <a:moveTo>
                    <a:pt x="1983822" y="20639"/>
                  </a:moveTo>
                  <a:lnTo>
                    <a:pt x="2019891" y="20639"/>
                  </a:lnTo>
                  <a:lnTo>
                    <a:pt x="2019891" y="531441"/>
                  </a:lnTo>
                  <a:lnTo>
                    <a:pt x="1983822" y="531441"/>
                  </a:lnTo>
                  <a:lnTo>
                    <a:pt x="1983822" y="20639"/>
                  </a:lnTo>
                  <a:close/>
                </a:path>
                <a:path w="2684779" h="531495">
                  <a:moveTo>
                    <a:pt x="2040502" y="118674"/>
                  </a:moveTo>
                  <a:lnTo>
                    <a:pt x="2076571" y="118674"/>
                  </a:lnTo>
                  <a:lnTo>
                    <a:pt x="2076571" y="531441"/>
                  </a:lnTo>
                  <a:lnTo>
                    <a:pt x="2040502" y="531441"/>
                  </a:lnTo>
                  <a:lnTo>
                    <a:pt x="2040502" y="118674"/>
                  </a:lnTo>
                  <a:close/>
                </a:path>
                <a:path w="2684779" h="531495">
                  <a:moveTo>
                    <a:pt x="2092029" y="149633"/>
                  </a:moveTo>
                  <a:lnTo>
                    <a:pt x="2133251" y="149633"/>
                  </a:lnTo>
                  <a:lnTo>
                    <a:pt x="2133251" y="531441"/>
                  </a:lnTo>
                  <a:lnTo>
                    <a:pt x="2092029" y="531441"/>
                  </a:lnTo>
                  <a:lnTo>
                    <a:pt x="2092029" y="149633"/>
                  </a:lnTo>
                  <a:close/>
                </a:path>
                <a:path w="2684779" h="531495">
                  <a:moveTo>
                    <a:pt x="2148709" y="206376"/>
                  </a:moveTo>
                  <a:lnTo>
                    <a:pt x="2189931" y="206376"/>
                  </a:lnTo>
                  <a:lnTo>
                    <a:pt x="2189931" y="531441"/>
                  </a:lnTo>
                  <a:lnTo>
                    <a:pt x="2148709" y="531441"/>
                  </a:lnTo>
                  <a:lnTo>
                    <a:pt x="2148709" y="206376"/>
                  </a:lnTo>
                  <a:close/>
                </a:path>
                <a:path w="2684779" h="531495">
                  <a:moveTo>
                    <a:pt x="2205389" y="206376"/>
                  </a:moveTo>
                  <a:lnTo>
                    <a:pt x="2241458" y="206376"/>
                  </a:lnTo>
                  <a:lnTo>
                    <a:pt x="2241458" y="531441"/>
                  </a:lnTo>
                  <a:lnTo>
                    <a:pt x="2205389" y="531441"/>
                  </a:lnTo>
                  <a:lnTo>
                    <a:pt x="2205389" y="206376"/>
                  </a:lnTo>
                  <a:close/>
                </a:path>
                <a:path w="2684779" h="531495">
                  <a:moveTo>
                    <a:pt x="2256917" y="108354"/>
                  </a:moveTo>
                  <a:lnTo>
                    <a:pt x="2298138" y="108354"/>
                  </a:lnTo>
                  <a:lnTo>
                    <a:pt x="2298138" y="531441"/>
                  </a:lnTo>
                  <a:lnTo>
                    <a:pt x="2256917" y="531441"/>
                  </a:lnTo>
                  <a:lnTo>
                    <a:pt x="2256917" y="108354"/>
                  </a:lnTo>
                  <a:close/>
                </a:path>
                <a:path w="2684779" h="531495">
                  <a:moveTo>
                    <a:pt x="2313597" y="139313"/>
                  </a:moveTo>
                  <a:lnTo>
                    <a:pt x="2354818" y="139313"/>
                  </a:lnTo>
                  <a:lnTo>
                    <a:pt x="2354818" y="531441"/>
                  </a:lnTo>
                  <a:lnTo>
                    <a:pt x="2313597" y="531441"/>
                  </a:lnTo>
                  <a:lnTo>
                    <a:pt x="2313597" y="139313"/>
                  </a:lnTo>
                  <a:close/>
                </a:path>
                <a:path w="2684779" h="531495">
                  <a:moveTo>
                    <a:pt x="2370277" y="216696"/>
                  </a:moveTo>
                  <a:lnTo>
                    <a:pt x="2406346" y="216696"/>
                  </a:lnTo>
                  <a:lnTo>
                    <a:pt x="2406346" y="531441"/>
                  </a:lnTo>
                  <a:lnTo>
                    <a:pt x="2370277" y="531441"/>
                  </a:lnTo>
                  <a:lnTo>
                    <a:pt x="2370277" y="216696"/>
                  </a:lnTo>
                  <a:close/>
                </a:path>
                <a:path w="2684779" h="531495">
                  <a:moveTo>
                    <a:pt x="2421804" y="113514"/>
                  </a:moveTo>
                  <a:lnTo>
                    <a:pt x="2463026" y="113514"/>
                  </a:lnTo>
                  <a:lnTo>
                    <a:pt x="2463026" y="531441"/>
                  </a:lnTo>
                  <a:lnTo>
                    <a:pt x="2421804" y="531441"/>
                  </a:lnTo>
                  <a:lnTo>
                    <a:pt x="2421804" y="113514"/>
                  </a:lnTo>
                  <a:close/>
                </a:path>
                <a:path w="2684779" h="531495">
                  <a:moveTo>
                    <a:pt x="2478484" y="72236"/>
                  </a:moveTo>
                  <a:lnTo>
                    <a:pt x="2519706" y="72236"/>
                  </a:lnTo>
                  <a:lnTo>
                    <a:pt x="2519706" y="531441"/>
                  </a:lnTo>
                  <a:lnTo>
                    <a:pt x="2478484" y="531441"/>
                  </a:lnTo>
                  <a:lnTo>
                    <a:pt x="2478484" y="72236"/>
                  </a:lnTo>
                  <a:close/>
                </a:path>
                <a:path w="2684779" h="531495">
                  <a:moveTo>
                    <a:pt x="2535164" y="98035"/>
                  </a:moveTo>
                  <a:lnTo>
                    <a:pt x="2571233" y="98035"/>
                  </a:lnTo>
                  <a:lnTo>
                    <a:pt x="2571233" y="531441"/>
                  </a:lnTo>
                  <a:lnTo>
                    <a:pt x="2535164" y="531441"/>
                  </a:lnTo>
                  <a:lnTo>
                    <a:pt x="2535164" y="98035"/>
                  </a:lnTo>
                  <a:close/>
                </a:path>
                <a:path w="2684779" h="531495">
                  <a:moveTo>
                    <a:pt x="2586691" y="67076"/>
                  </a:moveTo>
                  <a:lnTo>
                    <a:pt x="2627913" y="67076"/>
                  </a:lnTo>
                  <a:lnTo>
                    <a:pt x="2627913" y="531441"/>
                  </a:lnTo>
                  <a:lnTo>
                    <a:pt x="2586691" y="531441"/>
                  </a:lnTo>
                  <a:lnTo>
                    <a:pt x="2586691" y="67076"/>
                  </a:lnTo>
                  <a:close/>
                </a:path>
                <a:path w="2684779" h="531495">
                  <a:moveTo>
                    <a:pt x="2643371" y="170258"/>
                  </a:moveTo>
                  <a:lnTo>
                    <a:pt x="2684593" y="170258"/>
                  </a:lnTo>
                  <a:lnTo>
                    <a:pt x="2684593" y="531441"/>
                  </a:lnTo>
                  <a:lnTo>
                    <a:pt x="2643371" y="531441"/>
                  </a:lnTo>
                  <a:lnTo>
                    <a:pt x="2643371" y="170258"/>
                  </a:lnTo>
                  <a:close/>
                </a:path>
              </a:pathLst>
            </a:custGeom>
            <a:ln w="5156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838180" y="5843082"/>
              <a:ext cx="2937510" cy="1723389"/>
            </a:xfrm>
            <a:custGeom>
              <a:avLst/>
              <a:gdLst/>
              <a:ahLst/>
              <a:cxnLst/>
              <a:rect l="l" t="t" r="r" b="b"/>
              <a:pathLst>
                <a:path w="2937510" h="1723390">
                  <a:moveTo>
                    <a:pt x="20610" y="1707866"/>
                  </a:moveTo>
                  <a:lnTo>
                    <a:pt x="20617" y="0"/>
                  </a:lnTo>
                </a:path>
                <a:path w="2937510" h="1723390">
                  <a:moveTo>
                    <a:pt x="0" y="1707866"/>
                  </a:moveTo>
                  <a:lnTo>
                    <a:pt x="20610" y="1707866"/>
                  </a:lnTo>
                </a:path>
                <a:path w="2937510" h="1723390">
                  <a:moveTo>
                    <a:pt x="0" y="1424079"/>
                  </a:moveTo>
                  <a:lnTo>
                    <a:pt x="20610" y="1424079"/>
                  </a:lnTo>
                </a:path>
                <a:path w="2937510" h="1723390">
                  <a:moveTo>
                    <a:pt x="0" y="1135146"/>
                  </a:moveTo>
                  <a:lnTo>
                    <a:pt x="20610" y="1135146"/>
                  </a:lnTo>
                </a:path>
                <a:path w="2937510" h="1723390">
                  <a:moveTo>
                    <a:pt x="0" y="851360"/>
                  </a:moveTo>
                  <a:lnTo>
                    <a:pt x="20610" y="851360"/>
                  </a:lnTo>
                </a:path>
                <a:path w="2937510" h="1723390">
                  <a:moveTo>
                    <a:pt x="0" y="567573"/>
                  </a:moveTo>
                  <a:lnTo>
                    <a:pt x="20610" y="567573"/>
                  </a:lnTo>
                </a:path>
                <a:path w="2937510" h="1723390">
                  <a:moveTo>
                    <a:pt x="0" y="283786"/>
                  </a:moveTo>
                  <a:lnTo>
                    <a:pt x="20610" y="283786"/>
                  </a:lnTo>
                </a:path>
                <a:path w="2937510" h="1723390">
                  <a:moveTo>
                    <a:pt x="0" y="0"/>
                  </a:moveTo>
                  <a:lnTo>
                    <a:pt x="20610" y="0"/>
                  </a:lnTo>
                </a:path>
                <a:path w="2937510" h="1723390">
                  <a:moveTo>
                    <a:pt x="20610" y="1707866"/>
                  </a:moveTo>
                  <a:lnTo>
                    <a:pt x="2937077" y="1707866"/>
                  </a:lnTo>
                </a:path>
                <a:path w="2937510" h="1723390">
                  <a:moveTo>
                    <a:pt x="20610" y="1707866"/>
                  </a:moveTo>
                  <a:lnTo>
                    <a:pt x="20610" y="1723345"/>
                  </a:lnTo>
                </a:path>
                <a:path w="2937510" h="1723390">
                  <a:moveTo>
                    <a:pt x="77291" y="1707866"/>
                  </a:moveTo>
                  <a:lnTo>
                    <a:pt x="77291" y="1723345"/>
                  </a:lnTo>
                </a:path>
                <a:path w="2937510" h="1723390">
                  <a:moveTo>
                    <a:pt x="128818" y="1707866"/>
                  </a:moveTo>
                  <a:lnTo>
                    <a:pt x="128818" y="1723345"/>
                  </a:lnTo>
                </a:path>
                <a:path w="2937510" h="1723390">
                  <a:moveTo>
                    <a:pt x="185498" y="1707866"/>
                  </a:moveTo>
                  <a:lnTo>
                    <a:pt x="185498" y="1723345"/>
                  </a:lnTo>
                </a:path>
                <a:path w="2937510" h="1723390">
                  <a:moveTo>
                    <a:pt x="242178" y="1707866"/>
                  </a:moveTo>
                  <a:lnTo>
                    <a:pt x="242178" y="1723345"/>
                  </a:lnTo>
                </a:path>
                <a:path w="2937510" h="1723390">
                  <a:moveTo>
                    <a:pt x="293705" y="1707866"/>
                  </a:moveTo>
                  <a:lnTo>
                    <a:pt x="293705" y="1723345"/>
                  </a:lnTo>
                </a:path>
                <a:path w="2937510" h="1723390">
                  <a:moveTo>
                    <a:pt x="350385" y="1707866"/>
                  </a:moveTo>
                  <a:lnTo>
                    <a:pt x="350385" y="1723345"/>
                  </a:lnTo>
                </a:path>
                <a:path w="2937510" h="1723390">
                  <a:moveTo>
                    <a:pt x="407065" y="1707866"/>
                  </a:moveTo>
                  <a:lnTo>
                    <a:pt x="407065" y="1723345"/>
                  </a:lnTo>
                </a:path>
                <a:path w="2937510" h="1723390">
                  <a:moveTo>
                    <a:pt x="458613" y="1707866"/>
                  </a:moveTo>
                  <a:lnTo>
                    <a:pt x="458613" y="1723345"/>
                  </a:lnTo>
                </a:path>
                <a:path w="2937510" h="1723390">
                  <a:moveTo>
                    <a:pt x="515293" y="1707866"/>
                  </a:moveTo>
                  <a:lnTo>
                    <a:pt x="515293" y="1723345"/>
                  </a:lnTo>
                </a:path>
                <a:path w="2937510" h="1723390">
                  <a:moveTo>
                    <a:pt x="571973" y="1707866"/>
                  </a:moveTo>
                  <a:lnTo>
                    <a:pt x="571973" y="1723345"/>
                  </a:lnTo>
                </a:path>
                <a:path w="2937510" h="1723390">
                  <a:moveTo>
                    <a:pt x="623501" y="1707866"/>
                  </a:moveTo>
                  <a:lnTo>
                    <a:pt x="623501" y="1723345"/>
                  </a:lnTo>
                </a:path>
                <a:path w="2937510" h="1723390">
                  <a:moveTo>
                    <a:pt x="680181" y="1707866"/>
                  </a:moveTo>
                  <a:lnTo>
                    <a:pt x="680181" y="1723345"/>
                  </a:lnTo>
                </a:path>
                <a:path w="2937510" h="1723390">
                  <a:moveTo>
                    <a:pt x="736861" y="1707866"/>
                  </a:moveTo>
                  <a:lnTo>
                    <a:pt x="736861" y="1723345"/>
                  </a:lnTo>
                </a:path>
                <a:path w="2937510" h="1723390">
                  <a:moveTo>
                    <a:pt x="788388" y="1707866"/>
                  </a:moveTo>
                  <a:lnTo>
                    <a:pt x="788388" y="1723345"/>
                  </a:lnTo>
                </a:path>
                <a:path w="2937510" h="1723390">
                  <a:moveTo>
                    <a:pt x="845068" y="1707866"/>
                  </a:moveTo>
                  <a:lnTo>
                    <a:pt x="845068" y="1723345"/>
                  </a:lnTo>
                </a:path>
                <a:path w="2937510" h="1723390">
                  <a:moveTo>
                    <a:pt x="901748" y="1707866"/>
                  </a:moveTo>
                  <a:lnTo>
                    <a:pt x="901748" y="1723345"/>
                  </a:lnTo>
                </a:path>
                <a:path w="2937510" h="1723390">
                  <a:moveTo>
                    <a:pt x="953275" y="1707866"/>
                  </a:moveTo>
                  <a:lnTo>
                    <a:pt x="953275" y="1723345"/>
                  </a:lnTo>
                </a:path>
                <a:path w="2937510" h="1723390">
                  <a:moveTo>
                    <a:pt x="1009956" y="1707866"/>
                  </a:moveTo>
                  <a:lnTo>
                    <a:pt x="1009956" y="1723345"/>
                  </a:lnTo>
                </a:path>
                <a:path w="2937510" h="1723390">
                  <a:moveTo>
                    <a:pt x="1066636" y="1707866"/>
                  </a:moveTo>
                  <a:lnTo>
                    <a:pt x="1066636" y="1723345"/>
                  </a:lnTo>
                </a:path>
                <a:path w="2937510" h="1723390">
                  <a:moveTo>
                    <a:pt x="1118163" y="1707866"/>
                  </a:moveTo>
                  <a:lnTo>
                    <a:pt x="1118163" y="1723345"/>
                  </a:lnTo>
                </a:path>
                <a:path w="2937510" h="1723390">
                  <a:moveTo>
                    <a:pt x="1174843" y="1707866"/>
                  </a:moveTo>
                  <a:lnTo>
                    <a:pt x="1174843" y="1723345"/>
                  </a:lnTo>
                </a:path>
                <a:path w="2937510" h="1723390">
                  <a:moveTo>
                    <a:pt x="1231523" y="1707866"/>
                  </a:moveTo>
                  <a:lnTo>
                    <a:pt x="1231523" y="1723345"/>
                  </a:lnTo>
                </a:path>
                <a:path w="2937510" h="1723390">
                  <a:moveTo>
                    <a:pt x="1288203" y="1707866"/>
                  </a:moveTo>
                  <a:lnTo>
                    <a:pt x="1288203" y="1723345"/>
                  </a:lnTo>
                </a:path>
                <a:path w="2937510" h="1723390">
                  <a:moveTo>
                    <a:pt x="1339730" y="1707866"/>
                  </a:moveTo>
                  <a:lnTo>
                    <a:pt x="1339730" y="1723345"/>
                  </a:lnTo>
                </a:path>
                <a:path w="2937510" h="1723390">
                  <a:moveTo>
                    <a:pt x="1396410" y="1707866"/>
                  </a:moveTo>
                  <a:lnTo>
                    <a:pt x="1396410" y="1723345"/>
                  </a:lnTo>
                </a:path>
                <a:path w="2937510" h="1723390">
                  <a:moveTo>
                    <a:pt x="1453090" y="1707866"/>
                  </a:moveTo>
                  <a:lnTo>
                    <a:pt x="1453090" y="1723345"/>
                  </a:lnTo>
                </a:path>
                <a:path w="2937510" h="1723390">
                  <a:moveTo>
                    <a:pt x="1504618" y="1707866"/>
                  </a:moveTo>
                  <a:lnTo>
                    <a:pt x="1504618" y="1723345"/>
                  </a:lnTo>
                </a:path>
                <a:path w="2937510" h="1723390">
                  <a:moveTo>
                    <a:pt x="1561298" y="1707866"/>
                  </a:moveTo>
                  <a:lnTo>
                    <a:pt x="1561298" y="1723345"/>
                  </a:lnTo>
                </a:path>
                <a:path w="2937510" h="1723390">
                  <a:moveTo>
                    <a:pt x="1617978" y="1707866"/>
                  </a:moveTo>
                  <a:lnTo>
                    <a:pt x="1617978" y="1723345"/>
                  </a:lnTo>
                </a:path>
                <a:path w="2937510" h="1723390">
                  <a:moveTo>
                    <a:pt x="1669505" y="1707866"/>
                  </a:moveTo>
                  <a:lnTo>
                    <a:pt x="1669505" y="1723345"/>
                  </a:lnTo>
                </a:path>
                <a:path w="2937510" h="1723390">
                  <a:moveTo>
                    <a:pt x="1726185" y="1707866"/>
                  </a:moveTo>
                  <a:lnTo>
                    <a:pt x="1726185" y="1723345"/>
                  </a:lnTo>
                </a:path>
                <a:path w="2937510" h="1723390">
                  <a:moveTo>
                    <a:pt x="1782865" y="1707866"/>
                  </a:moveTo>
                  <a:lnTo>
                    <a:pt x="1782865" y="1723345"/>
                  </a:lnTo>
                </a:path>
                <a:path w="2937510" h="1723390">
                  <a:moveTo>
                    <a:pt x="1834393" y="1707866"/>
                  </a:moveTo>
                  <a:lnTo>
                    <a:pt x="1834393" y="1723345"/>
                  </a:lnTo>
                </a:path>
                <a:path w="2937510" h="1723390">
                  <a:moveTo>
                    <a:pt x="1891073" y="1707866"/>
                  </a:moveTo>
                  <a:lnTo>
                    <a:pt x="1891073" y="1723345"/>
                  </a:lnTo>
                </a:path>
                <a:path w="2937510" h="1723390">
                  <a:moveTo>
                    <a:pt x="1947753" y="1707866"/>
                  </a:moveTo>
                  <a:lnTo>
                    <a:pt x="1947753" y="1723345"/>
                  </a:lnTo>
                </a:path>
                <a:path w="2937510" h="1723390">
                  <a:moveTo>
                    <a:pt x="1999280" y="1707866"/>
                  </a:moveTo>
                  <a:lnTo>
                    <a:pt x="1999280" y="1723345"/>
                  </a:lnTo>
                </a:path>
                <a:path w="2937510" h="1723390">
                  <a:moveTo>
                    <a:pt x="2055960" y="1707866"/>
                  </a:moveTo>
                  <a:lnTo>
                    <a:pt x="2055960" y="1723345"/>
                  </a:lnTo>
                </a:path>
                <a:path w="2937510" h="1723390">
                  <a:moveTo>
                    <a:pt x="2112640" y="1707866"/>
                  </a:moveTo>
                  <a:lnTo>
                    <a:pt x="2112640" y="1723345"/>
                  </a:lnTo>
                </a:path>
                <a:path w="2937510" h="1723390">
                  <a:moveTo>
                    <a:pt x="2164167" y="1707866"/>
                  </a:moveTo>
                  <a:lnTo>
                    <a:pt x="2164167" y="1723345"/>
                  </a:lnTo>
                </a:path>
                <a:path w="2937510" h="1723390">
                  <a:moveTo>
                    <a:pt x="2220847" y="1707866"/>
                  </a:moveTo>
                  <a:lnTo>
                    <a:pt x="2220847" y="1723345"/>
                  </a:lnTo>
                </a:path>
                <a:path w="2937510" h="1723390">
                  <a:moveTo>
                    <a:pt x="2277527" y="1707866"/>
                  </a:moveTo>
                  <a:lnTo>
                    <a:pt x="2277527" y="1723345"/>
                  </a:lnTo>
                </a:path>
                <a:path w="2937510" h="1723390">
                  <a:moveTo>
                    <a:pt x="2329055" y="1707866"/>
                  </a:moveTo>
                  <a:lnTo>
                    <a:pt x="2329055" y="1723345"/>
                  </a:lnTo>
                </a:path>
                <a:path w="2937510" h="1723390">
                  <a:moveTo>
                    <a:pt x="2385735" y="1707866"/>
                  </a:moveTo>
                  <a:lnTo>
                    <a:pt x="2385735" y="1723345"/>
                  </a:lnTo>
                </a:path>
                <a:path w="2937510" h="1723390">
                  <a:moveTo>
                    <a:pt x="2442415" y="1707866"/>
                  </a:moveTo>
                  <a:lnTo>
                    <a:pt x="2442415" y="1723345"/>
                  </a:lnTo>
                </a:path>
                <a:path w="2937510" h="1723390">
                  <a:moveTo>
                    <a:pt x="2493942" y="1707866"/>
                  </a:moveTo>
                  <a:lnTo>
                    <a:pt x="2493942" y="1723345"/>
                  </a:lnTo>
                </a:path>
                <a:path w="2937510" h="1723390">
                  <a:moveTo>
                    <a:pt x="2550622" y="1707866"/>
                  </a:moveTo>
                  <a:lnTo>
                    <a:pt x="2550622" y="1723345"/>
                  </a:lnTo>
                </a:path>
                <a:path w="2937510" h="1723390">
                  <a:moveTo>
                    <a:pt x="2607302" y="1707866"/>
                  </a:moveTo>
                  <a:lnTo>
                    <a:pt x="2607302" y="1723345"/>
                  </a:lnTo>
                </a:path>
                <a:path w="2937510" h="1723390">
                  <a:moveTo>
                    <a:pt x="2658830" y="1707866"/>
                  </a:moveTo>
                  <a:lnTo>
                    <a:pt x="2658830" y="1723345"/>
                  </a:lnTo>
                </a:path>
                <a:path w="2937510" h="1723390">
                  <a:moveTo>
                    <a:pt x="2715510" y="1707866"/>
                  </a:moveTo>
                  <a:lnTo>
                    <a:pt x="2715510" y="1723345"/>
                  </a:lnTo>
                </a:path>
                <a:path w="2937510" h="1723390">
                  <a:moveTo>
                    <a:pt x="2772190" y="1707866"/>
                  </a:moveTo>
                  <a:lnTo>
                    <a:pt x="2772190" y="1723345"/>
                  </a:lnTo>
                </a:path>
                <a:path w="2937510" h="1723390">
                  <a:moveTo>
                    <a:pt x="2828870" y="1707866"/>
                  </a:moveTo>
                  <a:lnTo>
                    <a:pt x="2828870" y="1723345"/>
                  </a:lnTo>
                </a:path>
                <a:path w="2937510" h="1723390">
                  <a:moveTo>
                    <a:pt x="2880397" y="1707866"/>
                  </a:moveTo>
                  <a:lnTo>
                    <a:pt x="2880397" y="1723345"/>
                  </a:lnTo>
                </a:path>
                <a:path w="2937510" h="1723390">
                  <a:moveTo>
                    <a:pt x="2937077" y="1707866"/>
                  </a:moveTo>
                  <a:lnTo>
                    <a:pt x="2937077" y="1723345"/>
                  </a:lnTo>
                </a:path>
              </a:pathLst>
            </a:custGeom>
            <a:ln w="5156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1028831" y="7726381"/>
              <a:ext cx="46990" cy="46990"/>
            </a:xfrm>
            <a:custGeom>
              <a:avLst/>
              <a:gdLst/>
              <a:ahLst/>
              <a:cxnLst/>
              <a:rect l="l" t="t" r="r" b="b"/>
              <a:pathLst>
                <a:path w="46990" h="46990">
                  <a:moveTo>
                    <a:pt x="46374" y="0"/>
                  </a:moveTo>
                  <a:lnTo>
                    <a:pt x="0" y="0"/>
                  </a:lnTo>
                  <a:lnTo>
                    <a:pt x="0" y="46437"/>
                  </a:lnTo>
                  <a:lnTo>
                    <a:pt x="46374" y="46437"/>
                  </a:lnTo>
                  <a:lnTo>
                    <a:pt x="46374" y="0"/>
                  </a:lnTo>
                  <a:close/>
                </a:path>
              </a:pathLst>
            </a:custGeom>
            <a:solidFill>
              <a:srgbClr val="F9C0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1678096" y="7726381"/>
              <a:ext cx="41275" cy="46990"/>
            </a:xfrm>
            <a:custGeom>
              <a:avLst/>
              <a:gdLst/>
              <a:ahLst/>
              <a:cxnLst/>
              <a:rect l="l" t="t" r="r" b="b"/>
              <a:pathLst>
                <a:path w="41275" h="46990">
                  <a:moveTo>
                    <a:pt x="41221" y="0"/>
                  </a:moveTo>
                  <a:lnTo>
                    <a:pt x="0" y="0"/>
                  </a:lnTo>
                  <a:lnTo>
                    <a:pt x="0" y="46437"/>
                  </a:lnTo>
                  <a:lnTo>
                    <a:pt x="41221" y="46437"/>
                  </a:lnTo>
                  <a:lnTo>
                    <a:pt x="41221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2456158" y="7726381"/>
              <a:ext cx="41275" cy="46990"/>
            </a:xfrm>
            <a:custGeom>
              <a:avLst/>
              <a:gdLst/>
              <a:ahLst/>
              <a:cxnLst/>
              <a:rect l="l" t="t" r="r" b="b"/>
              <a:pathLst>
                <a:path w="41275" h="46990">
                  <a:moveTo>
                    <a:pt x="41221" y="0"/>
                  </a:moveTo>
                  <a:lnTo>
                    <a:pt x="0" y="0"/>
                  </a:lnTo>
                  <a:lnTo>
                    <a:pt x="0" y="46437"/>
                  </a:lnTo>
                  <a:lnTo>
                    <a:pt x="41221" y="46437"/>
                  </a:lnTo>
                  <a:lnTo>
                    <a:pt x="41221" y="0"/>
                  </a:lnTo>
                  <a:close/>
                </a:path>
              </a:pathLst>
            </a:custGeom>
            <a:solidFill>
              <a:srgbClr val="34D7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3002348" y="7726381"/>
              <a:ext cx="41275" cy="46990"/>
            </a:xfrm>
            <a:custGeom>
              <a:avLst/>
              <a:gdLst/>
              <a:ahLst/>
              <a:cxnLst/>
              <a:rect l="l" t="t" r="r" b="b"/>
              <a:pathLst>
                <a:path w="41275" h="46990">
                  <a:moveTo>
                    <a:pt x="41221" y="0"/>
                  </a:moveTo>
                  <a:lnTo>
                    <a:pt x="0" y="0"/>
                  </a:lnTo>
                  <a:lnTo>
                    <a:pt x="0" y="46437"/>
                  </a:lnTo>
                  <a:lnTo>
                    <a:pt x="41221" y="46437"/>
                  </a:lnTo>
                  <a:lnTo>
                    <a:pt x="41221" y="0"/>
                  </a:lnTo>
                  <a:close/>
                </a:path>
              </a:pathLst>
            </a:custGeom>
            <a:solidFill>
              <a:srgbClr val="0F243E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3002348" y="7726381"/>
              <a:ext cx="41275" cy="46990"/>
            </a:xfrm>
            <a:custGeom>
              <a:avLst/>
              <a:gdLst/>
              <a:ahLst/>
              <a:cxnLst/>
              <a:rect l="l" t="t" r="r" b="b"/>
              <a:pathLst>
                <a:path w="41275" h="46990">
                  <a:moveTo>
                    <a:pt x="0" y="46437"/>
                  </a:moveTo>
                  <a:lnTo>
                    <a:pt x="41221" y="46437"/>
                  </a:lnTo>
                  <a:lnTo>
                    <a:pt x="41221" y="0"/>
                  </a:lnTo>
                  <a:lnTo>
                    <a:pt x="0" y="0"/>
                  </a:lnTo>
                  <a:lnTo>
                    <a:pt x="0" y="46437"/>
                  </a:lnTo>
                  <a:close/>
                </a:path>
              </a:pathLst>
            </a:custGeom>
            <a:ln w="515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6" name="object 46" descr=""/>
          <p:cNvSpPr txBox="1"/>
          <p:nvPr/>
        </p:nvSpPr>
        <p:spPr>
          <a:xfrm>
            <a:off x="659538" y="7207729"/>
            <a:ext cx="132080" cy="1066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500" spc="-25">
                <a:latin typeface="Calibri"/>
                <a:cs typeface="Calibri"/>
              </a:rPr>
              <a:t>200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659538" y="6922565"/>
            <a:ext cx="132080" cy="1066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500" spc="-25">
                <a:latin typeface="Calibri"/>
                <a:cs typeface="Calibri"/>
              </a:rPr>
              <a:t>400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659538" y="6637609"/>
            <a:ext cx="132080" cy="1066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500" spc="-25">
                <a:latin typeface="Calibri"/>
                <a:cs typeface="Calibri"/>
              </a:rPr>
              <a:t>600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659538" y="6352584"/>
            <a:ext cx="132080" cy="1066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500" spc="-25">
                <a:latin typeface="Calibri"/>
                <a:cs typeface="Calibri"/>
              </a:rPr>
              <a:t>800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607495" y="6067628"/>
            <a:ext cx="182880" cy="1066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500" spc="-10">
                <a:latin typeface="Calibri"/>
                <a:cs typeface="Calibri"/>
              </a:rPr>
              <a:t>1,000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607495" y="5782603"/>
            <a:ext cx="182880" cy="1066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500" spc="-10">
                <a:latin typeface="Calibri"/>
                <a:cs typeface="Calibri"/>
              </a:rPr>
              <a:t>1,200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712175" y="7492719"/>
            <a:ext cx="3077845" cy="3098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ts val="595"/>
              </a:lnSpc>
              <a:spcBef>
                <a:spcPts val="130"/>
              </a:spcBef>
            </a:pPr>
            <a:r>
              <a:rPr dirty="0" sz="500" spc="-50">
                <a:latin typeface="Calibri"/>
                <a:cs typeface="Calibri"/>
              </a:rPr>
              <a:t>-</a:t>
            </a:r>
            <a:endParaRPr sz="500">
              <a:latin typeface="Calibri"/>
              <a:cs typeface="Calibri"/>
            </a:endParaRPr>
          </a:p>
          <a:p>
            <a:pPr marL="159385">
              <a:lnSpc>
                <a:spcPts val="415"/>
              </a:lnSpc>
            </a:pPr>
            <a:r>
              <a:rPr dirty="0" sz="350">
                <a:latin typeface="Calibri"/>
                <a:cs typeface="Calibri"/>
              </a:rPr>
              <a:t>1</a:t>
            </a:r>
            <a:r>
              <a:rPr dirty="0" sz="350" spc="265">
                <a:latin typeface="Calibri"/>
                <a:cs typeface="Calibri"/>
              </a:rPr>
              <a:t>  </a:t>
            </a:r>
            <a:r>
              <a:rPr dirty="0" sz="350">
                <a:latin typeface="Calibri"/>
                <a:cs typeface="Calibri"/>
              </a:rPr>
              <a:t>2</a:t>
            </a:r>
            <a:r>
              <a:rPr dirty="0" sz="350" spc="270">
                <a:latin typeface="Calibri"/>
                <a:cs typeface="Calibri"/>
              </a:rPr>
              <a:t>  </a:t>
            </a:r>
            <a:r>
              <a:rPr dirty="0" sz="350">
                <a:latin typeface="Calibri"/>
                <a:cs typeface="Calibri"/>
              </a:rPr>
              <a:t>3</a:t>
            </a:r>
            <a:r>
              <a:rPr dirty="0" sz="350" spc="275">
                <a:latin typeface="Calibri"/>
                <a:cs typeface="Calibri"/>
              </a:rPr>
              <a:t>  </a:t>
            </a:r>
            <a:r>
              <a:rPr dirty="0" sz="350">
                <a:latin typeface="Calibri"/>
                <a:cs typeface="Calibri"/>
              </a:rPr>
              <a:t>4</a:t>
            </a:r>
            <a:r>
              <a:rPr dirty="0" sz="350" spc="270">
                <a:latin typeface="Calibri"/>
                <a:cs typeface="Calibri"/>
              </a:rPr>
              <a:t>  </a:t>
            </a:r>
            <a:r>
              <a:rPr dirty="0" sz="350">
                <a:latin typeface="Calibri"/>
                <a:cs typeface="Calibri"/>
              </a:rPr>
              <a:t>5</a:t>
            </a:r>
            <a:r>
              <a:rPr dirty="0" sz="350" spc="275">
                <a:latin typeface="Calibri"/>
                <a:cs typeface="Calibri"/>
              </a:rPr>
              <a:t>  </a:t>
            </a:r>
            <a:r>
              <a:rPr dirty="0" sz="350">
                <a:latin typeface="Calibri"/>
                <a:cs typeface="Calibri"/>
              </a:rPr>
              <a:t>6</a:t>
            </a:r>
            <a:r>
              <a:rPr dirty="0" sz="350" spc="275">
                <a:latin typeface="Calibri"/>
                <a:cs typeface="Calibri"/>
              </a:rPr>
              <a:t>  </a:t>
            </a:r>
            <a:r>
              <a:rPr dirty="0" sz="350">
                <a:latin typeface="Calibri"/>
                <a:cs typeface="Calibri"/>
              </a:rPr>
              <a:t>7</a:t>
            </a:r>
            <a:r>
              <a:rPr dirty="0" sz="350" spc="270">
                <a:latin typeface="Calibri"/>
                <a:cs typeface="Calibri"/>
              </a:rPr>
              <a:t>  </a:t>
            </a:r>
            <a:r>
              <a:rPr dirty="0" sz="350">
                <a:latin typeface="Calibri"/>
                <a:cs typeface="Calibri"/>
              </a:rPr>
              <a:t>8</a:t>
            </a:r>
            <a:r>
              <a:rPr dirty="0" sz="350" spc="275">
                <a:latin typeface="Calibri"/>
                <a:cs typeface="Calibri"/>
              </a:rPr>
              <a:t>  </a:t>
            </a:r>
            <a:r>
              <a:rPr dirty="0" sz="350">
                <a:latin typeface="Calibri"/>
                <a:cs typeface="Calibri"/>
              </a:rPr>
              <a:t>9</a:t>
            </a:r>
            <a:r>
              <a:rPr dirty="0" sz="350" spc="340">
                <a:latin typeface="Calibri"/>
                <a:cs typeface="Calibri"/>
              </a:rPr>
              <a:t> </a:t>
            </a:r>
            <a:r>
              <a:rPr dirty="0" sz="350" spc="-10">
                <a:latin typeface="Calibri"/>
                <a:cs typeface="Calibri"/>
              </a:rPr>
              <a:t>1011121314151617181920212223242526272829303132333435363738394041424344454647484950515253</a:t>
            </a:r>
            <a:endParaRPr sz="3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50">
              <a:latin typeface="Calibri"/>
              <a:cs typeface="Calibri"/>
            </a:endParaRPr>
          </a:p>
          <a:p>
            <a:pPr marL="376555">
              <a:lnSpc>
                <a:spcPct val="100000"/>
              </a:lnSpc>
              <a:spcBef>
                <a:spcPts val="5"/>
              </a:spcBef>
              <a:tabLst>
                <a:tab pos="1026794" algn="l"/>
                <a:tab pos="1804035" algn="l"/>
                <a:tab pos="2350135" algn="l"/>
              </a:tabLst>
            </a:pPr>
            <a:r>
              <a:rPr dirty="0" sz="600" spc="-10" b="1">
                <a:latin typeface="Calibri"/>
                <a:cs typeface="Calibri"/>
              </a:rPr>
              <a:t>ALARMA</a:t>
            </a:r>
            <a:r>
              <a:rPr dirty="0" sz="600" spc="20" b="1">
                <a:latin typeface="Calibri"/>
                <a:cs typeface="Calibri"/>
              </a:rPr>
              <a:t> </a:t>
            </a:r>
            <a:r>
              <a:rPr dirty="0" sz="600" spc="-10" b="1">
                <a:latin typeface="Calibri"/>
                <a:cs typeface="Calibri"/>
              </a:rPr>
              <a:t>(Max)</a:t>
            </a:r>
            <a:r>
              <a:rPr dirty="0" sz="600" b="1">
                <a:latin typeface="Calibri"/>
                <a:cs typeface="Calibri"/>
              </a:rPr>
              <a:t>	</a:t>
            </a:r>
            <a:r>
              <a:rPr dirty="0" sz="600" spc="-10" b="1">
                <a:latin typeface="Calibri"/>
                <a:cs typeface="Calibri"/>
              </a:rPr>
              <a:t>SEGURIDAD</a:t>
            </a:r>
            <a:r>
              <a:rPr dirty="0" sz="600" spc="40" b="1">
                <a:latin typeface="Calibri"/>
                <a:cs typeface="Calibri"/>
              </a:rPr>
              <a:t> </a:t>
            </a:r>
            <a:r>
              <a:rPr dirty="0" sz="600" spc="-10" b="1">
                <a:latin typeface="Calibri"/>
                <a:cs typeface="Calibri"/>
              </a:rPr>
              <a:t>(Prom)</a:t>
            </a:r>
            <a:r>
              <a:rPr dirty="0" sz="600" b="1">
                <a:latin typeface="Calibri"/>
                <a:cs typeface="Calibri"/>
              </a:rPr>
              <a:t>	ÉXITO</a:t>
            </a:r>
            <a:r>
              <a:rPr dirty="0" sz="600" spc="-5" b="1">
                <a:latin typeface="Calibri"/>
                <a:cs typeface="Calibri"/>
              </a:rPr>
              <a:t> </a:t>
            </a:r>
            <a:r>
              <a:rPr dirty="0" sz="600" spc="-20" b="1">
                <a:latin typeface="Calibri"/>
                <a:cs typeface="Calibri"/>
              </a:rPr>
              <a:t>(Mín)</a:t>
            </a:r>
            <a:r>
              <a:rPr dirty="0" sz="600" b="1">
                <a:latin typeface="Calibri"/>
                <a:cs typeface="Calibri"/>
              </a:rPr>
              <a:t>	Casos</a:t>
            </a:r>
            <a:r>
              <a:rPr dirty="0" sz="600" spc="-25" b="1">
                <a:latin typeface="Calibri"/>
                <a:cs typeface="Calibri"/>
              </a:rPr>
              <a:t> </a:t>
            </a:r>
            <a:r>
              <a:rPr dirty="0" sz="600" spc="-20" b="1">
                <a:latin typeface="Calibri"/>
                <a:cs typeface="Calibri"/>
              </a:rPr>
              <a:t>2024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3" name="object 53" descr=""/>
          <p:cNvSpPr/>
          <p:nvPr/>
        </p:nvSpPr>
        <p:spPr>
          <a:xfrm>
            <a:off x="3247961" y="5923919"/>
            <a:ext cx="488315" cy="168910"/>
          </a:xfrm>
          <a:custGeom>
            <a:avLst/>
            <a:gdLst/>
            <a:ahLst/>
            <a:cxnLst/>
            <a:rect l="l" t="t" r="r" b="b"/>
            <a:pathLst>
              <a:path w="488314" h="168910">
                <a:moveTo>
                  <a:pt x="487791" y="0"/>
                </a:moveTo>
                <a:lnTo>
                  <a:pt x="0" y="0"/>
                </a:lnTo>
                <a:lnTo>
                  <a:pt x="0" y="168552"/>
                </a:lnTo>
                <a:lnTo>
                  <a:pt x="487791" y="168552"/>
                </a:lnTo>
                <a:lnTo>
                  <a:pt x="487791" y="161672"/>
                </a:lnTo>
                <a:lnTo>
                  <a:pt x="13740" y="161672"/>
                </a:lnTo>
                <a:lnTo>
                  <a:pt x="6870" y="154792"/>
                </a:lnTo>
                <a:lnTo>
                  <a:pt x="13740" y="154792"/>
                </a:lnTo>
                <a:lnTo>
                  <a:pt x="13740" y="13759"/>
                </a:lnTo>
                <a:lnTo>
                  <a:pt x="6870" y="13759"/>
                </a:lnTo>
                <a:lnTo>
                  <a:pt x="13740" y="6879"/>
                </a:lnTo>
                <a:lnTo>
                  <a:pt x="487791" y="6879"/>
                </a:lnTo>
                <a:lnTo>
                  <a:pt x="487791" y="0"/>
                </a:lnTo>
                <a:close/>
              </a:path>
              <a:path w="488314" h="168910">
                <a:moveTo>
                  <a:pt x="13740" y="154792"/>
                </a:moveTo>
                <a:lnTo>
                  <a:pt x="6870" y="154792"/>
                </a:lnTo>
                <a:lnTo>
                  <a:pt x="13740" y="161672"/>
                </a:lnTo>
                <a:lnTo>
                  <a:pt x="13740" y="154792"/>
                </a:lnTo>
                <a:close/>
              </a:path>
              <a:path w="488314" h="168910">
                <a:moveTo>
                  <a:pt x="474051" y="154792"/>
                </a:moveTo>
                <a:lnTo>
                  <a:pt x="13740" y="154792"/>
                </a:lnTo>
                <a:lnTo>
                  <a:pt x="13740" y="161672"/>
                </a:lnTo>
                <a:lnTo>
                  <a:pt x="474051" y="161672"/>
                </a:lnTo>
                <a:lnTo>
                  <a:pt x="474051" y="154792"/>
                </a:lnTo>
                <a:close/>
              </a:path>
              <a:path w="488314" h="168910">
                <a:moveTo>
                  <a:pt x="474051" y="6879"/>
                </a:moveTo>
                <a:lnTo>
                  <a:pt x="474051" y="161672"/>
                </a:lnTo>
                <a:lnTo>
                  <a:pt x="480921" y="154792"/>
                </a:lnTo>
                <a:lnTo>
                  <a:pt x="487791" y="154792"/>
                </a:lnTo>
                <a:lnTo>
                  <a:pt x="487791" y="13759"/>
                </a:lnTo>
                <a:lnTo>
                  <a:pt x="480921" y="13759"/>
                </a:lnTo>
                <a:lnTo>
                  <a:pt x="474051" y="6879"/>
                </a:lnTo>
                <a:close/>
              </a:path>
              <a:path w="488314" h="168910">
                <a:moveTo>
                  <a:pt x="487791" y="154792"/>
                </a:moveTo>
                <a:lnTo>
                  <a:pt x="480921" y="154792"/>
                </a:lnTo>
                <a:lnTo>
                  <a:pt x="474051" y="161672"/>
                </a:lnTo>
                <a:lnTo>
                  <a:pt x="487791" y="161672"/>
                </a:lnTo>
                <a:lnTo>
                  <a:pt x="487791" y="154792"/>
                </a:lnTo>
                <a:close/>
              </a:path>
              <a:path w="488314" h="168910">
                <a:moveTo>
                  <a:pt x="13740" y="6879"/>
                </a:moveTo>
                <a:lnTo>
                  <a:pt x="6870" y="13759"/>
                </a:lnTo>
                <a:lnTo>
                  <a:pt x="13740" y="13759"/>
                </a:lnTo>
                <a:lnTo>
                  <a:pt x="13740" y="6879"/>
                </a:lnTo>
                <a:close/>
              </a:path>
              <a:path w="488314" h="168910">
                <a:moveTo>
                  <a:pt x="474051" y="6879"/>
                </a:moveTo>
                <a:lnTo>
                  <a:pt x="13740" y="6879"/>
                </a:lnTo>
                <a:lnTo>
                  <a:pt x="13740" y="13759"/>
                </a:lnTo>
                <a:lnTo>
                  <a:pt x="474051" y="13759"/>
                </a:lnTo>
                <a:lnTo>
                  <a:pt x="474051" y="6879"/>
                </a:lnTo>
                <a:close/>
              </a:path>
              <a:path w="488314" h="168910">
                <a:moveTo>
                  <a:pt x="487791" y="6879"/>
                </a:moveTo>
                <a:lnTo>
                  <a:pt x="474051" y="6879"/>
                </a:lnTo>
                <a:lnTo>
                  <a:pt x="480921" y="13759"/>
                </a:lnTo>
                <a:lnTo>
                  <a:pt x="487791" y="13759"/>
                </a:lnTo>
                <a:lnTo>
                  <a:pt x="487791" y="687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 descr=""/>
          <p:cNvSpPr txBox="1"/>
          <p:nvPr/>
        </p:nvSpPr>
        <p:spPr>
          <a:xfrm>
            <a:off x="3262948" y="5951017"/>
            <a:ext cx="456565" cy="10033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450" b="1">
                <a:solidFill>
                  <a:srgbClr val="FFFFFF"/>
                </a:solidFill>
                <a:latin typeface="Arial"/>
                <a:cs typeface="Arial"/>
              </a:rPr>
              <a:t>Zona</a:t>
            </a:r>
            <a:r>
              <a:rPr dirty="0" sz="450" spc="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50" spc="-10" b="1">
                <a:solidFill>
                  <a:srgbClr val="FFFFFF"/>
                </a:solidFill>
                <a:latin typeface="Arial"/>
                <a:cs typeface="Arial"/>
              </a:rPr>
              <a:t>Epidemia</a:t>
            </a:r>
            <a:endParaRPr sz="450">
              <a:latin typeface="Arial"/>
              <a:cs typeface="Arial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599948" y="5420105"/>
            <a:ext cx="342519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0" b="1">
                <a:latin typeface="Arial"/>
                <a:cs typeface="Arial"/>
              </a:rPr>
              <a:t>Comportamiento</a:t>
            </a:r>
            <a:r>
              <a:rPr dirty="0" sz="900" spc="-25" b="1">
                <a:latin typeface="Arial"/>
                <a:cs typeface="Arial"/>
              </a:rPr>
              <a:t> </a:t>
            </a:r>
            <a:r>
              <a:rPr dirty="0" sz="900" spc="-95" b="1">
                <a:latin typeface="Arial"/>
                <a:cs typeface="Arial"/>
              </a:rPr>
              <a:t>de</a:t>
            </a:r>
            <a:r>
              <a:rPr dirty="0" sz="900" spc="-30" b="1">
                <a:latin typeface="Arial"/>
                <a:cs typeface="Arial"/>
              </a:rPr>
              <a:t> </a:t>
            </a:r>
            <a:r>
              <a:rPr dirty="0" sz="900" spc="-100" b="1">
                <a:latin typeface="Arial"/>
                <a:cs typeface="Arial"/>
              </a:rPr>
              <a:t>IRAs</a:t>
            </a:r>
            <a:r>
              <a:rPr dirty="0" sz="900" spc="-25" b="1">
                <a:latin typeface="Arial"/>
                <a:cs typeface="Arial"/>
              </a:rPr>
              <a:t> </a:t>
            </a:r>
            <a:r>
              <a:rPr dirty="0" sz="900" spc="-114" b="1">
                <a:latin typeface="Arial"/>
                <a:cs typeface="Arial"/>
              </a:rPr>
              <a:t>SE</a:t>
            </a:r>
            <a:r>
              <a:rPr dirty="0" sz="900" spc="-25" b="1">
                <a:latin typeface="Arial"/>
                <a:cs typeface="Arial"/>
              </a:rPr>
              <a:t> </a:t>
            </a:r>
            <a:r>
              <a:rPr dirty="0" sz="900" spc="-80" b="1">
                <a:latin typeface="Arial"/>
                <a:cs typeface="Arial"/>
              </a:rPr>
              <a:t>(01-</a:t>
            </a:r>
            <a:r>
              <a:rPr dirty="0" sz="900" spc="-85" b="1">
                <a:latin typeface="Arial"/>
                <a:cs typeface="Arial"/>
              </a:rPr>
              <a:t>49)</a:t>
            </a:r>
            <a:r>
              <a:rPr dirty="0" sz="900" spc="-25" b="1">
                <a:latin typeface="Arial"/>
                <a:cs typeface="Arial"/>
              </a:rPr>
              <a:t> </a:t>
            </a:r>
            <a:r>
              <a:rPr dirty="0" sz="900" spc="-90" b="1">
                <a:latin typeface="Arial"/>
                <a:cs typeface="Arial"/>
              </a:rPr>
              <a:t>–</a:t>
            </a:r>
            <a:r>
              <a:rPr dirty="0" sz="900" spc="-25" b="1">
                <a:latin typeface="Arial"/>
                <a:cs typeface="Arial"/>
              </a:rPr>
              <a:t> </a:t>
            </a:r>
            <a:r>
              <a:rPr dirty="0" sz="900" spc="-95" b="1">
                <a:latin typeface="Arial"/>
                <a:cs typeface="Arial"/>
              </a:rPr>
              <a:t>2024</a:t>
            </a:r>
            <a:r>
              <a:rPr dirty="0" sz="900" spc="-25" b="1">
                <a:latin typeface="Arial"/>
                <a:cs typeface="Arial"/>
              </a:rPr>
              <a:t> </a:t>
            </a:r>
            <a:r>
              <a:rPr dirty="0" sz="900" spc="-95" b="1">
                <a:latin typeface="Arial"/>
                <a:cs typeface="Arial"/>
              </a:rPr>
              <a:t>Canal</a:t>
            </a:r>
            <a:r>
              <a:rPr dirty="0" sz="900" spc="-30" b="1">
                <a:latin typeface="Arial"/>
                <a:cs typeface="Arial"/>
              </a:rPr>
              <a:t> </a:t>
            </a:r>
            <a:r>
              <a:rPr dirty="0" sz="900" spc="-105" b="1">
                <a:latin typeface="Arial"/>
                <a:cs typeface="Arial"/>
              </a:rPr>
              <a:t>Endémico</a:t>
            </a:r>
            <a:r>
              <a:rPr dirty="0" sz="900" spc="-25" b="1">
                <a:latin typeface="Arial"/>
                <a:cs typeface="Arial"/>
              </a:rPr>
              <a:t> </a:t>
            </a:r>
            <a:r>
              <a:rPr dirty="0" sz="900" spc="-100" b="1">
                <a:latin typeface="Arial"/>
                <a:cs typeface="Arial"/>
              </a:rPr>
              <a:t>Región</a:t>
            </a:r>
            <a:r>
              <a:rPr dirty="0" sz="900" spc="-25" b="1">
                <a:latin typeface="Arial"/>
                <a:cs typeface="Arial"/>
              </a:rPr>
              <a:t> </a:t>
            </a:r>
            <a:r>
              <a:rPr dirty="0" sz="900" spc="-75" b="1">
                <a:latin typeface="Arial"/>
                <a:cs typeface="Arial"/>
              </a:rPr>
              <a:t>Tumbes</a:t>
            </a:r>
            <a:endParaRPr sz="900">
              <a:latin typeface="Arial"/>
              <a:cs typeface="Arial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347725" y="1498092"/>
            <a:ext cx="6618605" cy="7810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715">
              <a:lnSpc>
                <a:spcPct val="110200"/>
              </a:lnSpc>
              <a:spcBef>
                <a:spcPts val="100"/>
              </a:spcBef>
            </a:pP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 49 del presente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año se han notificado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 nivel regional</a:t>
            </a:r>
            <a:r>
              <a:rPr dirty="0" sz="900" spc="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265 casos de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infecciones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respiratorias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agudas (IRAs)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 </a:t>
            </a:r>
            <a:r>
              <a:rPr dirty="0" sz="900" spc="-10">
                <a:latin typeface="Arial MT"/>
                <a:cs typeface="Arial MT"/>
              </a:rPr>
              <a:t>menores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5 </a:t>
            </a:r>
            <a:r>
              <a:rPr dirty="0" sz="900" spc="-10">
                <a:latin typeface="Arial MT"/>
                <a:cs typeface="Arial MT"/>
              </a:rPr>
              <a:t>años.</a:t>
            </a:r>
            <a:endParaRPr sz="900">
              <a:latin typeface="Arial MT"/>
              <a:cs typeface="Arial MT"/>
            </a:endParaRPr>
          </a:p>
          <a:p>
            <a:pPr algn="just" marL="12700" marR="5080">
              <a:lnSpc>
                <a:spcPct val="110000"/>
              </a:lnSpc>
              <a:spcBef>
                <a:spcPts val="5"/>
              </a:spcBef>
            </a:pP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tasa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incidencia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acumulada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regional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IRAS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&lt;05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años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49-2024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es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643,37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x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1000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hab.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Siete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distritos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presentan </a:t>
            </a:r>
            <a:r>
              <a:rPr dirty="0" sz="900">
                <a:latin typeface="Arial MT"/>
                <a:cs typeface="Arial MT"/>
              </a:rPr>
              <a:t>las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incidencias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por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encima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del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valor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regional: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San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Jacinto,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Casitas,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San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Juan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Virgen,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Zorritos,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Canoas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Punta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Sal,</a:t>
            </a:r>
            <a:r>
              <a:rPr dirty="0" sz="900" spc="-10">
                <a:latin typeface="Arial MT"/>
                <a:cs typeface="Arial MT"/>
              </a:rPr>
              <a:t> Papayal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Pampas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Hospital.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565658" y="2464815"/>
            <a:ext cx="3065145" cy="32385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760095" marR="5080" indent="-748030">
              <a:lnSpc>
                <a:spcPts val="1150"/>
              </a:lnSpc>
              <a:spcBef>
                <a:spcPts val="180"/>
              </a:spcBef>
            </a:pPr>
            <a:r>
              <a:rPr dirty="0" sz="1000" spc="-100" b="1">
                <a:latin typeface="Arial"/>
                <a:cs typeface="Arial"/>
              </a:rPr>
              <a:t>Incidencia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spc="-110" b="1">
                <a:latin typeface="Arial"/>
                <a:cs typeface="Arial"/>
              </a:rPr>
              <a:t>acumulada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spc="-80" b="1">
                <a:latin typeface="Arial"/>
                <a:cs typeface="Arial"/>
              </a:rPr>
              <a:t>distrital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spc="-114" b="1">
                <a:latin typeface="Arial"/>
                <a:cs typeface="Arial"/>
              </a:rPr>
              <a:t>de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spc="-110" b="1">
                <a:latin typeface="Arial"/>
                <a:cs typeface="Arial"/>
              </a:rPr>
              <a:t>IRAS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spc="-110" b="1">
                <a:latin typeface="Arial"/>
                <a:cs typeface="Arial"/>
              </a:rPr>
              <a:t>en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spc="-114" b="1">
                <a:latin typeface="Arial"/>
                <a:cs typeface="Arial"/>
              </a:rPr>
              <a:t>menores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114" b="1">
                <a:latin typeface="Arial"/>
                <a:cs typeface="Arial"/>
              </a:rPr>
              <a:t>de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spc="-100" b="1">
                <a:latin typeface="Arial"/>
                <a:cs typeface="Arial"/>
              </a:rPr>
              <a:t>5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spc="-50" b="1">
                <a:latin typeface="Arial"/>
                <a:cs typeface="Arial"/>
              </a:rPr>
              <a:t>años </a:t>
            </a:r>
            <a:r>
              <a:rPr dirty="0" sz="1000" spc="-105" b="1">
                <a:latin typeface="Arial"/>
                <a:cs typeface="Arial"/>
              </a:rPr>
              <a:t>Región</a:t>
            </a:r>
            <a:r>
              <a:rPr dirty="0" sz="1000" spc="-20" b="1">
                <a:latin typeface="Arial"/>
                <a:cs typeface="Arial"/>
              </a:rPr>
              <a:t> </a:t>
            </a:r>
            <a:r>
              <a:rPr dirty="0" sz="1000" spc="-125" b="1">
                <a:latin typeface="Arial"/>
                <a:cs typeface="Arial"/>
              </a:rPr>
              <a:t>Tumbes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spc="-100" b="1">
                <a:latin typeface="Arial"/>
                <a:cs typeface="Arial"/>
              </a:rPr>
              <a:t>2024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spc="-100" b="1">
                <a:latin typeface="Arial"/>
                <a:cs typeface="Arial"/>
              </a:rPr>
              <a:t>(SE01-</a:t>
            </a:r>
            <a:r>
              <a:rPr dirty="0" sz="1000" spc="-25" b="1">
                <a:latin typeface="Arial"/>
                <a:cs typeface="Arial"/>
              </a:rPr>
              <a:t>49)</a:t>
            </a:r>
            <a:endParaRPr sz="1000">
              <a:latin typeface="Arial"/>
              <a:cs typeface="Arial"/>
            </a:endParaRPr>
          </a:p>
        </p:txBody>
      </p:sp>
      <p:sp>
        <p:nvSpPr>
          <p:cNvPr id="58" name="object 58" descr=""/>
          <p:cNvSpPr txBox="1"/>
          <p:nvPr/>
        </p:nvSpPr>
        <p:spPr>
          <a:xfrm>
            <a:off x="3997959" y="2412999"/>
            <a:ext cx="2874645" cy="10833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dirty="0" sz="900">
                <a:latin typeface="Arial MT"/>
                <a:cs typeface="Arial MT"/>
              </a:rPr>
              <a:t>Hasta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49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reportan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06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fallecidos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por</a:t>
            </a:r>
            <a:r>
              <a:rPr dirty="0" sz="900" spc="-10">
                <a:latin typeface="Arial MT"/>
                <a:cs typeface="Arial MT"/>
              </a:rPr>
              <a:t> Neumonías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niños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menores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5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años.</a:t>
            </a:r>
            <a:endParaRPr sz="900">
              <a:latin typeface="Arial MT"/>
              <a:cs typeface="Arial MT"/>
            </a:endParaRPr>
          </a:p>
          <a:p>
            <a:pPr marL="12700" marR="5080">
              <a:lnSpc>
                <a:spcPct val="110100"/>
              </a:lnSpc>
              <a:spcBef>
                <a:spcPts val="5"/>
              </a:spcBef>
            </a:pPr>
            <a:r>
              <a:rPr dirty="0" sz="900" spc="-10">
                <a:latin typeface="Arial MT"/>
                <a:cs typeface="Arial MT"/>
              </a:rPr>
              <a:t>Según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priorización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riesgo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distritos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Casitas,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San </a:t>
            </a:r>
            <a:r>
              <a:rPr dirty="0" sz="900">
                <a:latin typeface="Arial MT"/>
                <a:cs typeface="Arial MT"/>
              </a:rPr>
              <a:t>Jacinto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San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Juan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Virgen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son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alto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riesgo.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1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distritos</a:t>
            </a:r>
            <a:r>
              <a:rPr dirty="0" sz="900" spc="1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1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Tumbes</a:t>
            </a:r>
            <a:r>
              <a:rPr dirty="0" sz="900" spc="1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1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Zarumilla</a:t>
            </a:r>
            <a:r>
              <a:rPr dirty="0" sz="900" spc="1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1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las</a:t>
            </a:r>
            <a:r>
              <a:rPr dirty="0" sz="900" spc="1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últimas</a:t>
            </a:r>
            <a:r>
              <a:rPr dirty="0" sz="900" spc="125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03 </a:t>
            </a:r>
            <a:r>
              <a:rPr dirty="0" sz="900" spc="-10">
                <a:latin typeface="Arial MT"/>
                <a:cs typeface="Arial MT"/>
              </a:rPr>
              <a:t>semanas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presentan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alto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mediano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riesgo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transmisión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IRAS </a:t>
            </a:r>
            <a:r>
              <a:rPr dirty="0" sz="900" spc="-10">
                <a:latin typeface="Arial MT"/>
                <a:cs typeface="Arial MT"/>
              </a:rPr>
              <a:t>respectivamente.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59" name="object 59" descr=""/>
          <p:cNvSpPr txBox="1"/>
          <p:nvPr/>
        </p:nvSpPr>
        <p:spPr>
          <a:xfrm>
            <a:off x="4449826" y="3620007"/>
            <a:ext cx="2286000" cy="26416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79705" marR="5080" indent="-167640">
              <a:lnSpc>
                <a:spcPts val="919"/>
              </a:lnSpc>
              <a:spcBef>
                <a:spcPts val="160"/>
              </a:spcBef>
            </a:pPr>
            <a:r>
              <a:rPr dirty="0" sz="800" spc="-100" b="1">
                <a:latin typeface="Arial"/>
                <a:cs typeface="Arial"/>
              </a:rPr>
              <a:t>Mapa</a:t>
            </a:r>
            <a:r>
              <a:rPr dirty="0" sz="800" spc="-3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de</a:t>
            </a:r>
            <a:r>
              <a:rPr dirty="0" sz="800" spc="-35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Riesgo</a:t>
            </a:r>
            <a:r>
              <a:rPr dirty="0" sz="800" spc="-3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de</a:t>
            </a:r>
            <a:r>
              <a:rPr dirty="0" sz="800" spc="-30" b="1">
                <a:latin typeface="Arial"/>
                <a:cs typeface="Arial"/>
              </a:rPr>
              <a:t> </a:t>
            </a:r>
            <a:r>
              <a:rPr dirty="0" sz="800" spc="-95" b="1">
                <a:latin typeface="Arial"/>
                <a:cs typeface="Arial"/>
              </a:rPr>
              <a:t>IRAS</a:t>
            </a:r>
            <a:r>
              <a:rPr dirty="0" sz="800" spc="-3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en</a:t>
            </a:r>
            <a:r>
              <a:rPr dirty="0" sz="800" spc="-35" b="1">
                <a:latin typeface="Arial"/>
                <a:cs typeface="Arial"/>
              </a:rPr>
              <a:t> </a:t>
            </a:r>
            <a:r>
              <a:rPr dirty="0" sz="800" spc="-95" b="1">
                <a:latin typeface="Arial"/>
                <a:cs typeface="Arial"/>
              </a:rPr>
              <a:t>menores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de</a:t>
            </a:r>
            <a:r>
              <a:rPr dirty="0" sz="800" spc="-35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5</a:t>
            </a:r>
            <a:r>
              <a:rPr dirty="0" sz="800" spc="-30" b="1">
                <a:latin typeface="Arial"/>
                <a:cs typeface="Arial"/>
              </a:rPr>
              <a:t> </a:t>
            </a:r>
            <a:r>
              <a:rPr dirty="0" sz="800" spc="-95" b="1">
                <a:latin typeface="Arial"/>
                <a:cs typeface="Arial"/>
              </a:rPr>
              <a:t>años</a:t>
            </a:r>
            <a:r>
              <a:rPr dirty="0" sz="800" spc="-35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según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50" b="1">
                <a:latin typeface="Arial"/>
                <a:cs typeface="Arial"/>
              </a:rPr>
              <a:t>03</a:t>
            </a:r>
            <a:r>
              <a:rPr dirty="0" sz="800" spc="500" b="1">
                <a:latin typeface="Arial"/>
                <a:cs typeface="Arial"/>
              </a:rPr>
              <a:t> </a:t>
            </a:r>
            <a:r>
              <a:rPr dirty="0" sz="800" spc="-80" b="1">
                <a:latin typeface="Arial"/>
                <a:cs typeface="Arial"/>
              </a:rPr>
              <a:t>últimas</a:t>
            </a:r>
            <a:r>
              <a:rPr dirty="0" sz="800" spc="-5" b="1">
                <a:latin typeface="Arial"/>
                <a:cs typeface="Arial"/>
              </a:rPr>
              <a:t> </a:t>
            </a:r>
            <a:r>
              <a:rPr dirty="0" sz="800" spc="-100" b="1">
                <a:latin typeface="Arial"/>
                <a:cs typeface="Arial"/>
              </a:rPr>
              <a:t>semanas</a:t>
            </a:r>
            <a:r>
              <a:rPr dirty="0" sz="800" b="1">
                <a:latin typeface="Arial"/>
                <a:cs typeface="Arial"/>
              </a:rPr>
              <a:t> </a:t>
            </a:r>
            <a:r>
              <a:rPr dirty="0" sz="800" spc="-85" b="1">
                <a:latin typeface="Arial"/>
                <a:cs typeface="Arial"/>
              </a:rPr>
              <a:t>epidemiológicas</a:t>
            </a:r>
            <a:r>
              <a:rPr dirty="0" sz="800" spc="5" b="1">
                <a:latin typeface="Arial"/>
                <a:cs typeface="Arial"/>
              </a:rPr>
              <a:t> </a:t>
            </a:r>
            <a:r>
              <a:rPr dirty="0" sz="800" spc="-110" b="1">
                <a:latin typeface="Arial"/>
                <a:cs typeface="Arial"/>
              </a:rPr>
              <a:t>SE</a:t>
            </a:r>
            <a:r>
              <a:rPr dirty="0" sz="800" spc="5" b="1">
                <a:latin typeface="Arial"/>
                <a:cs typeface="Arial"/>
              </a:rPr>
              <a:t> </a:t>
            </a:r>
            <a:r>
              <a:rPr dirty="0" sz="800" spc="-85" b="1">
                <a:latin typeface="Arial"/>
                <a:cs typeface="Arial"/>
              </a:rPr>
              <a:t>47-</a:t>
            </a:r>
            <a:r>
              <a:rPr dirty="0" sz="800" spc="-10" b="1">
                <a:latin typeface="Arial"/>
                <a:cs typeface="Arial"/>
              </a:rPr>
              <a:t>49/2024</a:t>
            </a:r>
            <a:endParaRPr sz="800">
              <a:latin typeface="Arial"/>
              <a:cs typeface="Arial"/>
            </a:endParaRPr>
          </a:p>
        </p:txBody>
      </p:sp>
      <p:sp>
        <p:nvSpPr>
          <p:cNvPr id="60" name="object 60" descr=""/>
          <p:cNvSpPr/>
          <p:nvPr/>
        </p:nvSpPr>
        <p:spPr>
          <a:xfrm>
            <a:off x="287020" y="1169034"/>
            <a:ext cx="6765925" cy="292735"/>
          </a:xfrm>
          <a:custGeom>
            <a:avLst/>
            <a:gdLst/>
            <a:ahLst/>
            <a:cxnLst/>
            <a:rect l="l" t="t" r="r" b="b"/>
            <a:pathLst>
              <a:path w="6765925" h="292734">
                <a:moveTo>
                  <a:pt x="6765925" y="0"/>
                </a:moveTo>
                <a:lnTo>
                  <a:pt x="0" y="0"/>
                </a:lnTo>
                <a:lnTo>
                  <a:pt x="0" y="292734"/>
                </a:lnTo>
                <a:lnTo>
                  <a:pt x="6765925" y="292734"/>
                </a:lnTo>
                <a:lnTo>
                  <a:pt x="6765925" y="0"/>
                </a:lnTo>
                <a:close/>
              </a:path>
            </a:pathLst>
          </a:custGeom>
          <a:solidFill>
            <a:srgbClr val="DBEDF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 descr=""/>
          <p:cNvSpPr txBox="1"/>
          <p:nvPr/>
        </p:nvSpPr>
        <p:spPr>
          <a:xfrm>
            <a:off x="306324" y="1218437"/>
            <a:ext cx="6693534" cy="191770"/>
          </a:xfrm>
          <a:prstGeom prst="rect">
            <a:avLst/>
          </a:prstGeom>
          <a:solidFill>
            <a:srgbClr val="DBEDF4"/>
          </a:solidFill>
          <a:ln w="6096">
            <a:solidFill>
              <a:srgbClr val="000000"/>
            </a:solidFill>
          </a:ln>
        </p:spPr>
        <p:txBody>
          <a:bodyPr wrap="square" lIns="0" tIns="6350" rIns="0" bIns="0" rtlCol="0" vert="horz">
            <a:spAutoFit/>
          </a:bodyPr>
          <a:lstStyle/>
          <a:p>
            <a:pPr marL="381635">
              <a:lnSpc>
                <a:spcPct val="100000"/>
              </a:lnSpc>
              <a:spcBef>
                <a:spcPts val="50"/>
              </a:spcBef>
            </a:pPr>
            <a:r>
              <a:rPr dirty="0" sz="1100" b="1">
                <a:latin typeface="Arial"/>
                <a:cs typeface="Arial"/>
              </a:rPr>
              <a:t>Infecciones</a:t>
            </a:r>
            <a:r>
              <a:rPr dirty="0" sz="1100" spc="-5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Respiratorias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Agudas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(IRAs),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Neumonías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y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SOB</a:t>
            </a:r>
            <a:r>
              <a:rPr dirty="0" sz="1100" spc="-8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-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Región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Tumbes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SE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49-</a:t>
            </a:r>
            <a:r>
              <a:rPr dirty="0" sz="1100" spc="-20" b="1">
                <a:latin typeface="Arial"/>
                <a:cs typeface="Arial"/>
              </a:rPr>
              <a:t>2024</a:t>
            </a:r>
            <a:endParaRPr sz="1100">
              <a:latin typeface="Arial"/>
              <a:cs typeface="Arial"/>
            </a:endParaRPr>
          </a:p>
        </p:txBody>
      </p:sp>
      <p:sp>
        <p:nvSpPr>
          <p:cNvPr id="62" name="object 62" descr=""/>
          <p:cNvSpPr txBox="1"/>
          <p:nvPr/>
        </p:nvSpPr>
        <p:spPr>
          <a:xfrm>
            <a:off x="3520185" y="8985757"/>
            <a:ext cx="3471545" cy="10833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10200"/>
              </a:lnSpc>
              <a:spcBef>
                <a:spcPts val="95"/>
              </a:spcBef>
            </a:pP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204">
                <a:latin typeface="Arial MT"/>
                <a:cs typeface="Arial MT"/>
              </a:rPr>
              <a:t>  </a:t>
            </a:r>
            <a:r>
              <a:rPr dirty="0" sz="900">
                <a:latin typeface="Arial MT"/>
                <a:cs typeface="Arial MT"/>
              </a:rPr>
              <a:t>determinantes</a:t>
            </a:r>
            <a:r>
              <a:rPr dirty="0" sz="900" spc="215">
                <a:latin typeface="Arial MT"/>
                <a:cs typeface="Arial MT"/>
              </a:rPr>
              <a:t>  </a:t>
            </a:r>
            <a:r>
              <a:rPr dirty="0" sz="900">
                <a:latin typeface="Arial MT"/>
                <a:cs typeface="Arial MT"/>
              </a:rPr>
              <a:t>sociales</a:t>
            </a:r>
            <a:r>
              <a:rPr dirty="0" sz="900" spc="215">
                <a:latin typeface="Arial MT"/>
                <a:cs typeface="Arial MT"/>
              </a:rPr>
              <a:t>  </a:t>
            </a:r>
            <a:r>
              <a:rPr dirty="0" sz="900">
                <a:latin typeface="Arial MT"/>
                <a:cs typeface="Arial MT"/>
              </a:rPr>
              <a:t>como</a:t>
            </a:r>
            <a:r>
              <a:rPr dirty="0" sz="900" spc="215">
                <a:latin typeface="Arial MT"/>
                <a:cs typeface="Arial MT"/>
              </a:rPr>
              <a:t> 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215">
                <a:latin typeface="Arial MT"/>
                <a:cs typeface="Arial MT"/>
              </a:rPr>
              <a:t>  </a:t>
            </a:r>
            <a:r>
              <a:rPr dirty="0" sz="900">
                <a:latin typeface="Arial MT"/>
                <a:cs typeface="Arial MT"/>
              </a:rPr>
              <a:t>pobreza,</a:t>
            </a:r>
            <a:r>
              <a:rPr dirty="0" sz="900" spc="220">
                <a:latin typeface="Arial MT"/>
                <a:cs typeface="Arial MT"/>
              </a:rPr>
              <a:t>  </a:t>
            </a:r>
            <a:r>
              <a:rPr dirty="0" sz="900" spc="-10">
                <a:latin typeface="Arial MT"/>
                <a:cs typeface="Arial MT"/>
              </a:rPr>
              <a:t>inadecuado </a:t>
            </a:r>
            <a:r>
              <a:rPr dirty="0" sz="900">
                <a:latin typeface="Arial MT"/>
                <a:cs typeface="Arial MT"/>
              </a:rPr>
              <a:t>abastecimiento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agua,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precariedad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las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viviendas,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deficiencias en</a:t>
            </a:r>
            <a:r>
              <a:rPr dirty="0" sz="900" spc="-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autocuidado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la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salud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cuidado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de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menores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de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05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años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entre </a:t>
            </a:r>
            <a:r>
              <a:rPr dirty="0" sz="900">
                <a:latin typeface="Arial MT"/>
                <a:cs typeface="Arial MT"/>
              </a:rPr>
              <a:t>otros</a:t>
            </a:r>
            <a:r>
              <a:rPr dirty="0" sz="900" spc="2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sumado</a:t>
            </a:r>
            <a:r>
              <a:rPr dirty="0" sz="900" spc="204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</a:t>
            </a:r>
            <a:r>
              <a:rPr dirty="0" sz="900" spc="204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2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escasa</a:t>
            </a:r>
            <a:r>
              <a:rPr dirty="0" sz="900" spc="204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práctica</a:t>
            </a:r>
            <a:r>
              <a:rPr dirty="0" sz="900" spc="204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del</a:t>
            </a:r>
            <a:r>
              <a:rPr dirty="0" sz="900" spc="204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lavado</a:t>
            </a:r>
            <a:r>
              <a:rPr dirty="0" sz="900" spc="204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2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manos</a:t>
            </a:r>
            <a:r>
              <a:rPr dirty="0" sz="900" spc="204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por</a:t>
            </a:r>
            <a:r>
              <a:rPr dirty="0" sz="900" spc="204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la </a:t>
            </a:r>
            <a:r>
              <a:rPr dirty="0" sz="900">
                <a:latin typeface="Arial MT"/>
                <a:cs typeface="Arial MT"/>
              </a:rPr>
              <a:t>escasez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poca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disponibilidad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agua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son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situaciones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que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agravan </a:t>
            </a:r>
            <a:r>
              <a:rPr dirty="0" sz="900">
                <a:latin typeface="Arial MT"/>
                <a:cs typeface="Arial MT"/>
              </a:rPr>
              <a:t>las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condiciones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vida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población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susceptible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constituyéndose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en </a:t>
            </a:r>
            <a:r>
              <a:rPr dirty="0" sz="900">
                <a:latin typeface="Arial MT"/>
                <a:cs typeface="Arial MT"/>
              </a:rPr>
              <a:t>un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riesgo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para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presentar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IRAS</a:t>
            </a:r>
            <a:r>
              <a:rPr dirty="0" sz="900" spc="-10">
                <a:latin typeface="Arial MT"/>
                <a:cs typeface="Arial MT"/>
              </a:rPr>
              <a:t> graves.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63" name="object 63" descr=""/>
          <p:cNvSpPr txBox="1"/>
          <p:nvPr/>
        </p:nvSpPr>
        <p:spPr>
          <a:xfrm>
            <a:off x="546608" y="7939277"/>
            <a:ext cx="3445510" cy="6692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0600"/>
              </a:lnSpc>
              <a:spcBef>
                <a:spcPts val="100"/>
              </a:spcBef>
            </a:pP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canal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endémico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IRAs muestra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que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presente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semana </a:t>
            </a:r>
            <a:r>
              <a:rPr dirty="0" sz="900" spc="-25">
                <a:latin typeface="Arial MT"/>
                <a:cs typeface="Arial MT"/>
              </a:rPr>
              <a:t>los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encuentra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zona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0">
                <a:latin typeface="Arial MT"/>
                <a:cs typeface="Arial MT"/>
              </a:rPr>
              <a:t> ÉXITO.</a:t>
            </a:r>
            <a:endParaRPr sz="900">
              <a:latin typeface="Arial MT"/>
              <a:cs typeface="Arial MT"/>
            </a:endParaRPr>
          </a:p>
          <a:p>
            <a:pPr marL="1049020" marR="307340" indent="-1029969">
              <a:lnSpc>
                <a:spcPct val="110000"/>
              </a:lnSpc>
              <a:spcBef>
                <a:spcPts val="830"/>
              </a:spcBef>
            </a:pPr>
            <a:r>
              <a:rPr dirty="0" sz="700" b="1">
                <a:latin typeface="Arial"/>
                <a:cs typeface="Arial"/>
              </a:rPr>
              <a:t>N°</a:t>
            </a:r>
            <a:r>
              <a:rPr dirty="0" sz="700" spc="-10" b="1">
                <a:latin typeface="Arial"/>
                <a:cs typeface="Arial"/>
              </a:rPr>
              <a:t> </a:t>
            </a:r>
            <a:r>
              <a:rPr dirty="0" sz="700" b="1">
                <a:latin typeface="Arial"/>
                <a:cs typeface="Arial"/>
              </a:rPr>
              <a:t>DE</a:t>
            </a:r>
            <a:r>
              <a:rPr dirty="0" sz="700" spc="-10" b="1">
                <a:latin typeface="Arial"/>
                <a:cs typeface="Arial"/>
              </a:rPr>
              <a:t> </a:t>
            </a:r>
            <a:r>
              <a:rPr dirty="0" sz="700" b="1">
                <a:latin typeface="Arial"/>
                <a:cs typeface="Arial"/>
              </a:rPr>
              <a:t>CASOS</a:t>
            </a:r>
            <a:r>
              <a:rPr dirty="0" sz="700" spc="-10" b="1">
                <a:latin typeface="Arial"/>
                <a:cs typeface="Arial"/>
              </a:rPr>
              <a:t> </a:t>
            </a:r>
            <a:r>
              <a:rPr dirty="0" sz="700" b="1">
                <a:latin typeface="Arial"/>
                <a:cs typeface="Arial"/>
              </a:rPr>
              <a:t>&lt;</a:t>
            </a:r>
            <a:r>
              <a:rPr dirty="0" sz="700" spc="-10" b="1">
                <a:latin typeface="Arial"/>
                <a:cs typeface="Arial"/>
              </a:rPr>
              <a:t> </a:t>
            </a:r>
            <a:r>
              <a:rPr dirty="0" sz="700" b="1">
                <a:latin typeface="Arial"/>
                <a:cs typeface="Arial"/>
              </a:rPr>
              <a:t>05 AÑOS SEGÚN</a:t>
            </a:r>
            <a:r>
              <a:rPr dirty="0" sz="700" spc="-10" b="1">
                <a:latin typeface="Arial"/>
                <a:cs typeface="Arial"/>
              </a:rPr>
              <a:t> </a:t>
            </a:r>
            <a:r>
              <a:rPr dirty="0" sz="700" b="1">
                <a:latin typeface="Arial"/>
                <a:cs typeface="Arial"/>
              </a:rPr>
              <a:t>TIPO</a:t>
            </a:r>
            <a:r>
              <a:rPr dirty="0" sz="700" spc="-10" b="1">
                <a:latin typeface="Arial"/>
                <a:cs typeface="Arial"/>
              </a:rPr>
              <a:t> </a:t>
            </a:r>
            <a:r>
              <a:rPr dirty="0" sz="700" b="1">
                <a:latin typeface="Arial"/>
                <a:cs typeface="Arial"/>
              </a:rPr>
              <a:t>DE</a:t>
            </a:r>
            <a:r>
              <a:rPr dirty="0" sz="700" spc="-5" b="1">
                <a:latin typeface="Arial"/>
                <a:cs typeface="Arial"/>
              </a:rPr>
              <a:t> </a:t>
            </a:r>
            <a:r>
              <a:rPr dirty="0" sz="700" b="1">
                <a:latin typeface="Arial"/>
                <a:cs typeface="Arial"/>
              </a:rPr>
              <a:t>DIAGNÓSTICO</a:t>
            </a:r>
            <a:r>
              <a:rPr dirty="0" sz="700" spc="-5" b="1">
                <a:latin typeface="Arial"/>
                <a:cs typeface="Arial"/>
              </a:rPr>
              <a:t> </a:t>
            </a:r>
            <a:r>
              <a:rPr dirty="0" sz="700" b="1">
                <a:latin typeface="Arial"/>
                <a:cs typeface="Arial"/>
              </a:rPr>
              <a:t>EN</a:t>
            </a:r>
            <a:r>
              <a:rPr dirty="0" sz="700" spc="-5" b="1">
                <a:latin typeface="Arial"/>
                <a:cs typeface="Arial"/>
              </a:rPr>
              <a:t> </a:t>
            </a:r>
            <a:r>
              <a:rPr dirty="0" sz="700" b="1">
                <a:latin typeface="Arial"/>
                <a:cs typeface="Arial"/>
              </a:rPr>
              <a:t>LA</a:t>
            </a:r>
            <a:r>
              <a:rPr dirty="0" sz="700" spc="-20" b="1">
                <a:latin typeface="Arial"/>
                <a:cs typeface="Arial"/>
              </a:rPr>
              <a:t> </a:t>
            </a:r>
            <a:r>
              <a:rPr dirty="0" sz="700" spc="-10" b="1">
                <a:latin typeface="Arial"/>
                <a:cs typeface="Arial"/>
              </a:rPr>
              <a:t>REGIÓN</a:t>
            </a:r>
            <a:r>
              <a:rPr dirty="0" sz="700" spc="500" b="1">
                <a:latin typeface="Arial"/>
                <a:cs typeface="Arial"/>
              </a:rPr>
              <a:t> </a:t>
            </a:r>
            <a:r>
              <a:rPr dirty="0" sz="700" b="1">
                <a:latin typeface="Arial"/>
                <a:cs typeface="Arial"/>
              </a:rPr>
              <a:t>TUMBES</a:t>
            </a:r>
            <a:r>
              <a:rPr dirty="0" sz="700" spc="-5" b="1">
                <a:latin typeface="Arial"/>
                <a:cs typeface="Arial"/>
              </a:rPr>
              <a:t> </a:t>
            </a:r>
            <a:r>
              <a:rPr dirty="0" sz="700" b="1">
                <a:latin typeface="Arial"/>
                <a:cs typeface="Arial"/>
              </a:rPr>
              <a:t>(SE</a:t>
            </a:r>
            <a:r>
              <a:rPr dirty="0" sz="700" spc="10" b="1">
                <a:latin typeface="Arial"/>
                <a:cs typeface="Arial"/>
              </a:rPr>
              <a:t> </a:t>
            </a:r>
            <a:r>
              <a:rPr dirty="0" sz="700" spc="-10" b="1">
                <a:latin typeface="Arial"/>
                <a:cs typeface="Arial"/>
              </a:rPr>
              <a:t>01-49/2024)</a:t>
            </a:r>
            <a:endParaRPr sz="700">
              <a:latin typeface="Arial"/>
              <a:cs typeface="Arial"/>
            </a:endParaRPr>
          </a:p>
        </p:txBody>
      </p:sp>
      <p:sp>
        <p:nvSpPr>
          <p:cNvPr id="64" name="object 64" descr=""/>
          <p:cNvSpPr txBox="1"/>
          <p:nvPr/>
        </p:nvSpPr>
        <p:spPr>
          <a:xfrm>
            <a:off x="546608" y="9111488"/>
            <a:ext cx="2430780" cy="629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38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</a:t>
            </a:r>
            <a:r>
              <a:rPr dirty="0" sz="900" spc="38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que</a:t>
            </a:r>
            <a:r>
              <a:rPr dirty="0" sz="900" spc="38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va</a:t>
            </a:r>
            <a:r>
              <a:rPr dirty="0" sz="900" spc="38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del</a:t>
            </a:r>
            <a:r>
              <a:rPr dirty="0" sz="900" spc="39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año</a:t>
            </a:r>
            <a:r>
              <a:rPr dirty="0" sz="900" spc="38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(SE</a:t>
            </a:r>
            <a:r>
              <a:rPr dirty="0" sz="900" spc="39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1-49/2024)</a:t>
            </a:r>
            <a:r>
              <a:rPr dirty="0" sz="900" spc="390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se </a:t>
            </a:r>
            <a:r>
              <a:rPr dirty="0" sz="900">
                <a:latin typeface="Arial MT"/>
                <a:cs typeface="Arial MT"/>
              </a:rPr>
              <a:t>notificaron</a:t>
            </a:r>
            <a:r>
              <a:rPr dirty="0" sz="900" spc="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14370</a:t>
            </a:r>
            <a:r>
              <a:rPr dirty="0" sz="900" spc="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casos,</a:t>
            </a:r>
            <a:r>
              <a:rPr dirty="0" sz="900" spc="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93,9%</a:t>
            </a:r>
            <a:r>
              <a:rPr dirty="0" sz="900" spc="3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corresponde</a:t>
            </a:r>
            <a:endParaRPr sz="900">
              <a:latin typeface="Arial MT"/>
              <a:cs typeface="Arial MT"/>
            </a:endParaRPr>
          </a:p>
          <a:p>
            <a:pPr marL="12700" marR="5080">
              <a:lnSpc>
                <a:spcPct val="110000"/>
              </a:lnSpc>
              <a:spcBef>
                <a:spcPts val="5"/>
              </a:spcBef>
            </a:pPr>
            <a:r>
              <a:rPr dirty="0" sz="900">
                <a:latin typeface="Arial MT"/>
                <a:cs typeface="Arial MT"/>
              </a:rPr>
              <a:t>a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IRAS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(13186),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4%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corresponde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SOB,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 spc="-20">
                <a:latin typeface="Arial MT"/>
                <a:cs typeface="Arial MT"/>
              </a:rPr>
              <a:t>1,34% </a:t>
            </a:r>
            <a:r>
              <a:rPr dirty="0" sz="900">
                <a:latin typeface="Arial MT"/>
                <a:cs typeface="Arial MT"/>
              </a:rPr>
              <a:t>son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neumonía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0,69%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fueron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neumonía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grave.</a:t>
            </a:r>
            <a:endParaRPr sz="900">
              <a:latin typeface="Arial MT"/>
              <a:cs typeface="Arial MT"/>
            </a:endParaRPr>
          </a:p>
        </p:txBody>
      </p:sp>
      <p:graphicFrame>
        <p:nvGraphicFramePr>
          <p:cNvPr id="65" name="object 65" descr=""/>
          <p:cNvGraphicFramePr>
            <a:graphicFrameLocks noGrp="1"/>
          </p:cNvGraphicFramePr>
          <p:nvPr/>
        </p:nvGraphicFramePr>
        <p:xfrm>
          <a:off x="1173201" y="4755919"/>
          <a:ext cx="2819400" cy="4610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0610"/>
                <a:gridCol w="1048385"/>
                <a:gridCol w="325755"/>
                <a:gridCol w="298450"/>
              </a:tblGrid>
              <a:tr h="130810"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550" spc="-10" b="1">
                          <a:solidFill>
                            <a:srgbClr val="44536A"/>
                          </a:solidFill>
                          <a:latin typeface="Calibri"/>
                          <a:cs typeface="Calibri"/>
                        </a:rPr>
                        <a:t>521.51</a:t>
                      </a:r>
                      <a:endParaRPr sz="550">
                        <a:latin typeface="Calibri"/>
                        <a:cs typeface="Calibri"/>
                      </a:endParaRPr>
                    </a:p>
                  </a:txBody>
                  <a:tcPr marL="0" marR="0" marB="0" marT="12065"/>
                </a:tc>
                <a:tc>
                  <a:txBody>
                    <a:bodyPr/>
                    <a:lstStyle/>
                    <a:p>
                      <a:pPr marL="472440">
                        <a:lnSpc>
                          <a:spcPts val="365"/>
                        </a:lnSpc>
                      </a:pPr>
                      <a:r>
                        <a:rPr dirty="0" u="sng" sz="450" spc="90" b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RIESGO</a:t>
                      </a:r>
                      <a:r>
                        <a:rPr dirty="0" u="sng" sz="450" spc="50" b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450" spc="85" b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x</a:t>
                      </a:r>
                      <a:r>
                        <a:rPr dirty="0" u="sng" sz="450" spc="95" b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450" spc="55" b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1000</a:t>
                      </a:r>
                      <a:r>
                        <a:rPr dirty="0" u="sng" sz="450" spc="500" b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endParaRPr sz="450">
                        <a:latin typeface="Arial"/>
                        <a:cs typeface="Arial"/>
                      </a:endParaRPr>
                    </a:p>
                    <a:p>
                      <a:pPr marL="472440">
                        <a:lnSpc>
                          <a:spcPts val="470"/>
                        </a:lnSpc>
                        <a:spcBef>
                          <a:spcPts val="95"/>
                        </a:spcBef>
                      </a:pPr>
                      <a:r>
                        <a:rPr dirty="0" sz="450" spc="70">
                          <a:latin typeface="Calibri"/>
                          <a:cs typeface="Calibri"/>
                        </a:rPr>
                        <a:t>Sin</a:t>
                      </a:r>
                      <a:r>
                        <a:rPr dirty="0" sz="45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60">
                          <a:latin typeface="Calibri"/>
                          <a:cs typeface="Calibri"/>
                        </a:rPr>
                        <a:t>Riesgo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365"/>
                        </a:lnSpc>
                      </a:pPr>
                      <a:r>
                        <a:rPr dirty="0" u="sng" sz="450" spc="60" b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háb.</a:t>
                      </a:r>
                      <a:endParaRPr sz="450">
                        <a:latin typeface="Arial"/>
                        <a:cs typeface="Arial"/>
                      </a:endParaRPr>
                    </a:p>
                    <a:p>
                      <a:pPr algn="ctr" marL="8255">
                        <a:lnSpc>
                          <a:spcPts val="470"/>
                        </a:lnSpc>
                        <a:spcBef>
                          <a:spcPts val="95"/>
                        </a:spcBef>
                      </a:pPr>
                      <a:r>
                        <a:rPr dirty="0" sz="450" spc="30"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2860">
                        <a:lnSpc>
                          <a:spcPts val="470"/>
                        </a:lnSpc>
                        <a:spcBef>
                          <a:spcPts val="459"/>
                        </a:spcBef>
                      </a:pPr>
                      <a:r>
                        <a:rPr dirty="0" sz="450" spc="35">
                          <a:latin typeface="Arial MT"/>
                          <a:cs typeface="Arial MT"/>
                        </a:rPr>
                        <a:t>0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B="0" marT="58419"/>
                </a:tc>
              </a:tr>
              <a:tr h="768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72440">
                        <a:lnSpc>
                          <a:spcPts val="440"/>
                        </a:lnSpc>
                        <a:spcBef>
                          <a:spcPts val="65"/>
                        </a:spcBef>
                      </a:pPr>
                      <a:r>
                        <a:rPr dirty="0" sz="450" spc="80">
                          <a:latin typeface="Calibri"/>
                          <a:cs typeface="Calibri"/>
                        </a:rPr>
                        <a:t>Bajo</a:t>
                      </a:r>
                      <a:r>
                        <a:rPr dirty="0" sz="45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60">
                          <a:latin typeface="Calibri"/>
                          <a:cs typeface="Calibri"/>
                        </a:rPr>
                        <a:t>Riesgo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8255"/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ts val="440"/>
                        </a:lnSpc>
                        <a:spcBef>
                          <a:spcPts val="65"/>
                        </a:spcBef>
                      </a:pPr>
                      <a:r>
                        <a:rPr dirty="0" sz="450" spc="40">
                          <a:latin typeface="Calibri"/>
                          <a:cs typeface="Calibri"/>
                        </a:rPr>
                        <a:t>0.1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8255"/>
                </a:tc>
                <a:tc>
                  <a:txBody>
                    <a:bodyPr/>
                    <a:lstStyle/>
                    <a:p>
                      <a:pPr algn="ctr" marL="29209">
                        <a:lnSpc>
                          <a:spcPts val="440"/>
                        </a:lnSpc>
                        <a:spcBef>
                          <a:spcPts val="65"/>
                        </a:spcBef>
                      </a:pPr>
                      <a:r>
                        <a:rPr dirty="0" sz="450" spc="60">
                          <a:latin typeface="Arial MT"/>
                          <a:cs typeface="Arial MT"/>
                        </a:rPr>
                        <a:t>897.6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B="0" marT="8255"/>
                </a:tc>
              </a:tr>
              <a:tr h="84455">
                <a:tc>
                  <a:txBody>
                    <a:bodyPr/>
                    <a:lstStyle/>
                    <a:p>
                      <a:pPr marL="27940">
                        <a:lnSpc>
                          <a:spcPts val="500"/>
                        </a:lnSpc>
                      </a:pPr>
                      <a:r>
                        <a:rPr dirty="0" sz="550" spc="-10" b="1">
                          <a:solidFill>
                            <a:srgbClr val="44536A"/>
                          </a:solidFill>
                          <a:latin typeface="Calibri"/>
                          <a:cs typeface="Calibri"/>
                        </a:rPr>
                        <a:t>478.76</a:t>
                      </a:r>
                      <a:endParaRPr sz="5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72440">
                        <a:lnSpc>
                          <a:spcPts val="470"/>
                        </a:lnSpc>
                        <a:spcBef>
                          <a:spcPts val="95"/>
                        </a:spcBef>
                      </a:pPr>
                      <a:r>
                        <a:rPr dirty="0" sz="450" spc="80">
                          <a:latin typeface="Calibri"/>
                          <a:cs typeface="Calibri"/>
                        </a:rPr>
                        <a:t>Mediano</a:t>
                      </a:r>
                      <a:r>
                        <a:rPr dirty="0" sz="450" spc="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60">
                          <a:latin typeface="Calibri"/>
                          <a:cs typeface="Calibri"/>
                        </a:rPr>
                        <a:t>Riesgo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12065"/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ts val="470"/>
                        </a:lnSpc>
                        <a:spcBef>
                          <a:spcPts val="95"/>
                        </a:spcBef>
                      </a:pPr>
                      <a:r>
                        <a:rPr dirty="0" sz="450" spc="65">
                          <a:latin typeface="Calibri"/>
                          <a:cs typeface="Calibri"/>
                        </a:rPr>
                        <a:t>897.7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12065"/>
                </a:tc>
                <a:tc>
                  <a:txBody>
                    <a:bodyPr/>
                    <a:lstStyle/>
                    <a:p>
                      <a:pPr algn="ctr" marL="22860">
                        <a:lnSpc>
                          <a:spcPts val="470"/>
                        </a:lnSpc>
                        <a:spcBef>
                          <a:spcPts val="95"/>
                        </a:spcBef>
                      </a:pPr>
                      <a:r>
                        <a:rPr dirty="0" sz="450" spc="60">
                          <a:latin typeface="Arial MT"/>
                          <a:cs typeface="Arial MT"/>
                        </a:rPr>
                        <a:t>1327.6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B="0" marT="12065"/>
                </a:tc>
              </a:tr>
              <a:tr h="838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72440">
                        <a:lnSpc>
                          <a:spcPts val="495"/>
                        </a:lnSpc>
                        <a:spcBef>
                          <a:spcPts val="65"/>
                        </a:spcBef>
                      </a:pPr>
                      <a:r>
                        <a:rPr dirty="0" sz="450" spc="60">
                          <a:latin typeface="Calibri"/>
                          <a:cs typeface="Calibri"/>
                        </a:rPr>
                        <a:t>Alto</a:t>
                      </a:r>
                      <a:r>
                        <a:rPr dirty="0" sz="45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60">
                          <a:latin typeface="Calibri"/>
                          <a:cs typeface="Calibri"/>
                        </a:rPr>
                        <a:t>Riesgo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8255"/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ts val="495"/>
                        </a:lnSpc>
                        <a:spcBef>
                          <a:spcPts val="65"/>
                        </a:spcBef>
                      </a:pPr>
                      <a:r>
                        <a:rPr dirty="0" sz="450" spc="70">
                          <a:latin typeface="Calibri"/>
                          <a:cs typeface="Calibri"/>
                        </a:rPr>
                        <a:t>1327.7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8255"/>
                </a:tc>
                <a:tc>
                  <a:txBody>
                    <a:bodyPr/>
                    <a:lstStyle/>
                    <a:p>
                      <a:pPr algn="ctr" marL="22860">
                        <a:lnSpc>
                          <a:spcPts val="495"/>
                        </a:lnSpc>
                        <a:spcBef>
                          <a:spcPts val="65"/>
                        </a:spcBef>
                      </a:pPr>
                      <a:r>
                        <a:rPr dirty="0" sz="450" spc="60">
                          <a:latin typeface="Arial MT"/>
                          <a:cs typeface="Arial MT"/>
                        </a:rPr>
                        <a:t>1757.6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B="0" marT="8255"/>
                </a:tc>
              </a:tr>
              <a:tr h="85090">
                <a:tc>
                  <a:txBody>
                    <a:bodyPr/>
                    <a:lstStyle/>
                    <a:p>
                      <a:pPr marL="19050">
                        <a:lnSpc>
                          <a:spcPts val="555"/>
                        </a:lnSpc>
                      </a:pPr>
                      <a:r>
                        <a:rPr dirty="0" sz="550" spc="-10" b="1">
                          <a:solidFill>
                            <a:srgbClr val="44536A"/>
                          </a:solidFill>
                          <a:latin typeface="Calibri"/>
                          <a:cs typeface="Calibri"/>
                        </a:rPr>
                        <a:t>467.65</a:t>
                      </a:r>
                      <a:endParaRPr sz="5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grpSp>
        <p:nvGrpSpPr>
          <p:cNvPr id="66" name="object 66" descr=""/>
          <p:cNvGrpSpPr/>
          <p:nvPr/>
        </p:nvGrpSpPr>
        <p:grpSpPr>
          <a:xfrm>
            <a:off x="3945473" y="4804992"/>
            <a:ext cx="2802890" cy="1497965"/>
            <a:chOff x="3945473" y="4804992"/>
            <a:chExt cx="2802890" cy="1497965"/>
          </a:xfrm>
        </p:grpSpPr>
        <p:pic>
          <p:nvPicPr>
            <p:cNvPr id="67" name="object 6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00581" y="6168165"/>
              <a:ext cx="2047615" cy="134321"/>
            </a:xfrm>
            <a:prstGeom prst="rect">
              <a:avLst/>
            </a:prstGeom>
          </p:spPr>
        </p:pic>
        <p:sp>
          <p:nvSpPr>
            <p:cNvPr id="68" name="object 68" descr=""/>
            <p:cNvSpPr/>
            <p:nvPr/>
          </p:nvSpPr>
          <p:spPr>
            <a:xfrm>
              <a:off x="3945473" y="4804992"/>
              <a:ext cx="288290" cy="81280"/>
            </a:xfrm>
            <a:custGeom>
              <a:avLst/>
              <a:gdLst/>
              <a:ahLst/>
              <a:cxnLst/>
              <a:rect l="l" t="t" r="r" b="b"/>
              <a:pathLst>
                <a:path w="288289" h="81279">
                  <a:moveTo>
                    <a:pt x="0" y="80851"/>
                  </a:moveTo>
                  <a:lnTo>
                    <a:pt x="287908" y="80851"/>
                  </a:lnTo>
                  <a:lnTo>
                    <a:pt x="287908" y="0"/>
                  </a:lnTo>
                  <a:lnTo>
                    <a:pt x="0" y="0"/>
                  </a:lnTo>
                  <a:lnTo>
                    <a:pt x="0" y="80851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3945473" y="4885844"/>
              <a:ext cx="288290" cy="81280"/>
            </a:xfrm>
            <a:custGeom>
              <a:avLst/>
              <a:gdLst/>
              <a:ahLst/>
              <a:cxnLst/>
              <a:rect l="l" t="t" r="r" b="b"/>
              <a:pathLst>
                <a:path w="288289" h="81279">
                  <a:moveTo>
                    <a:pt x="0" y="80851"/>
                  </a:moveTo>
                  <a:lnTo>
                    <a:pt x="287908" y="80851"/>
                  </a:lnTo>
                  <a:lnTo>
                    <a:pt x="287908" y="0"/>
                  </a:lnTo>
                  <a:lnTo>
                    <a:pt x="0" y="0"/>
                  </a:lnTo>
                  <a:lnTo>
                    <a:pt x="0" y="80851"/>
                  </a:lnTo>
                  <a:close/>
                </a:path>
              </a:pathLst>
            </a:custGeom>
            <a:solidFill>
              <a:srgbClr val="00C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3945473" y="4966695"/>
              <a:ext cx="288290" cy="81280"/>
            </a:xfrm>
            <a:custGeom>
              <a:avLst/>
              <a:gdLst/>
              <a:ahLst/>
              <a:cxnLst/>
              <a:rect l="l" t="t" r="r" b="b"/>
              <a:pathLst>
                <a:path w="288289" h="81279">
                  <a:moveTo>
                    <a:pt x="0" y="80852"/>
                  </a:moveTo>
                  <a:lnTo>
                    <a:pt x="287908" y="80852"/>
                  </a:lnTo>
                  <a:lnTo>
                    <a:pt x="287908" y="0"/>
                  </a:lnTo>
                  <a:lnTo>
                    <a:pt x="0" y="0"/>
                  </a:lnTo>
                  <a:lnTo>
                    <a:pt x="0" y="80852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3945474" y="5047548"/>
              <a:ext cx="288290" cy="85725"/>
            </a:xfrm>
            <a:custGeom>
              <a:avLst/>
              <a:gdLst/>
              <a:ahLst/>
              <a:cxnLst/>
              <a:rect l="l" t="t" r="r" b="b"/>
              <a:pathLst>
                <a:path w="288289" h="85725">
                  <a:moveTo>
                    <a:pt x="287908" y="0"/>
                  </a:moveTo>
                  <a:lnTo>
                    <a:pt x="0" y="0"/>
                  </a:lnTo>
                  <a:lnTo>
                    <a:pt x="0" y="85551"/>
                  </a:lnTo>
                  <a:lnTo>
                    <a:pt x="287908" y="85552"/>
                  </a:lnTo>
                  <a:lnTo>
                    <a:pt x="28790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2" name="object 72" descr=""/>
          <p:cNvGrpSpPr/>
          <p:nvPr/>
        </p:nvGrpSpPr>
        <p:grpSpPr>
          <a:xfrm>
            <a:off x="3945187" y="4804167"/>
            <a:ext cx="3002280" cy="1071880"/>
            <a:chOff x="3945187" y="4804167"/>
            <a:chExt cx="3002280" cy="1071880"/>
          </a:xfrm>
        </p:grpSpPr>
        <p:sp>
          <p:nvSpPr>
            <p:cNvPr id="73" name="object 73" descr=""/>
            <p:cNvSpPr/>
            <p:nvPr/>
          </p:nvSpPr>
          <p:spPr>
            <a:xfrm>
              <a:off x="3948362" y="4807342"/>
              <a:ext cx="0" cy="323850"/>
            </a:xfrm>
            <a:custGeom>
              <a:avLst/>
              <a:gdLst/>
              <a:ahLst/>
              <a:cxnLst/>
              <a:rect l="l" t="t" r="r" b="b"/>
              <a:pathLst>
                <a:path w="0" h="323850">
                  <a:moveTo>
                    <a:pt x="0" y="0"/>
                  </a:moveTo>
                  <a:lnTo>
                    <a:pt x="0" y="323406"/>
                  </a:lnTo>
                </a:path>
              </a:pathLst>
            </a:custGeom>
            <a:ln w="585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3945474" y="4804994"/>
              <a:ext cx="6350" cy="328295"/>
            </a:xfrm>
            <a:custGeom>
              <a:avLst/>
              <a:gdLst/>
              <a:ahLst/>
              <a:cxnLst/>
              <a:rect l="l" t="t" r="r" b="b"/>
              <a:pathLst>
                <a:path w="6350" h="328295">
                  <a:moveTo>
                    <a:pt x="5855" y="0"/>
                  </a:moveTo>
                  <a:lnTo>
                    <a:pt x="0" y="0"/>
                  </a:lnTo>
                  <a:lnTo>
                    <a:pt x="0" y="328105"/>
                  </a:lnTo>
                  <a:lnTo>
                    <a:pt x="5855" y="328105"/>
                  </a:lnTo>
                  <a:lnTo>
                    <a:pt x="5855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4230455" y="4812043"/>
              <a:ext cx="0" cy="318770"/>
            </a:xfrm>
            <a:custGeom>
              <a:avLst/>
              <a:gdLst/>
              <a:ahLst/>
              <a:cxnLst/>
              <a:rect l="l" t="t" r="r" b="b"/>
              <a:pathLst>
                <a:path w="0" h="318770">
                  <a:moveTo>
                    <a:pt x="0" y="0"/>
                  </a:moveTo>
                  <a:lnTo>
                    <a:pt x="0" y="318706"/>
                  </a:lnTo>
                </a:path>
              </a:pathLst>
            </a:custGeom>
            <a:ln w="585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4227488" y="4809694"/>
              <a:ext cx="6350" cy="323850"/>
            </a:xfrm>
            <a:custGeom>
              <a:avLst/>
              <a:gdLst/>
              <a:ahLst/>
              <a:cxnLst/>
              <a:rect l="l" t="t" r="r" b="b"/>
              <a:pathLst>
                <a:path w="6350" h="323850">
                  <a:moveTo>
                    <a:pt x="5855" y="0"/>
                  </a:moveTo>
                  <a:lnTo>
                    <a:pt x="0" y="0"/>
                  </a:lnTo>
                  <a:lnTo>
                    <a:pt x="0" y="323405"/>
                  </a:lnTo>
                  <a:lnTo>
                    <a:pt x="5855" y="323405"/>
                  </a:lnTo>
                  <a:lnTo>
                    <a:pt x="5855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3954218" y="4807343"/>
              <a:ext cx="276860" cy="0"/>
            </a:xfrm>
            <a:custGeom>
              <a:avLst/>
              <a:gdLst/>
              <a:ahLst/>
              <a:cxnLst/>
              <a:rect l="l" t="t" r="r" b="b"/>
              <a:pathLst>
                <a:path w="276860" h="0">
                  <a:moveTo>
                    <a:pt x="0" y="0"/>
                  </a:moveTo>
                  <a:lnTo>
                    <a:pt x="276236" y="0"/>
                  </a:lnTo>
                </a:path>
              </a:pathLst>
            </a:custGeom>
            <a:ln w="470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3951329" y="4804992"/>
              <a:ext cx="282575" cy="5080"/>
            </a:xfrm>
            <a:custGeom>
              <a:avLst/>
              <a:gdLst/>
              <a:ahLst/>
              <a:cxnLst/>
              <a:rect l="l" t="t" r="r" b="b"/>
              <a:pathLst>
                <a:path w="282575" h="5079">
                  <a:moveTo>
                    <a:pt x="282053" y="0"/>
                  </a:moveTo>
                  <a:lnTo>
                    <a:pt x="0" y="0"/>
                  </a:lnTo>
                  <a:lnTo>
                    <a:pt x="0" y="4700"/>
                  </a:lnTo>
                  <a:lnTo>
                    <a:pt x="282053" y="4700"/>
                  </a:lnTo>
                  <a:lnTo>
                    <a:pt x="282053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3954218" y="4888194"/>
              <a:ext cx="276860" cy="0"/>
            </a:xfrm>
            <a:custGeom>
              <a:avLst/>
              <a:gdLst/>
              <a:ahLst/>
              <a:cxnLst/>
              <a:rect l="l" t="t" r="r" b="b"/>
              <a:pathLst>
                <a:path w="276860" h="0">
                  <a:moveTo>
                    <a:pt x="0" y="0"/>
                  </a:moveTo>
                  <a:lnTo>
                    <a:pt x="276236" y="0"/>
                  </a:lnTo>
                </a:path>
              </a:pathLst>
            </a:custGeom>
            <a:ln w="470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3951329" y="4885843"/>
              <a:ext cx="282575" cy="5080"/>
            </a:xfrm>
            <a:custGeom>
              <a:avLst/>
              <a:gdLst/>
              <a:ahLst/>
              <a:cxnLst/>
              <a:rect l="l" t="t" r="r" b="b"/>
              <a:pathLst>
                <a:path w="282575" h="5079">
                  <a:moveTo>
                    <a:pt x="282053" y="0"/>
                  </a:moveTo>
                  <a:lnTo>
                    <a:pt x="0" y="0"/>
                  </a:lnTo>
                  <a:lnTo>
                    <a:pt x="0" y="4700"/>
                  </a:lnTo>
                  <a:lnTo>
                    <a:pt x="282053" y="4700"/>
                  </a:lnTo>
                  <a:lnTo>
                    <a:pt x="282053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3954218" y="4969045"/>
              <a:ext cx="276860" cy="0"/>
            </a:xfrm>
            <a:custGeom>
              <a:avLst/>
              <a:gdLst/>
              <a:ahLst/>
              <a:cxnLst/>
              <a:rect l="l" t="t" r="r" b="b"/>
              <a:pathLst>
                <a:path w="276860" h="0">
                  <a:moveTo>
                    <a:pt x="0" y="0"/>
                  </a:moveTo>
                  <a:lnTo>
                    <a:pt x="276236" y="0"/>
                  </a:lnTo>
                </a:path>
              </a:pathLst>
            </a:custGeom>
            <a:ln w="470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3951329" y="4966695"/>
              <a:ext cx="282575" cy="5080"/>
            </a:xfrm>
            <a:custGeom>
              <a:avLst/>
              <a:gdLst/>
              <a:ahLst/>
              <a:cxnLst/>
              <a:rect l="l" t="t" r="r" b="b"/>
              <a:pathLst>
                <a:path w="282575" h="5079">
                  <a:moveTo>
                    <a:pt x="282053" y="0"/>
                  </a:moveTo>
                  <a:lnTo>
                    <a:pt x="0" y="0"/>
                  </a:lnTo>
                  <a:lnTo>
                    <a:pt x="0" y="4700"/>
                  </a:lnTo>
                  <a:lnTo>
                    <a:pt x="282053" y="4700"/>
                  </a:lnTo>
                  <a:lnTo>
                    <a:pt x="282053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3954218" y="5049896"/>
              <a:ext cx="276860" cy="0"/>
            </a:xfrm>
            <a:custGeom>
              <a:avLst/>
              <a:gdLst/>
              <a:ahLst/>
              <a:cxnLst/>
              <a:rect l="l" t="t" r="r" b="b"/>
              <a:pathLst>
                <a:path w="276860" h="0">
                  <a:moveTo>
                    <a:pt x="0" y="0"/>
                  </a:moveTo>
                  <a:lnTo>
                    <a:pt x="276236" y="0"/>
                  </a:lnTo>
                </a:path>
              </a:pathLst>
            </a:custGeom>
            <a:ln w="470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3951329" y="5047546"/>
              <a:ext cx="282575" cy="5080"/>
            </a:xfrm>
            <a:custGeom>
              <a:avLst/>
              <a:gdLst/>
              <a:ahLst/>
              <a:cxnLst/>
              <a:rect l="l" t="t" r="r" b="b"/>
              <a:pathLst>
                <a:path w="282575" h="5079">
                  <a:moveTo>
                    <a:pt x="282053" y="0"/>
                  </a:moveTo>
                  <a:lnTo>
                    <a:pt x="0" y="0"/>
                  </a:lnTo>
                  <a:lnTo>
                    <a:pt x="0" y="4700"/>
                  </a:lnTo>
                  <a:lnTo>
                    <a:pt x="282053" y="4700"/>
                  </a:lnTo>
                  <a:lnTo>
                    <a:pt x="282053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3954218" y="5130749"/>
              <a:ext cx="276860" cy="0"/>
            </a:xfrm>
            <a:custGeom>
              <a:avLst/>
              <a:gdLst/>
              <a:ahLst/>
              <a:cxnLst/>
              <a:rect l="l" t="t" r="r" b="b"/>
              <a:pathLst>
                <a:path w="276860" h="0">
                  <a:moveTo>
                    <a:pt x="0" y="0"/>
                  </a:moveTo>
                  <a:lnTo>
                    <a:pt x="276236" y="0"/>
                  </a:lnTo>
                </a:path>
              </a:pathLst>
            </a:custGeom>
            <a:ln w="470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3951329" y="5128399"/>
              <a:ext cx="282575" cy="5080"/>
            </a:xfrm>
            <a:custGeom>
              <a:avLst/>
              <a:gdLst/>
              <a:ahLst/>
              <a:cxnLst/>
              <a:rect l="l" t="t" r="r" b="b"/>
              <a:pathLst>
                <a:path w="282575" h="5079">
                  <a:moveTo>
                    <a:pt x="282053" y="0"/>
                  </a:moveTo>
                  <a:lnTo>
                    <a:pt x="0" y="0"/>
                  </a:lnTo>
                  <a:lnTo>
                    <a:pt x="0" y="4700"/>
                  </a:lnTo>
                  <a:lnTo>
                    <a:pt x="282053" y="4700"/>
                  </a:lnTo>
                  <a:lnTo>
                    <a:pt x="282053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6675260" y="5509221"/>
              <a:ext cx="271780" cy="90805"/>
            </a:xfrm>
            <a:custGeom>
              <a:avLst/>
              <a:gdLst/>
              <a:ahLst/>
              <a:cxnLst/>
              <a:rect l="l" t="t" r="r" b="b"/>
              <a:pathLst>
                <a:path w="271779" h="90804">
                  <a:moveTo>
                    <a:pt x="0" y="90393"/>
                  </a:moveTo>
                  <a:lnTo>
                    <a:pt x="271694" y="90393"/>
                  </a:lnTo>
                  <a:lnTo>
                    <a:pt x="271694" y="0"/>
                  </a:lnTo>
                  <a:lnTo>
                    <a:pt x="0" y="0"/>
                  </a:lnTo>
                  <a:lnTo>
                    <a:pt x="0" y="90393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6675260" y="5599614"/>
              <a:ext cx="271780" cy="90805"/>
            </a:xfrm>
            <a:custGeom>
              <a:avLst/>
              <a:gdLst/>
              <a:ahLst/>
              <a:cxnLst/>
              <a:rect l="l" t="t" r="r" b="b"/>
              <a:pathLst>
                <a:path w="271779" h="90804">
                  <a:moveTo>
                    <a:pt x="0" y="90393"/>
                  </a:moveTo>
                  <a:lnTo>
                    <a:pt x="271694" y="90393"/>
                  </a:lnTo>
                  <a:lnTo>
                    <a:pt x="271694" y="0"/>
                  </a:lnTo>
                  <a:lnTo>
                    <a:pt x="0" y="0"/>
                  </a:lnTo>
                  <a:lnTo>
                    <a:pt x="0" y="90393"/>
                  </a:lnTo>
                  <a:close/>
                </a:path>
              </a:pathLst>
            </a:custGeom>
            <a:solidFill>
              <a:srgbClr val="00C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6675260" y="5690008"/>
              <a:ext cx="271780" cy="90805"/>
            </a:xfrm>
            <a:custGeom>
              <a:avLst/>
              <a:gdLst/>
              <a:ahLst/>
              <a:cxnLst/>
              <a:rect l="l" t="t" r="r" b="b"/>
              <a:pathLst>
                <a:path w="271779" h="90804">
                  <a:moveTo>
                    <a:pt x="0" y="90394"/>
                  </a:moveTo>
                  <a:lnTo>
                    <a:pt x="271694" y="90394"/>
                  </a:lnTo>
                  <a:lnTo>
                    <a:pt x="271694" y="0"/>
                  </a:lnTo>
                  <a:lnTo>
                    <a:pt x="0" y="0"/>
                  </a:lnTo>
                  <a:lnTo>
                    <a:pt x="0" y="90394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6675260" y="5780403"/>
              <a:ext cx="271780" cy="95885"/>
            </a:xfrm>
            <a:custGeom>
              <a:avLst/>
              <a:gdLst/>
              <a:ahLst/>
              <a:cxnLst/>
              <a:rect l="l" t="t" r="r" b="b"/>
              <a:pathLst>
                <a:path w="271779" h="95885">
                  <a:moveTo>
                    <a:pt x="271694" y="0"/>
                  </a:moveTo>
                  <a:lnTo>
                    <a:pt x="0" y="0"/>
                  </a:lnTo>
                  <a:lnTo>
                    <a:pt x="0" y="95648"/>
                  </a:lnTo>
                  <a:lnTo>
                    <a:pt x="271694" y="95648"/>
                  </a:lnTo>
                  <a:lnTo>
                    <a:pt x="27169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1" name="object 91" descr=""/>
          <p:cNvSpPr txBox="1"/>
          <p:nvPr/>
        </p:nvSpPr>
        <p:spPr>
          <a:xfrm>
            <a:off x="5363705" y="5411384"/>
            <a:ext cx="917575" cy="1085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50" spc="75" b="1">
                <a:latin typeface="Arial"/>
                <a:cs typeface="Arial"/>
              </a:rPr>
              <a:t>RIESGOS x</a:t>
            </a:r>
            <a:r>
              <a:rPr dirty="0" sz="550" spc="95" b="1">
                <a:latin typeface="Arial"/>
                <a:cs typeface="Arial"/>
              </a:rPr>
              <a:t> </a:t>
            </a:r>
            <a:r>
              <a:rPr dirty="0" sz="550" spc="60" b="1">
                <a:latin typeface="Arial"/>
                <a:cs typeface="Arial"/>
              </a:rPr>
              <a:t>1000</a:t>
            </a:r>
            <a:r>
              <a:rPr dirty="0" sz="550" spc="55" b="1">
                <a:latin typeface="Arial"/>
                <a:cs typeface="Arial"/>
              </a:rPr>
              <a:t> háb.</a:t>
            </a:r>
            <a:endParaRPr sz="550">
              <a:latin typeface="Arial"/>
              <a:cs typeface="Arial"/>
            </a:endParaRPr>
          </a:p>
        </p:txBody>
      </p:sp>
      <p:sp>
        <p:nvSpPr>
          <p:cNvPr id="92" name="object 92" descr=""/>
          <p:cNvSpPr txBox="1"/>
          <p:nvPr/>
        </p:nvSpPr>
        <p:spPr>
          <a:xfrm>
            <a:off x="5363705" y="5494419"/>
            <a:ext cx="607695" cy="387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63830">
              <a:lnSpc>
                <a:spcPct val="107800"/>
              </a:lnSpc>
              <a:spcBef>
                <a:spcPts val="100"/>
              </a:spcBef>
            </a:pPr>
            <a:r>
              <a:rPr dirty="0" sz="550" spc="70">
                <a:latin typeface="Calibri"/>
                <a:cs typeface="Calibri"/>
              </a:rPr>
              <a:t>Sin</a:t>
            </a:r>
            <a:r>
              <a:rPr dirty="0" sz="550" spc="40">
                <a:latin typeface="Calibri"/>
                <a:cs typeface="Calibri"/>
              </a:rPr>
              <a:t> </a:t>
            </a:r>
            <a:r>
              <a:rPr dirty="0" sz="550" spc="55">
                <a:latin typeface="Calibri"/>
                <a:cs typeface="Calibri"/>
              </a:rPr>
              <a:t>Riesgo</a:t>
            </a:r>
            <a:r>
              <a:rPr dirty="0" sz="550" spc="500">
                <a:latin typeface="Calibri"/>
                <a:cs typeface="Calibri"/>
              </a:rPr>
              <a:t> </a:t>
            </a:r>
            <a:r>
              <a:rPr dirty="0" sz="550" spc="75">
                <a:latin typeface="Calibri"/>
                <a:cs typeface="Calibri"/>
              </a:rPr>
              <a:t>Bajo</a:t>
            </a:r>
            <a:r>
              <a:rPr dirty="0" sz="550" spc="30">
                <a:latin typeface="Calibri"/>
                <a:cs typeface="Calibri"/>
              </a:rPr>
              <a:t> </a:t>
            </a:r>
            <a:r>
              <a:rPr dirty="0" sz="550" spc="55">
                <a:latin typeface="Calibri"/>
                <a:cs typeface="Calibri"/>
              </a:rPr>
              <a:t>Riesgo</a:t>
            </a:r>
            <a:endParaRPr sz="550">
              <a:latin typeface="Calibri"/>
              <a:cs typeface="Calibri"/>
            </a:endParaRPr>
          </a:p>
          <a:p>
            <a:pPr marL="12700" marR="5080">
              <a:lnSpc>
                <a:spcPct val="107800"/>
              </a:lnSpc>
            </a:pPr>
            <a:r>
              <a:rPr dirty="0" sz="550" spc="75">
                <a:latin typeface="Calibri"/>
                <a:cs typeface="Calibri"/>
              </a:rPr>
              <a:t>Mediano</a:t>
            </a:r>
            <a:r>
              <a:rPr dirty="0" sz="550" spc="35">
                <a:latin typeface="Calibri"/>
                <a:cs typeface="Calibri"/>
              </a:rPr>
              <a:t> </a:t>
            </a:r>
            <a:r>
              <a:rPr dirty="0" sz="550" spc="55">
                <a:latin typeface="Calibri"/>
                <a:cs typeface="Calibri"/>
              </a:rPr>
              <a:t>Riesgo</a:t>
            </a:r>
            <a:r>
              <a:rPr dirty="0" sz="550" spc="500">
                <a:latin typeface="Calibri"/>
                <a:cs typeface="Calibri"/>
              </a:rPr>
              <a:t> </a:t>
            </a:r>
            <a:r>
              <a:rPr dirty="0" sz="550" spc="55">
                <a:latin typeface="Calibri"/>
                <a:cs typeface="Calibri"/>
              </a:rPr>
              <a:t>Alto</a:t>
            </a:r>
            <a:r>
              <a:rPr dirty="0" sz="550" spc="30">
                <a:latin typeface="Calibri"/>
                <a:cs typeface="Calibri"/>
              </a:rPr>
              <a:t> </a:t>
            </a:r>
            <a:r>
              <a:rPr dirty="0" sz="550" spc="55">
                <a:latin typeface="Calibri"/>
                <a:cs typeface="Calibri"/>
              </a:rPr>
              <a:t>Riesgo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93" name="object 93" descr=""/>
          <p:cNvSpPr txBox="1"/>
          <p:nvPr/>
        </p:nvSpPr>
        <p:spPr>
          <a:xfrm>
            <a:off x="6086171" y="5494419"/>
            <a:ext cx="551180" cy="387350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150"/>
              </a:spcBef>
              <a:tabLst>
                <a:tab pos="403225" algn="l"/>
              </a:tabLst>
            </a:pPr>
            <a:r>
              <a:rPr dirty="0" sz="550" spc="20">
                <a:latin typeface="Calibri"/>
                <a:cs typeface="Calibri"/>
              </a:rPr>
              <a:t>0</a:t>
            </a:r>
            <a:r>
              <a:rPr dirty="0" sz="550">
                <a:latin typeface="Calibri"/>
                <a:cs typeface="Calibri"/>
              </a:rPr>
              <a:t>	</a:t>
            </a:r>
            <a:r>
              <a:rPr dirty="0" sz="550" spc="25">
                <a:latin typeface="Arial MT"/>
                <a:cs typeface="Arial MT"/>
              </a:rPr>
              <a:t>0</a:t>
            </a:r>
            <a:endParaRPr sz="550">
              <a:latin typeface="Arial MT"/>
              <a:cs typeface="Arial MT"/>
            </a:endParaRPr>
          </a:p>
          <a:p>
            <a:pPr marL="59055">
              <a:lnSpc>
                <a:spcPct val="100000"/>
              </a:lnSpc>
              <a:spcBef>
                <a:spcPts val="55"/>
              </a:spcBef>
              <a:tabLst>
                <a:tab pos="323850" algn="l"/>
              </a:tabLst>
            </a:pPr>
            <a:r>
              <a:rPr dirty="0" sz="550" spc="30">
                <a:latin typeface="Calibri"/>
                <a:cs typeface="Calibri"/>
              </a:rPr>
              <a:t>0.1</a:t>
            </a:r>
            <a:r>
              <a:rPr dirty="0" sz="550">
                <a:latin typeface="Calibri"/>
                <a:cs typeface="Calibri"/>
              </a:rPr>
              <a:t>	</a:t>
            </a:r>
            <a:r>
              <a:rPr dirty="0" sz="550" spc="50">
                <a:latin typeface="Arial MT"/>
                <a:cs typeface="Arial MT"/>
              </a:rPr>
              <a:t>212.5</a:t>
            </a:r>
            <a:endParaRPr sz="5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550" spc="65">
                <a:latin typeface="Calibri"/>
                <a:cs typeface="Calibri"/>
              </a:rPr>
              <a:t>212.6</a:t>
            </a:r>
            <a:r>
              <a:rPr dirty="0" sz="550" spc="315">
                <a:latin typeface="Calibri"/>
                <a:cs typeface="Calibri"/>
              </a:rPr>
              <a:t>  </a:t>
            </a:r>
            <a:r>
              <a:rPr dirty="0" sz="550" spc="40">
                <a:latin typeface="Arial MT"/>
                <a:cs typeface="Arial MT"/>
              </a:rPr>
              <a:t>419.4</a:t>
            </a:r>
            <a:endParaRPr sz="5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550" spc="65">
                <a:latin typeface="Calibri"/>
                <a:cs typeface="Calibri"/>
              </a:rPr>
              <a:t>419.5</a:t>
            </a:r>
            <a:r>
              <a:rPr dirty="0" sz="550" spc="315">
                <a:latin typeface="Calibri"/>
                <a:cs typeface="Calibri"/>
              </a:rPr>
              <a:t>  </a:t>
            </a:r>
            <a:r>
              <a:rPr dirty="0" sz="550" spc="40">
                <a:latin typeface="Arial MT"/>
                <a:cs typeface="Arial MT"/>
              </a:rPr>
              <a:t>626.3</a:t>
            </a:r>
            <a:endParaRPr sz="550">
              <a:latin typeface="Arial MT"/>
              <a:cs typeface="Arial MT"/>
            </a:endParaRPr>
          </a:p>
        </p:txBody>
      </p:sp>
      <p:pic>
        <p:nvPicPr>
          <p:cNvPr id="94" name="object 9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56689" y="3079622"/>
            <a:ext cx="2564003" cy="1792604"/>
          </a:xfrm>
          <a:prstGeom prst="rect">
            <a:avLst/>
          </a:prstGeom>
        </p:spPr>
      </p:pic>
      <p:graphicFrame>
        <p:nvGraphicFramePr>
          <p:cNvPr id="95" name="object 95" descr=""/>
          <p:cNvGraphicFramePr>
            <a:graphicFrameLocks noGrp="1"/>
          </p:cNvGraphicFramePr>
          <p:nvPr/>
        </p:nvGraphicFramePr>
        <p:xfrm>
          <a:off x="4603475" y="6382725"/>
          <a:ext cx="2563495" cy="16268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56005"/>
                <a:gridCol w="435609"/>
                <a:gridCol w="387984"/>
                <a:gridCol w="602614"/>
              </a:tblGrid>
              <a:tr h="111760">
                <a:tc>
                  <a:txBody>
                    <a:bodyPr/>
                    <a:lstStyle/>
                    <a:p>
                      <a:pPr marL="20320">
                        <a:lnSpc>
                          <a:spcPts val="740"/>
                        </a:lnSpc>
                        <a:spcBef>
                          <a:spcPts val="45"/>
                        </a:spcBef>
                      </a:pPr>
                      <a:r>
                        <a:rPr dirty="0" sz="650" spc="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DISTRITO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740"/>
                        </a:lnSpc>
                        <a:spcBef>
                          <a:spcPts val="45"/>
                        </a:spcBef>
                      </a:pPr>
                      <a:r>
                        <a:rPr dirty="0" sz="6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T.I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ts val="740"/>
                        </a:lnSpc>
                        <a:spcBef>
                          <a:spcPts val="45"/>
                        </a:spcBef>
                      </a:pPr>
                      <a:r>
                        <a:rPr dirty="0" sz="650" spc="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CASOS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40"/>
                        </a:lnSpc>
                        <a:spcBef>
                          <a:spcPts val="45"/>
                        </a:spcBef>
                      </a:pPr>
                      <a:r>
                        <a:rPr dirty="0" sz="650" spc="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POBLACION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</a:tr>
              <a:tr h="106680">
                <a:tc>
                  <a:txBody>
                    <a:bodyPr/>
                    <a:lstStyle/>
                    <a:p>
                      <a:pPr marL="14604">
                        <a:lnSpc>
                          <a:spcPts val="690"/>
                        </a:lnSpc>
                        <a:spcBef>
                          <a:spcPts val="50"/>
                        </a:spcBef>
                      </a:pPr>
                      <a:r>
                        <a:rPr dirty="0" sz="600">
                          <a:latin typeface="Calibri Light"/>
                          <a:cs typeface="Calibri Light"/>
                        </a:rPr>
                        <a:t>SAN</a:t>
                      </a:r>
                      <a:r>
                        <a:rPr dirty="0" sz="600" spc="16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600" spc="35">
                          <a:latin typeface="Calibri Light"/>
                          <a:cs typeface="Calibri Light"/>
                        </a:rPr>
                        <a:t>JACINTO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</a:txBody>
                  <a:tcPr marL="0" marR="0" marB="0" marT="635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ts val="690"/>
                        </a:lnSpc>
                        <a:spcBef>
                          <a:spcPts val="50"/>
                        </a:spcBef>
                      </a:pPr>
                      <a:r>
                        <a:rPr dirty="0" sz="600" spc="-10">
                          <a:latin typeface="Calibri"/>
                          <a:cs typeface="Calibri"/>
                        </a:rPr>
                        <a:t>1757.58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90"/>
                        </a:lnSpc>
                        <a:spcBef>
                          <a:spcPts val="50"/>
                        </a:spcBef>
                      </a:pPr>
                      <a:r>
                        <a:rPr dirty="0" sz="600" spc="50">
                          <a:latin typeface="Calibri Light"/>
                          <a:cs typeface="Calibri Light"/>
                        </a:rPr>
                        <a:t>1102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</a:txBody>
                  <a:tcPr marL="0" marR="0" marB="0" marT="635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90"/>
                        </a:lnSpc>
                        <a:spcBef>
                          <a:spcPts val="50"/>
                        </a:spcBef>
                      </a:pPr>
                      <a:r>
                        <a:rPr dirty="0" sz="600" spc="45">
                          <a:latin typeface="Calibri Light"/>
                          <a:cs typeface="Calibri Light"/>
                        </a:rPr>
                        <a:t>627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</a:txBody>
                  <a:tcPr marL="0" marR="0" marB="0" marT="635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</a:tr>
              <a:tr h="106680">
                <a:tc>
                  <a:txBody>
                    <a:bodyPr/>
                    <a:lstStyle/>
                    <a:p>
                      <a:pPr marL="14604">
                        <a:lnSpc>
                          <a:spcPts val="690"/>
                        </a:lnSpc>
                        <a:spcBef>
                          <a:spcPts val="50"/>
                        </a:spcBef>
                      </a:pPr>
                      <a:r>
                        <a:rPr dirty="0" sz="600" spc="-10">
                          <a:latin typeface="Calibri Light"/>
                          <a:cs typeface="Calibri Light"/>
                        </a:rPr>
                        <a:t>CASITAS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</a:txBody>
                  <a:tcPr marL="0" marR="0" marB="0" marT="635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ts val="690"/>
                        </a:lnSpc>
                        <a:spcBef>
                          <a:spcPts val="50"/>
                        </a:spcBef>
                      </a:pPr>
                      <a:r>
                        <a:rPr dirty="0" sz="600" spc="-10">
                          <a:latin typeface="Calibri"/>
                          <a:cs typeface="Calibri"/>
                        </a:rPr>
                        <a:t>1613.33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90"/>
                        </a:lnSpc>
                        <a:spcBef>
                          <a:spcPts val="50"/>
                        </a:spcBef>
                      </a:pPr>
                      <a:r>
                        <a:rPr dirty="0" sz="600" spc="45">
                          <a:latin typeface="Calibri Light"/>
                          <a:cs typeface="Calibri Light"/>
                        </a:rPr>
                        <a:t>242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</a:txBody>
                  <a:tcPr marL="0" marR="0" marB="0" marT="635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90"/>
                        </a:lnSpc>
                        <a:spcBef>
                          <a:spcPts val="50"/>
                        </a:spcBef>
                      </a:pPr>
                      <a:r>
                        <a:rPr dirty="0" sz="600" spc="45">
                          <a:latin typeface="Calibri Light"/>
                          <a:cs typeface="Calibri Light"/>
                        </a:rPr>
                        <a:t>150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</a:txBody>
                  <a:tcPr marL="0" marR="0" marB="0" marT="635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</a:tr>
              <a:tr h="106680">
                <a:tc>
                  <a:txBody>
                    <a:bodyPr/>
                    <a:lstStyle/>
                    <a:p>
                      <a:pPr marL="14604">
                        <a:lnSpc>
                          <a:spcPts val="690"/>
                        </a:lnSpc>
                        <a:spcBef>
                          <a:spcPts val="50"/>
                        </a:spcBef>
                      </a:pPr>
                      <a:r>
                        <a:rPr dirty="0" sz="600">
                          <a:latin typeface="Calibri Light"/>
                          <a:cs typeface="Calibri Light"/>
                        </a:rPr>
                        <a:t>SAN</a:t>
                      </a:r>
                      <a:r>
                        <a:rPr dirty="0" sz="600" spc="9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600" spc="50">
                          <a:latin typeface="Calibri Light"/>
                          <a:cs typeface="Calibri Light"/>
                        </a:rPr>
                        <a:t>JUAN</a:t>
                      </a:r>
                      <a:r>
                        <a:rPr dirty="0" sz="600" spc="9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600" spc="55">
                          <a:latin typeface="Calibri Light"/>
                          <a:cs typeface="Calibri Light"/>
                        </a:rPr>
                        <a:t>DE</a:t>
                      </a:r>
                      <a:r>
                        <a:rPr dirty="0" sz="600" spc="4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600">
                          <a:latin typeface="Calibri Light"/>
                          <a:cs typeface="Calibri Light"/>
                        </a:rPr>
                        <a:t>LA</a:t>
                      </a:r>
                      <a:r>
                        <a:rPr dirty="0" sz="600" spc="35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600" spc="-10">
                          <a:latin typeface="Calibri Light"/>
                          <a:cs typeface="Calibri Light"/>
                        </a:rPr>
                        <a:t>VIRGEN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</a:txBody>
                  <a:tcPr marL="0" marR="0" marB="0" marT="635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ts val="690"/>
                        </a:lnSpc>
                        <a:spcBef>
                          <a:spcPts val="50"/>
                        </a:spcBef>
                      </a:pPr>
                      <a:r>
                        <a:rPr dirty="0" sz="600" spc="-10">
                          <a:latin typeface="Calibri"/>
                          <a:cs typeface="Calibri"/>
                        </a:rPr>
                        <a:t>1565.95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90"/>
                        </a:lnSpc>
                        <a:spcBef>
                          <a:spcPts val="50"/>
                        </a:spcBef>
                      </a:pPr>
                      <a:r>
                        <a:rPr dirty="0" sz="600" spc="45">
                          <a:latin typeface="Calibri Light"/>
                          <a:cs typeface="Calibri Light"/>
                        </a:rPr>
                        <a:t>653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</a:txBody>
                  <a:tcPr marL="0" marR="0" marB="0" marT="635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90"/>
                        </a:lnSpc>
                        <a:spcBef>
                          <a:spcPts val="50"/>
                        </a:spcBef>
                      </a:pPr>
                      <a:r>
                        <a:rPr dirty="0" sz="600" spc="45">
                          <a:latin typeface="Calibri Light"/>
                          <a:cs typeface="Calibri Light"/>
                        </a:rPr>
                        <a:t>417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</a:txBody>
                  <a:tcPr marL="0" marR="0" marB="0" marT="635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</a:tr>
              <a:tr h="106680">
                <a:tc>
                  <a:txBody>
                    <a:bodyPr/>
                    <a:lstStyle/>
                    <a:p>
                      <a:pPr marL="14604">
                        <a:lnSpc>
                          <a:spcPts val="690"/>
                        </a:lnSpc>
                        <a:spcBef>
                          <a:spcPts val="50"/>
                        </a:spcBef>
                      </a:pPr>
                      <a:r>
                        <a:rPr dirty="0" sz="600" spc="40">
                          <a:latin typeface="Calibri Light"/>
                          <a:cs typeface="Calibri Light"/>
                        </a:rPr>
                        <a:t>ZORRITOS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</a:txBody>
                  <a:tcPr marL="0" marR="0" marB="0" marT="635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ts val="690"/>
                        </a:lnSpc>
                        <a:spcBef>
                          <a:spcPts val="50"/>
                        </a:spcBef>
                      </a:pPr>
                      <a:r>
                        <a:rPr dirty="0" sz="600" spc="-10">
                          <a:latin typeface="Calibri"/>
                          <a:cs typeface="Calibri"/>
                        </a:rPr>
                        <a:t>991.24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90"/>
                        </a:lnSpc>
                        <a:spcBef>
                          <a:spcPts val="50"/>
                        </a:spcBef>
                      </a:pPr>
                      <a:r>
                        <a:rPr dirty="0" sz="600" spc="50">
                          <a:latin typeface="Calibri Light"/>
                          <a:cs typeface="Calibri Light"/>
                        </a:rPr>
                        <a:t>1132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</a:txBody>
                  <a:tcPr marL="0" marR="0" marB="0" marT="635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90"/>
                        </a:lnSpc>
                        <a:spcBef>
                          <a:spcPts val="50"/>
                        </a:spcBef>
                      </a:pPr>
                      <a:r>
                        <a:rPr dirty="0" sz="600" spc="50">
                          <a:latin typeface="Calibri Light"/>
                          <a:cs typeface="Calibri Light"/>
                        </a:rPr>
                        <a:t>1142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</a:txBody>
                  <a:tcPr marL="0" marR="0" marB="0" marT="635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</a:tr>
              <a:tr h="106680">
                <a:tc>
                  <a:txBody>
                    <a:bodyPr/>
                    <a:lstStyle/>
                    <a:p>
                      <a:pPr marL="14604">
                        <a:lnSpc>
                          <a:spcPts val="690"/>
                        </a:lnSpc>
                        <a:spcBef>
                          <a:spcPts val="50"/>
                        </a:spcBef>
                      </a:pPr>
                      <a:r>
                        <a:rPr dirty="0" sz="600" spc="35">
                          <a:latin typeface="Calibri Light"/>
                          <a:cs typeface="Calibri Light"/>
                        </a:rPr>
                        <a:t>PAPAYAL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</a:txBody>
                  <a:tcPr marL="0" marR="0" marB="0" marT="635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ts val="690"/>
                        </a:lnSpc>
                        <a:spcBef>
                          <a:spcPts val="50"/>
                        </a:spcBef>
                      </a:pPr>
                      <a:r>
                        <a:rPr dirty="0" sz="600" spc="-10">
                          <a:latin typeface="Calibri"/>
                          <a:cs typeface="Calibri"/>
                        </a:rPr>
                        <a:t>987.64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90"/>
                        </a:lnSpc>
                        <a:spcBef>
                          <a:spcPts val="50"/>
                        </a:spcBef>
                      </a:pPr>
                      <a:r>
                        <a:rPr dirty="0" sz="600" spc="45">
                          <a:latin typeface="Calibri Light"/>
                          <a:cs typeface="Calibri Light"/>
                        </a:rPr>
                        <a:t>719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</a:txBody>
                  <a:tcPr marL="0" marR="0" marB="0" marT="635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90"/>
                        </a:lnSpc>
                        <a:spcBef>
                          <a:spcPts val="50"/>
                        </a:spcBef>
                      </a:pPr>
                      <a:r>
                        <a:rPr dirty="0" sz="600" spc="45">
                          <a:latin typeface="Calibri Light"/>
                          <a:cs typeface="Calibri Light"/>
                        </a:rPr>
                        <a:t>728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</a:txBody>
                  <a:tcPr marL="0" marR="0" marB="0" marT="635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</a:tr>
              <a:tr h="106680">
                <a:tc>
                  <a:txBody>
                    <a:bodyPr/>
                    <a:lstStyle/>
                    <a:p>
                      <a:pPr marL="14604">
                        <a:lnSpc>
                          <a:spcPts val="690"/>
                        </a:lnSpc>
                        <a:spcBef>
                          <a:spcPts val="50"/>
                        </a:spcBef>
                      </a:pPr>
                      <a:r>
                        <a:rPr dirty="0" sz="600" spc="50">
                          <a:latin typeface="Calibri Light"/>
                          <a:cs typeface="Calibri Light"/>
                        </a:rPr>
                        <a:t>CANOAS</a:t>
                      </a:r>
                      <a:r>
                        <a:rPr dirty="0" sz="600" spc="25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600" spc="55">
                          <a:latin typeface="Calibri Light"/>
                          <a:cs typeface="Calibri Light"/>
                        </a:rPr>
                        <a:t>DE</a:t>
                      </a:r>
                      <a:r>
                        <a:rPr dirty="0" sz="60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600" spc="60">
                          <a:latin typeface="Calibri Light"/>
                          <a:cs typeface="Calibri Light"/>
                        </a:rPr>
                        <a:t>PUNTA</a:t>
                      </a:r>
                      <a:r>
                        <a:rPr dirty="0" sz="600" spc="-1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600" spc="-25">
                          <a:latin typeface="Calibri Light"/>
                          <a:cs typeface="Calibri Light"/>
                        </a:rPr>
                        <a:t>SAL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</a:txBody>
                  <a:tcPr marL="0" marR="0" marB="0" marT="635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ts val="690"/>
                        </a:lnSpc>
                        <a:spcBef>
                          <a:spcPts val="50"/>
                        </a:spcBef>
                      </a:pPr>
                      <a:r>
                        <a:rPr dirty="0" sz="600" spc="-10">
                          <a:latin typeface="Calibri"/>
                          <a:cs typeface="Calibri"/>
                        </a:rPr>
                        <a:t>983.26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90"/>
                        </a:lnSpc>
                        <a:spcBef>
                          <a:spcPts val="50"/>
                        </a:spcBef>
                      </a:pPr>
                      <a:r>
                        <a:rPr dirty="0" sz="600" spc="45">
                          <a:latin typeface="Calibri Light"/>
                          <a:cs typeface="Calibri Light"/>
                        </a:rPr>
                        <a:t>646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</a:txBody>
                  <a:tcPr marL="0" marR="0" marB="0" marT="635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90"/>
                        </a:lnSpc>
                        <a:spcBef>
                          <a:spcPts val="50"/>
                        </a:spcBef>
                      </a:pPr>
                      <a:r>
                        <a:rPr dirty="0" sz="600" spc="45">
                          <a:latin typeface="Calibri Light"/>
                          <a:cs typeface="Calibri Light"/>
                        </a:rPr>
                        <a:t>657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</a:txBody>
                  <a:tcPr marL="0" marR="0" marB="0" marT="635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</a:tr>
              <a:tr h="106680">
                <a:tc>
                  <a:txBody>
                    <a:bodyPr/>
                    <a:lstStyle/>
                    <a:p>
                      <a:pPr marL="14604">
                        <a:lnSpc>
                          <a:spcPts val="690"/>
                        </a:lnSpc>
                        <a:spcBef>
                          <a:spcPts val="50"/>
                        </a:spcBef>
                      </a:pPr>
                      <a:r>
                        <a:rPr dirty="0" sz="600" spc="55">
                          <a:latin typeface="Calibri Light"/>
                          <a:cs typeface="Calibri Light"/>
                        </a:rPr>
                        <a:t>PAMPAS</a:t>
                      </a:r>
                      <a:r>
                        <a:rPr dirty="0" sz="600" spc="2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600" spc="55">
                          <a:latin typeface="Calibri Light"/>
                          <a:cs typeface="Calibri Light"/>
                        </a:rPr>
                        <a:t>DE</a:t>
                      </a:r>
                      <a:r>
                        <a:rPr dirty="0" sz="600" spc="-5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600" spc="35">
                          <a:latin typeface="Calibri Light"/>
                          <a:cs typeface="Calibri Light"/>
                        </a:rPr>
                        <a:t>HOSPITAL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</a:txBody>
                  <a:tcPr marL="0" marR="0" marB="0" marT="635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ts val="690"/>
                        </a:lnSpc>
                        <a:spcBef>
                          <a:spcPts val="50"/>
                        </a:spcBef>
                      </a:pPr>
                      <a:r>
                        <a:rPr dirty="0" sz="600" spc="-10">
                          <a:latin typeface="Calibri"/>
                          <a:cs typeface="Calibri"/>
                        </a:rPr>
                        <a:t>864.65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90"/>
                        </a:lnSpc>
                        <a:spcBef>
                          <a:spcPts val="50"/>
                        </a:spcBef>
                      </a:pPr>
                      <a:r>
                        <a:rPr dirty="0" sz="600" spc="45">
                          <a:latin typeface="Calibri Light"/>
                          <a:cs typeface="Calibri Light"/>
                        </a:rPr>
                        <a:t>543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</a:txBody>
                  <a:tcPr marL="0" marR="0" marB="0" marT="635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90"/>
                        </a:lnSpc>
                        <a:spcBef>
                          <a:spcPts val="50"/>
                        </a:spcBef>
                      </a:pPr>
                      <a:r>
                        <a:rPr dirty="0" sz="600" spc="45">
                          <a:latin typeface="Calibri Light"/>
                          <a:cs typeface="Calibri Light"/>
                        </a:rPr>
                        <a:t>628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</a:txBody>
                  <a:tcPr marL="0" marR="0" marB="0" marT="635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</a:tr>
              <a:tr h="106680">
                <a:tc>
                  <a:txBody>
                    <a:bodyPr/>
                    <a:lstStyle/>
                    <a:p>
                      <a:pPr marL="14604">
                        <a:lnSpc>
                          <a:spcPts val="690"/>
                        </a:lnSpc>
                        <a:spcBef>
                          <a:spcPts val="50"/>
                        </a:spcBef>
                      </a:pPr>
                      <a:r>
                        <a:rPr dirty="0" sz="600" spc="35">
                          <a:latin typeface="Calibri Light"/>
                          <a:cs typeface="Calibri Light"/>
                        </a:rPr>
                        <a:t>CORRALES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</a:txBody>
                  <a:tcPr marL="0" marR="0" marB="0" marT="635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ts val="690"/>
                        </a:lnSpc>
                        <a:spcBef>
                          <a:spcPts val="50"/>
                        </a:spcBef>
                      </a:pPr>
                      <a:r>
                        <a:rPr dirty="0" sz="600" spc="-10">
                          <a:latin typeface="Calibri"/>
                          <a:cs typeface="Calibri"/>
                        </a:rPr>
                        <a:t>634.87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90"/>
                        </a:lnSpc>
                        <a:spcBef>
                          <a:spcPts val="50"/>
                        </a:spcBef>
                      </a:pPr>
                      <a:r>
                        <a:rPr dirty="0" sz="600" spc="50">
                          <a:latin typeface="Calibri Light"/>
                          <a:cs typeface="Calibri Light"/>
                        </a:rPr>
                        <a:t>1311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</a:txBody>
                  <a:tcPr marL="0" marR="0" marB="0" marT="635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90"/>
                        </a:lnSpc>
                        <a:spcBef>
                          <a:spcPts val="50"/>
                        </a:spcBef>
                      </a:pPr>
                      <a:r>
                        <a:rPr dirty="0" sz="600" spc="50">
                          <a:latin typeface="Calibri Light"/>
                          <a:cs typeface="Calibri Light"/>
                        </a:rPr>
                        <a:t>2065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</a:txBody>
                  <a:tcPr marL="0" marR="0" marB="0" marT="635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</a:tr>
              <a:tr h="106680">
                <a:tc>
                  <a:txBody>
                    <a:bodyPr/>
                    <a:lstStyle/>
                    <a:p>
                      <a:pPr marL="14604">
                        <a:lnSpc>
                          <a:spcPts val="690"/>
                        </a:lnSpc>
                        <a:spcBef>
                          <a:spcPts val="50"/>
                        </a:spcBef>
                      </a:pPr>
                      <a:r>
                        <a:rPr dirty="0" sz="600" spc="40">
                          <a:latin typeface="Calibri Light"/>
                          <a:cs typeface="Calibri Light"/>
                        </a:rPr>
                        <a:t>MATAPALO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</a:txBody>
                  <a:tcPr marL="0" marR="0" marB="0" marT="635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ts val="690"/>
                        </a:lnSpc>
                        <a:spcBef>
                          <a:spcPts val="50"/>
                        </a:spcBef>
                      </a:pPr>
                      <a:r>
                        <a:rPr dirty="0" sz="600" spc="-10">
                          <a:latin typeface="Calibri"/>
                          <a:cs typeface="Calibri"/>
                        </a:rPr>
                        <a:t>583.16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90"/>
                        </a:lnSpc>
                        <a:spcBef>
                          <a:spcPts val="50"/>
                        </a:spcBef>
                      </a:pPr>
                      <a:r>
                        <a:rPr dirty="0" sz="600" spc="45">
                          <a:latin typeface="Calibri Light"/>
                          <a:cs typeface="Calibri Light"/>
                        </a:rPr>
                        <a:t>284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</a:txBody>
                  <a:tcPr marL="0" marR="0" marB="0" marT="635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90"/>
                        </a:lnSpc>
                        <a:spcBef>
                          <a:spcPts val="50"/>
                        </a:spcBef>
                      </a:pPr>
                      <a:r>
                        <a:rPr dirty="0" sz="600" spc="45">
                          <a:latin typeface="Calibri Light"/>
                          <a:cs typeface="Calibri Light"/>
                        </a:rPr>
                        <a:t>487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</a:txBody>
                  <a:tcPr marL="0" marR="0" marB="0" marT="635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</a:tr>
              <a:tr h="106680">
                <a:tc>
                  <a:txBody>
                    <a:bodyPr/>
                    <a:lstStyle/>
                    <a:p>
                      <a:pPr marL="14604">
                        <a:lnSpc>
                          <a:spcPts val="690"/>
                        </a:lnSpc>
                        <a:spcBef>
                          <a:spcPts val="50"/>
                        </a:spcBef>
                      </a:pPr>
                      <a:r>
                        <a:rPr dirty="0" sz="600" spc="20">
                          <a:latin typeface="Calibri Light"/>
                          <a:cs typeface="Calibri Light"/>
                        </a:rPr>
                        <a:t>AGUAS</a:t>
                      </a:r>
                      <a:r>
                        <a:rPr dirty="0" sz="600" spc="14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600" spc="-10">
                          <a:latin typeface="Calibri Light"/>
                          <a:cs typeface="Calibri Light"/>
                        </a:rPr>
                        <a:t>VERDES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</a:txBody>
                  <a:tcPr marL="0" marR="0" marB="0" marT="635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ts val="690"/>
                        </a:lnSpc>
                        <a:spcBef>
                          <a:spcPts val="50"/>
                        </a:spcBef>
                      </a:pPr>
                      <a:r>
                        <a:rPr dirty="0" sz="600" spc="-10">
                          <a:latin typeface="Calibri"/>
                          <a:cs typeface="Calibri"/>
                        </a:rPr>
                        <a:t>542.68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90"/>
                        </a:lnSpc>
                        <a:spcBef>
                          <a:spcPts val="50"/>
                        </a:spcBef>
                      </a:pPr>
                      <a:r>
                        <a:rPr dirty="0" sz="600" spc="45">
                          <a:latin typeface="Calibri Light"/>
                          <a:cs typeface="Calibri Light"/>
                        </a:rPr>
                        <a:t>979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</a:txBody>
                  <a:tcPr marL="0" marR="0" marB="0" marT="635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90"/>
                        </a:lnSpc>
                        <a:spcBef>
                          <a:spcPts val="50"/>
                        </a:spcBef>
                      </a:pPr>
                      <a:r>
                        <a:rPr dirty="0" sz="600" spc="50">
                          <a:latin typeface="Calibri Light"/>
                          <a:cs typeface="Calibri Light"/>
                        </a:rPr>
                        <a:t>1804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</a:txBody>
                  <a:tcPr marL="0" marR="0" marB="0" marT="635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</a:tr>
              <a:tr h="106680">
                <a:tc>
                  <a:txBody>
                    <a:bodyPr/>
                    <a:lstStyle/>
                    <a:p>
                      <a:pPr marL="14604">
                        <a:lnSpc>
                          <a:spcPts val="690"/>
                        </a:lnSpc>
                        <a:spcBef>
                          <a:spcPts val="50"/>
                        </a:spcBef>
                      </a:pPr>
                      <a:r>
                        <a:rPr dirty="0" sz="600" spc="-10">
                          <a:latin typeface="Calibri Light"/>
                          <a:cs typeface="Calibri Light"/>
                        </a:rPr>
                        <a:t>ZARUMILLA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</a:txBody>
                  <a:tcPr marL="0" marR="0" marB="0" marT="635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ts val="690"/>
                        </a:lnSpc>
                        <a:spcBef>
                          <a:spcPts val="50"/>
                        </a:spcBef>
                      </a:pPr>
                      <a:r>
                        <a:rPr dirty="0" sz="600" spc="-10">
                          <a:latin typeface="Calibri"/>
                          <a:cs typeface="Calibri"/>
                        </a:rPr>
                        <a:t>521.51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90"/>
                        </a:lnSpc>
                        <a:spcBef>
                          <a:spcPts val="50"/>
                        </a:spcBef>
                      </a:pPr>
                      <a:r>
                        <a:rPr dirty="0" sz="600" spc="50">
                          <a:latin typeface="Calibri Light"/>
                          <a:cs typeface="Calibri Light"/>
                        </a:rPr>
                        <a:t>1176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</a:txBody>
                  <a:tcPr marL="0" marR="0" marB="0" marT="635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90"/>
                        </a:lnSpc>
                        <a:spcBef>
                          <a:spcPts val="50"/>
                        </a:spcBef>
                      </a:pPr>
                      <a:r>
                        <a:rPr dirty="0" sz="600" spc="50">
                          <a:latin typeface="Calibri Light"/>
                          <a:cs typeface="Calibri Light"/>
                        </a:rPr>
                        <a:t>2255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</a:txBody>
                  <a:tcPr marL="0" marR="0" marB="0" marT="635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</a:tr>
              <a:tr h="106680">
                <a:tc>
                  <a:txBody>
                    <a:bodyPr/>
                    <a:lstStyle/>
                    <a:p>
                      <a:pPr marL="14604">
                        <a:lnSpc>
                          <a:spcPts val="690"/>
                        </a:lnSpc>
                        <a:spcBef>
                          <a:spcPts val="50"/>
                        </a:spcBef>
                      </a:pPr>
                      <a:r>
                        <a:rPr dirty="0" sz="600">
                          <a:latin typeface="Calibri Light"/>
                          <a:cs typeface="Calibri Light"/>
                        </a:rPr>
                        <a:t>LA</a:t>
                      </a:r>
                      <a:r>
                        <a:rPr dirty="0" sz="600" spc="65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600" spc="35">
                          <a:latin typeface="Calibri Light"/>
                          <a:cs typeface="Calibri Light"/>
                        </a:rPr>
                        <a:t>CRUZ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</a:txBody>
                  <a:tcPr marL="0" marR="0" marB="0" marT="635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ts val="690"/>
                        </a:lnSpc>
                        <a:spcBef>
                          <a:spcPts val="50"/>
                        </a:spcBef>
                      </a:pPr>
                      <a:r>
                        <a:rPr dirty="0" sz="600" spc="-10">
                          <a:latin typeface="Calibri"/>
                          <a:cs typeface="Calibri"/>
                        </a:rPr>
                        <a:t>478.76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90"/>
                        </a:lnSpc>
                        <a:spcBef>
                          <a:spcPts val="50"/>
                        </a:spcBef>
                      </a:pPr>
                      <a:r>
                        <a:rPr dirty="0" sz="600" spc="45">
                          <a:latin typeface="Calibri Light"/>
                          <a:cs typeface="Calibri Light"/>
                        </a:rPr>
                        <a:t>372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</a:txBody>
                  <a:tcPr marL="0" marR="0" marB="0" marT="635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90"/>
                        </a:lnSpc>
                        <a:spcBef>
                          <a:spcPts val="50"/>
                        </a:spcBef>
                      </a:pPr>
                      <a:r>
                        <a:rPr dirty="0" sz="600" spc="45">
                          <a:latin typeface="Calibri Light"/>
                          <a:cs typeface="Calibri Light"/>
                        </a:rPr>
                        <a:t>777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</a:txBody>
                  <a:tcPr marL="0" marR="0" marB="0" marT="635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</a:tr>
              <a:tr h="106680">
                <a:tc>
                  <a:txBody>
                    <a:bodyPr/>
                    <a:lstStyle/>
                    <a:p>
                      <a:pPr marL="14604">
                        <a:lnSpc>
                          <a:spcPts val="690"/>
                        </a:lnSpc>
                        <a:spcBef>
                          <a:spcPts val="50"/>
                        </a:spcBef>
                      </a:pPr>
                      <a:r>
                        <a:rPr dirty="0" sz="600" spc="45">
                          <a:latin typeface="Calibri Light"/>
                          <a:cs typeface="Calibri Light"/>
                        </a:rPr>
                        <a:t>TUMBES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</a:txBody>
                  <a:tcPr marL="0" marR="0" marB="0" marT="635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ts val="690"/>
                        </a:lnSpc>
                        <a:spcBef>
                          <a:spcPts val="50"/>
                        </a:spcBef>
                      </a:pPr>
                      <a:r>
                        <a:rPr dirty="0" sz="600" spc="-10">
                          <a:latin typeface="Calibri"/>
                          <a:cs typeface="Calibri"/>
                        </a:rPr>
                        <a:t>467.65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90"/>
                        </a:lnSpc>
                        <a:spcBef>
                          <a:spcPts val="50"/>
                        </a:spcBef>
                      </a:pPr>
                      <a:r>
                        <a:rPr dirty="0" sz="600" spc="50">
                          <a:latin typeface="Calibri Light"/>
                          <a:cs typeface="Calibri Light"/>
                        </a:rPr>
                        <a:t>4279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90"/>
                        </a:lnSpc>
                        <a:spcBef>
                          <a:spcPts val="50"/>
                        </a:spcBef>
                      </a:pPr>
                      <a:r>
                        <a:rPr dirty="0" sz="600" spc="50">
                          <a:latin typeface="Calibri Light"/>
                          <a:cs typeface="Calibri Light"/>
                        </a:rPr>
                        <a:t>9150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</a:txBody>
                  <a:tcPr marL="0" marR="0" marB="0" marT="635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</a:tr>
              <a:tr h="128270">
                <a:tc>
                  <a:txBody>
                    <a:bodyPr/>
                    <a:lstStyle/>
                    <a:p>
                      <a:pPr marL="20320">
                        <a:lnSpc>
                          <a:spcPts val="890"/>
                        </a:lnSpc>
                        <a:spcBef>
                          <a:spcPts val="20"/>
                        </a:spcBef>
                      </a:pPr>
                      <a:r>
                        <a:rPr dirty="0" sz="800" spc="-10" b="1">
                          <a:latin typeface="Arial"/>
                          <a:cs typeface="Arial"/>
                        </a:rPr>
                        <a:t>REGIONAL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Bef>
                          <a:spcPts val="20"/>
                        </a:spcBef>
                      </a:pPr>
                      <a:r>
                        <a:rPr dirty="0" sz="800" spc="-10" b="1">
                          <a:latin typeface="Arial"/>
                          <a:cs typeface="Arial"/>
                        </a:rPr>
                        <a:t>631.30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890"/>
                        </a:lnSpc>
                        <a:spcBef>
                          <a:spcPts val="20"/>
                        </a:spcBef>
                      </a:pPr>
                      <a:r>
                        <a:rPr dirty="0" sz="800" spc="55" b="1">
                          <a:latin typeface="Arial"/>
                          <a:cs typeface="Arial"/>
                        </a:rPr>
                        <a:t>13186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890"/>
                        </a:lnSpc>
                        <a:spcBef>
                          <a:spcPts val="20"/>
                        </a:spcBef>
                      </a:pPr>
                      <a:r>
                        <a:rPr dirty="0" sz="800" spc="55" b="1">
                          <a:latin typeface="Arial"/>
                          <a:cs typeface="Arial"/>
                        </a:rPr>
                        <a:t>20887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pSp>
        <p:nvGrpSpPr>
          <p:cNvPr id="96" name="object 96" descr=""/>
          <p:cNvGrpSpPr/>
          <p:nvPr/>
        </p:nvGrpSpPr>
        <p:grpSpPr>
          <a:xfrm>
            <a:off x="4210050" y="3859275"/>
            <a:ext cx="2737485" cy="2017395"/>
            <a:chOff x="4210050" y="3859275"/>
            <a:chExt cx="2737485" cy="2017395"/>
          </a:xfrm>
        </p:grpSpPr>
        <p:sp>
          <p:nvSpPr>
            <p:cNvPr id="97" name="object 97" descr=""/>
            <p:cNvSpPr/>
            <p:nvPr/>
          </p:nvSpPr>
          <p:spPr>
            <a:xfrm>
              <a:off x="6678604" y="5511849"/>
              <a:ext cx="0" cy="361950"/>
            </a:xfrm>
            <a:custGeom>
              <a:avLst/>
              <a:gdLst/>
              <a:ahLst/>
              <a:cxnLst/>
              <a:rect l="l" t="t" r="r" b="b"/>
              <a:pathLst>
                <a:path w="0" h="361950">
                  <a:moveTo>
                    <a:pt x="0" y="0"/>
                  </a:moveTo>
                  <a:lnTo>
                    <a:pt x="0" y="361574"/>
                  </a:lnTo>
                </a:path>
              </a:pathLst>
            </a:custGeom>
            <a:ln w="6599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6675260" y="5509223"/>
              <a:ext cx="6985" cy="367030"/>
            </a:xfrm>
            <a:custGeom>
              <a:avLst/>
              <a:gdLst/>
              <a:ahLst/>
              <a:cxnLst/>
              <a:rect l="l" t="t" r="r" b="b"/>
              <a:pathLst>
                <a:path w="6984" h="367029">
                  <a:moveTo>
                    <a:pt x="6819" y="0"/>
                  </a:moveTo>
                  <a:lnTo>
                    <a:pt x="0" y="0"/>
                  </a:lnTo>
                  <a:lnTo>
                    <a:pt x="0" y="366828"/>
                  </a:lnTo>
                  <a:lnTo>
                    <a:pt x="6820" y="366828"/>
                  </a:lnTo>
                  <a:lnTo>
                    <a:pt x="6819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6943655" y="5517104"/>
              <a:ext cx="0" cy="356870"/>
            </a:xfrm>
            <a:custGeom>
              <a:avLst/>
              <a:gdLst/>
              <a:ahLst/>
              <a:cxnLst/>
              <a:rect l="l" t="t" r="r" b="b"/>
              <a:pathLst>
                <a:path w="0" h="356870">
                  <a:moveTo>
                    <a:pt x="0" y="0"/>
                  </a:moveTo>
                  <a:lnTo>
                    <a:pt x="0" y="356319"/>
                  </a:lnTo>
                </a:path>
              </a:pathLst>
            </a:custGeom>
            <a:ln w="6599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6940399" y="5514478"/>
              <a:ext cx="6985" cy="361950"/>
            </a:xfrm>
            <a:custGeom>
              <a:avLst/>
              <a:gdLst/>
              <a:ahLst/>
              <a:cxnLst/>
              <a:rect l="l" t="t" r="r" b="b"/>
              <a:pathLst>
                <a:path w="6984" h="361950">
                  <a:moveTo>
                    <a:pt x="6599" y="0"/>
                  </a:moveTo>
                  <a:lnTo>
                    <a:pt x="0" y="0"/>
                  </a:lnTo>
                  <a:lnTo>
                    <a:pt x="0" y="361572"/>
                  </a:lnTo>
                  <a:lnTo>
                    <a:pt x="6600" y="361572"/>
                  </a:lnTo>
                  <a:lnTo>
                    <a:pt x="6599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6685380" y="5511849"/>
              <a:ext cx="258445" cy="0"/>
            </a:xfrm>
            <a:custGeom>
              <a:avLst/>
              <a:gdLst/>
              <a:ahLst/>
              <a:cxnLst/>
              <a:rect l="l" t="t" r="r" b="b"/>
              <a:pathLst>
                <a:path w="258445" h="0">
                  <a:moveTo>
                    <a:pt x="0" y="0"/>
                  </a:moveTo>
                  <a:lnTo>
                    <a:pt x="258275" y="0"/>
                  </a:lnTo>
                </a:path>
              </a:pathLst>
            </a:custGeom>
            <a:ln w="525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6682124" y="5509221"/>
              <a:ext cx="265430" cy="5715"/>
            </a:xfrm>
            <a:custGeom>
              <a:avLst/>
              <a:gdLst/>
              <a:ahLst/>
              <a:cxnLst/>
              <a:rect l="l" t="t" r="r" b="b"/>
              <a:pathLst>
                <a:path w="265429" h="5714">
                  <a:moveTo>
                    <a:pt x="264874" y="0"/>
                  </a:moveTo>
                  <a:lnTo>
                    <a:pt x="0" y="0"/>
                  </a:lnTo>
                  <a:lnTo>
                    <a:pt x="0" y="5255"/>
                  </a:lnTo>
                  <a:lnTo>
                    <a:pt x="264874" y="5255"/>
                  </a:lnTo>
                  <a:lnTo>
                    <a:pt x="264874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6685380" y="5602242"/>
              <a:ext cx="258445" cy="0"/>
            </a:xfrm>
            <a:custGeom>
              <a:avLst/>
              <a:gdLst/>
              <a:ahLst/>
              <a:cxnLst/>
              <a:rect l="l" t="t" r="r" b="b"/>
              <a:pathLst>
                <a:path w="258445" h="0">
                  <a:moveTo>
                    <a:pt x="0" y="0"/>
                  </a:moveTo>
                  <a:lnTo>
                    <a:pt x="258275" y="0"/>
                  </a:lnTo>
                </a:path>
              </a:pathLst>
            </a:custGeom>
            <a:ln w="525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6682124" y="5599614"/>
              <a:ext cx="265430" cy="5715"/>
            </a:xfrm>
            <a:custGeom>
              <a:avLst/>
              <a:gdLst/>
              <a:ahLst/>
              <a:cxnLst/>
              <a:rect l="l" t="t" r="r" b="b"/>
              <a:pathLst>
                <a:path w="265429" h="5714">
                  <a:moveTo>
                    <a:pt x="264874" y="0"/>
                  </a:moveTo>
                  <a:lnTo>
                    <a:pt x="0" y="0"/>
                  </a:lnTo>
                  <a:lnTo>
                    <a:pt x="0" y="5255"/>
                  </a:lnTo>
                  <a:lnTo>
                    <a:pt x="264874" y="5255"/>
                  </a:lnTo>
                  <a:lnTo>
                    <a:pt x="264874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6685380" y="5692635"/>
              <a:ext cx="258445" cy="0"/>
            </a:xfrm>
            <a:custGeom>
              <a:avLst/>
              <a:gdLst/>
              <a:ahLst/>
              <a:cxnLst/>
              <a:rect l="l" t="t" r="r" b="b"/>
              <a:pathLst>
                <a:path w="258445" h="0">
                  <a:moveTo>
                    <a:pt x="0" y="0"/>
                  </a:moveTo>
                  <a:lnTo>
                    <a:pt x="258275" y="0"/>
                  </a:lnTo>
                </a:path>
              </a:pathLst>
            </a:custGeom>
            <a:ln w="525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6682124" y="5690008"/>
              <a:ext cx="265430" cy="5715"/>
            </a:xfrm>
            <a:custGeom>
              <a:avLst/>
              <a:gdLst/>
              <a:ahLst/>
              <a:cxnLst/>
              <a:rect l="l" t="t" r="r" b="b"/>
              <a:pathLst>
                <a:path w="265429" h="5714">
                  <a:moveTo>
                    <a:pt x="264874" y="0"/>
                  </a:moveTo>
                  <a:lnTo>
                    <a:pt x="0" y="0"/>
                  </a:lnTo>
                  <a:lnTo>
                    <a:pt x="0" y="5255"/>
                  </a:lnTo>
                  <a:lnTo>
                    <a:pt x="264874" y="5255"/>
                  </a:lnTo>
                  <a:lnTo>
                    <a:pt x="264874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 descr=""/>
            <p:cNvSpPr/>
            <p:nvPr/>
          </p:nvSpPr>
          <p:spPr>
            <a:xfrm>
              <a:off x="6685380" y="5783028"/>
              <a:ext cx="258445" cy="0"/>
            </a:xfrm>
            <a:custGeom>
              <a:avLst/>
              <a:gdLst/>
              <a:ahLst/>
              <a:cxnLst/>
              <a:rect l="l" t="t" r="r" b="b"/>
              <a:pathLst>
                <a:path w="258445" h="0">
                  <a:moveTo>
                    <a:pt x="0" y="0"/>
                  </a:moveTo>
                  <a:lnTo>
                    <a:pt x="258275" y="0"/>
                  </a:lnTo>
                </a:path>
              </a:pathLst>
            </a:custGeom>
            <a:ln w="525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 descr=""/>
            <p:cNvSpPr/>
            <p:nvPr/>
          </p:nvSpPr>
          <p:spPr>
            <a:xfrm>
              <a:off x="6682124" y="5780401"/>
              <a:ext cx="265430" cy="5715"/>
            </a:xfrm>
            <a:custGeom>
              <a:avLst/>
              <a:gdLst/>
              <a:ahLst/>
              <a:cxnLst/>
              <a:rect l="l" t="t" r="r" b="b"/>
              <a:pathLst>
                <a:path w="265429" h="5714">
                  <a:moveTo>
                    <a:pt x="264874" y="0"/>
                  </a:moveTo>
                  <a:lnTo>
                    <a:pt x="0" y="0"/>
                  </a:lnTo>
                  <a:lnTo>
                    <a:pt x="0" y="5255"/>
                  </a:lnTo>
                  <a:lnTo>
                    <a:pt x="264874" y="5255"/>
                  </a:lnTo>
                  <a:lnTo>
                    <a:pt x="264874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 descr=""/>
            <p:cNvSpPr/>
            <p:nvPr/>
          </p:nvSpPr>
          <p:spPr>
            <a:xfrm>
              <a:off x="6685380" y="5873424"/>
              <a:ext cx="258445" cy="0"/>
            </a:xfrm>
            <a:custGeom>
              <a:avLst/>
              <a:gdLst/>
              <a:ahLst/>
              <a:cxnLst/>
              <a:rect l="l" t="t" r="r" b="b"/>
              <a:pathLst>
                <a:path w="258445" h="0">
                  <a:moveTo>
                    <a:pt x="0" y="0"/>
                  </a:moveTo>
                  <a:lnTo>
                    <a:pt x="258275" y="0"/>
                  </a:lnTo>
                </a:path>
              </a:pathLst>
            </a:custGeom>
            <a:ln w="525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 descr=""/>
            <p:cNvSpPr/>
            <p:nvPr/>
          </p:nvSpPr>
          <p:spPr>
            <a:xfrm>
              <a:off x="6682124" y="5870796"/>
              <a:ext cx="265430" cy="5715"/>
            </a:xfrm>
            <a:custGeom>
              <a:avLst/>
              <a:gdLst/>
              <a:ahLst/>
              <a:cxnLst/>
              <a:rect l="l" t="t" r="r" b="b"/>
              <a:pathLst>
                <a:path w="265429" h="5714">
                  <a:moveTo>
                    <a:pt x="264874" y="0"/>
                  </a:moveTo>
                  <a:lnTo>
                    <a:pt x="0" y="0"/>
                  </a:lnTo>
                  <a:lnTo>
                    <a:pt x="0" y="5255"/>
                  </a:lnTo>
                  <a:lnTo>
                    <a:pt x="264874" y="5255"/>
                  </a:lnTo>
                  <a:lnTo>
                    <a:pt x="264874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1" name="object 1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10050" y="3859275"/>
              <a:ext cx="2328545" cy="1878837"/>
            </a:xfrm>
            <a:prstGeom prst="rect">
              <a:avLst/>
            </a:prstGeom>
          </p:spPr>
        </p:pic>
      </p:grpSp>
      <p:graphicFrame>
        <p:nvGraphicFramePr>
          <p:cNvPr id="112" name="object 112" descr=""/>
          <p:cNvGraphicFramePr>
            <a:graphicFrameLocks noGrp="1"/>
          </p:cNvGraphicFramePr>
          <p:nvPr/>
        </p:nvGraphicFramePr>
        <p:xfrm>
          <a:off x="276224" y="8606272"/>
          <a:ext cx="6755130" cy="3441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9910"/>
                <a:gridCol w="121284"/>
                <a:gridCol w="121284"/>
                <a:gridCol w="121284"/>
                <a:gridCol w="121284"/>
                <a:gridCol w="121284"/>
                <a:gridCol w="121284"/>
                <a:gridCol w="121284"/>
                <a:gridCol w="121284"/>
                <a:gridCol w="121284"/>
                <a:gridCol w="121285"/>
                <a:gridCol w="121285"/>
                <a:gridCol w="121285"/>
                <a:gridCol w="121285"/>
                <a:gridCol w="121285"/>
                <a:gridCol w="121285"/>
                <a:gridCol w="121285"/>
                <a:gridCol w="121285"/>
                <a:gridCol w="121285"/>
                <a:gridCol w="121285"/>
                <a:gridCol w="121285"/>
                <a:gridCol w="121285"/>
                <a:gridCol w="121285"/>
                <a:gridCol w="121284"/>
                <a:gridCol w="121285"/>
                <a:gridCol w="130810"/>
                <a:gridCol w="121285"/>
                <a:gridCol w="121285"/>
                <a:gridCol w="121285"/>
                <a:gridCol w="121285"/>
                <a:gridCol w="121285"/>
                <a:gridCol w="121285"/>
                <a:gridCol w="121285"/>
                <a:gridCol w="121285"/>
                <a:gridCol w="121285"/>
                <a:gridCol w="121285"/>
                <a:gridCol w="121285"/>
                <a:gridCol w="121285"/>
                <a:gridCol w="121285"/>
                <a:gridCol w="121285"/>
                <a:gridCol w="121285"/>
                <a:gridCol w="121285"/>
                <a:gridCol w="121285"/>
                <a:gridCol w="121285"/>
                <a:gridCol w="121285"/>
                <a:gridCol w="121285"/>
                <a:gridCol w="121285"/>
                <a:gridCol w="121285"/>
                <a:gridCol w="121285"/>
                <a:gridCol w="121285"/>
                <a:gridCol w="154305"/>
              </a:tblGrid>
              <a:tr h="67945">
                <a:tc>
                  <a:txBody>
                    <a:bodyPr/>
                    <a:lstStyle/>
                    <a:p>
                      <a:pPr marL="158115">
                        <a:lnSpc>
                          <a:spcPct val="100000"/>
                        </a:lnSpc>
                      </a:pPr>
                      <a:r>
                        <a:rPr dirty="0" sz="25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DIAGNOSTICO</a:t>
                      </a:r>
                      <a:endParaRPr sz="2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31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2E75B5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220"/>
                        </a:lnSpc>
                        <a:spcBef>
                          <a:spcPts val="219"/>
                        </a:spcBef>
                      </a:pPr>
                      <a:r>
                        <a:rPr dirty="0" sz="25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50">
                        <a:latin typeface="Arial"/>
                        <a:cs typeface="Arial"/>
                      </a:endParaRPr>
                    </a:p>
                  </a:txBody>
                  <a:tcPr marL="0" marR="0" marB="0" marT="27939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6FC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220"/>
                        </a:lnSpc>
                        <a:spcBef>
                          <a:spcPts val="219"/>
                        </a:spcBef>
                      </a:pPr>
                      <a:r>
                        <a:rPr dirty="0" sz="25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250">
                        <a:latin typeface="Arial"/>
                        <a:cs typeface="Arial"/>
                      </a:endParaRPr>
                    </a:p>
                  </a:txBody>
                  <a:tcPr marL="0" marR="0" marB="0" marT="27939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6FC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220"/>
                        </a:lnSpc>
                        <a:spcBef>
                          <a:spcPts val="219"/>
                        </a:spcBef>
                      </a:pPr>
                      <a:r>
                        <a:rPr dirty="0" sz="25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250">
                        <a:latin typeface="Arial"/>
                        <a:cs typeface="Arial"/>
                      </a:endParaRPr>
                    </a:p>
                  </a:txBody>
                  <a:tcPr marL="0" marR="0" marB="0" marT="27939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6FC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"/>
                        </a:lnSpc>
                        <a:spcBef>
                          <a:spcPts val="219"/>
                        </a:spcBef>
                      </a:pPr>
                      <a:r>
                        <a:rPr dirty="0" sz="25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250">
                        <a:latin typeface="Arial"/>
                        <a:cs typeface="Arial"/>
                      </a:endParaRPr>
                    </a:p>
                  </a:txBody>
                  <a:tcPr marL="0" marR="0" marB="0" marT="27939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6FC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220"/>
                        </a:lnSpc>
                        <a:spcBef>
                          <a:spcPts val="219"/>
                        </a:spcBef>
                      </a:pPr>
                      <a:r>
                        <a:rPr dirty="0" sz="25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250">
                        <a:latin typeface="Arial"/>
                        <a:cs typeface="Arial"/>
                      </a:endParaRPr>
                    </a:p>
                  </a:txBody>
                  <a:tcPr marL="0" marR="0" marB="0" marT="27939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6FC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220"/>
                        </a:lnSpc>
                        <a:spcBef>
                          <a:spcPts val="219"/>
                        </a:spcBef>
                      </a:pPr>
                      <a:r>
                        <a:rPr dirty="0" sz="25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250">
                        <a:latin typeface="Arial"/>
                        <a:cs typeface="Arial"/>
                      </a:endParaRPr>
                    </a:p>
                  </a:txBody>
                  <a:tcPr marL="0" marR="0" marB="0" marT="27939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6FC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220"/>
                        </a:lnSpc>
                        <a:spcBef>
                          <a:spcPts val="219"/>
                        </a:spcBef>
                      </a:pPr>
                      <a:r>
                        <a:rPr dirty="0" sz="25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</a:t>
                      </a:r>
                      <a:endParaRPr sz="250">
                        <a:latin typeface="Arial"/>
                        <a:cs typeface="Arial"/>
                      </a:endParaRPr>
                    </a:p>
                  </a:txBody>
                  <a:tcPr marL="0" marR="0" marB="0" marT="27939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6FC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220"/>
                        </a:lnSpc>
                        <a:spcBef>
                          <a:spcPts val="219"/>
                        </a:spcBef>
                      </a:pPr>
                      <a:r>
                        <a:rPr dirty="0" sz="25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250">
                        <a:latin typeface="Arial"/>
                        <a:cs typeface="Arial"/>
                      </a:endParaRPr>
                    </a:p>
                  </a:txBody>
                  <a:tcPr marL="0" marR="0" marB="0" marT="27939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6FC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220"/>
                        </a:lnSpc>
                        <a:spcBef>
                          <a:spcPts val="219"/>
                        </a:spcBef>
                      </a:pPr>
                      <a:r>
                        <a:rPr dirty="0" sz="25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250">
                        <a:latin typeface="Arial"/>
                        <a:cs typeface="Arial"/>
                      </a:endParaRPr>
                    </a:p>
                  </a:txBody>
                  <a:tcPr marL="0" marR="0" marB="0" marT="27939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6FC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"/>
                        </a:lnSpc>
                        <a:spcBef>
                          <a:spcPts val="219"/>
                        </a:spcBef>
                      </a:pPr>
                      <a:r>
                        <a:rPr dirty="0" sz="2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sz="250">
                        <a:latin typeface="Arial"/>
                        <a:cs typeface="Arial"/>
                      </a:endParaRPr>
                    </a:p>
                  </a:txBody>
                  <a:tcPr marL="0" marR="0" marB="0" marT="27939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6FC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"/>
                        </a:lnSpc>
                        <a:spcBef>
                          <a:spcPts val="219"/>
                        </a:spcBef>
                      </a:pPr>
                      <a:r>
                        <a:rPr dirty="0" sz="2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11</a:t>
                      </a:r>
                      <a:endParaRPr sz="250">
                        <a:latin typeface="Arial"/>
                        <a:cs typeface="Arial"/>
                      </a:endParaRPr>
                    </a:p>
                  </a:txBody>
                  <a:tcPr marL="0" marR="0" marB="0" marT="27939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6FC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"/>
                        </a:lnSpc>
                        <a:spcBef>
                          <a:spcPts val="219"/>
                        </a:spcBef>
                      </a:pPr>
                      <a:r>
                        <a:rPr dirty="0" sz="2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12</a:t>
                      </a:r>
                      <a:endParaRPr sz="250">
                        <a:latin typeface="Arial"/>
                        <a:cs typeface="Arial"/>
                      </a:endParaRPr>
                    </a:p>
                  </a:txBody>
                  <a:tcPr marL="0" marR="0" marB="0" marT="27939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6FC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"/>
                        </a:lnSpc>
                        <a:spcBef>
                          <a:spcPts val="219"/>
                        </a:spcBef>
                      </a:pPr>
                      <a:r>
                        <a:rPr dirty="0" sz="2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13</a:t>
                      </a:r>
                      <a:endParaRPr sz="250">
                        <a:latin typeface="Arial"/>
                        <a:cs typeface="Arial"/>
                      </a:endParaRPr>
                    </a:p>
                  </a:txBody>
                  <a:tcPr marL="0" marR="0" marB="0" marT="27939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6FC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"/>
                        </a:lnSpc>
                        <a:spcBef>
                          <a:spcPts val="219"/>
                        </a:spcBef>
                      </a:pPr>
                      <a:r>
                        <a:rPr dirty="0" sz="2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14</a:t>
                      </a:r>
                      <a:endParaRPr sz="250">
                        <a:latin typeface="Arial"/>
                        <a:cs typeface="Arial"/>
                      </a:endParaRPr>
                    </a:p>
                  </a:txBody>
                  <a:tcPr marL="0" marR="0" marB="0" marT="27939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6FC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"/>
                        </a:lnSpc>
                        <a:spcBef>
                          <a:spcPts val="219"/>
                        </a:spcBef>
                      </a:pPr>
                      <a:r>
                        <a:rPr dirty="0" sz="2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15</a:t>
                      </a:r>
                      <a:endParaRPr sz="250">
                        <a:latin typeface="Arial"/>
                        <a:cs typeface="Arial"/>
                      </a:endParaRPr>
                    </a:p>
                  </a:txBody>
                  <a:tcPr marL="0" marR="0" marB="0" marT="27939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6FC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"/>
                        </a:lnSpc>
                        <a:spcBef>
                          <a:spcPts val="219"/>
                        </a:spcBef>
                      </a:pPr>
                      <a:r>
                        <a:rPr dirty="0" sz="2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16</a:t>
                      </a:r>
                      <a:endParaRPr sz="250">
                        <a:latin typeface="Arial"/>
                        <a:cs typeface="Arial"/>
                      </a:endParaRPr>
                    </a:p>
                  </a:txBody>
                  <a:tcPr marL="0" marR="0" marB="0" marT="27939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6FC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"/>
                        </a:lnSpc>
                        <a:spcBef>
                          <a:spcPts val="219"/>
                        </a:spcBef>
                      </a:pPr>
                      <a:r>
                        <a:rPr dirty="0" sz="2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17</a:t>
                      </a:r>
                      <a:endParaRPr sz="250">
                        <a:latin typeface="Arial"/>
                        <a:cs typeface="Arial"/>
                      </a:endParaRPr>
                    </a:p>
                  </a:txBody>
                  <a:tcPr marL="0" marR="0" marB="0" marT="27939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6FC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"/>
                        </a:lnSpc>
                        <a:spcBef>
                          <a:spcPts val="219"/>
                        </a:spcBef>
                      </a:pPr>
                      <a:r>
                        <a:rPr dirty="0" sz="2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18</a:t>
                      </a:r>
                      <a:endParaRPr sz="250">
                        <a:latin typeface="Arial"/>
                        <a:cs typeface="Arial"/>
                      </a:endParaRPr>
                    </a:p>
                  </a:txBody>
                  <a:tcPr marL="0" marR="0" marB="0" marT="27939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6FC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"/>
                        </a:lnSpc>
                        <a:spcBef>
                          <a:spcPts val="219"/>
                        </a:spcBef>
                      </a:pPr>
                      <a:r>
                        <a:rPr dirty="0" sz="2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19</a:t>
                      </a:r>
                      <a:endParaRPr sz="250">
                        <a:latin typeface="Arial"/>
                        <a:cs typeface="Arial"/>
                      </a:endParaRPr>
                    </a:p>
                  </a:txBody>
                  <a:tcPr marL="0" marR="0" marB="0" marT="27939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6FC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"/>
                        </a:lnSpc>
                        <a:spcBef>
                          <a:spcPts val="219"/>
                        </a:spcBef>
                      </a:pPr>
                      <a:r>
                        <a:rPr dirty="0" sz="2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</a:t>
                      </a:r>
                      <a:endParaRPr sz="250">
                        <a:latin typeface="Arial"/>
                        <a:cs typeface="Arial"/>
                      </a:endParaRPr>
                    </a:p>
                  </a:txBody>
                  <a:tcPr marL="0" marR="0" marB="0" marT="27939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6FC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"/>
                        </a:lnSpc>
                        <a:spcBef>
                          <a:spcPts val="219"/>
                        </a:spcBef>
                      </a:pPr>
                      <a:r>
                        <a:rPr dirty="0" sz="2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21</a:t>
                      </a:r>
                      <a:endParaRPr sz="250">
                        <a:latin typeface="Arial"/>
                        <a:cs typeface="Arial"/>
                      </a:endParaRPr>
                    </a:p>
                  </a:txBody>
                  <a:tcPr marL="0" marR="0" marB="0" marT="27939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6FC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"/>
                        </a:lnSpc>
                        <a:spcBef>
                          <a:spcPts val="219"/>
                        </a:spcBef>
                      </a:pPr>
                      <a:r>
                        <a:rPr dirty="0" sz="2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22</a:t>
                      </a:r>
                      <a:endParaRPr sz="250">
                        <a:latin typeface="Arial"/>
                        <a:cs typeface="Arial"/>
                      </a:endParaRPr>
                    </a:p>
                  </a:txBody>
                  <a:tcPr marL="0" marR="0" marB="0" marT="27939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6FC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"/>
                        </a:lnSpc>
                        <a:spcBef>
                          <a:spcPts val="219"/>
                        </a:spcBef>
                      </a:pPr>
                      <a:r>
                        <a:rPr dirty="0" sz="2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23</a:t>
                      </a:r>
                      <a:endParaRPr sz="250">
                        <a:latin typeface="Arial"/>
                        <a:cs typeface="Arial"/>
                      </a:endParaRPr>
                    </a:p>
                  </a:txBody>
                  <a:tcPr marL="0" marR="0" marB="0" marT="27939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6FC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3495">
                        <a:lnSpc>
                          <a:spcPts val="140"/>
                        </a:lnSpc>
                      </a:pPr>
                      <a:r>
                        <a:rPr dirty="0" sz="2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N°</a:t>
                      </a:r>
                      <a:r>
                        <a:rPr dirty="0" sz="250" spc="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</a:t>
                      </a:r>
                      <a:endParaRPr sz="25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220"/>
                        </a:lnSpc>
                        <a:spcBef>
                          <a:spcPts val="80"/>
                        </a:spcBef>
                      </a:pPr>
                      <a:r>
                        <a:rPr dirty="0" sz="2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24</a:t>
                      </a:r>
                      <a:endParaRPr sz="2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6FC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"/>
                        </a:lnSpc>
                      </a:pPr>
                      <a:r>
                        <a:rPr dirty="0" sz="25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SOS/SE</a:t>
                      </a:r>
                      <a:endParaRPr sz="250">
                        <a:latin typeface="Arial"/>
                        <a:cs typeface="Arial"/>
                      </a:endParaRPr>
                    </a:p>
                    <a:p>
                      <a:pPr algn="ctr" marR="4445">
                        <a:lnSpc>
                          <a:spcPts val="220"/>
                        </a:lnSpc>
                        <a:spcBef>
                          <a:spcPts val="80"/>
                        </a:spcBef>
                      </a:pPr>
                      <a:r>
                        <a:rPr dirty="0" sz="2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25</a:t>
                      </a:r>
                      <a:endParaRPr sz="2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6FC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7780">
                        <a:lnSpc>
                          <a:spcPts val="140"/>
                        </a:lnSpc>
                      </a:pPr>
                      <a:r>
                        <a:rPr dirty="0" sz="25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MANA</a:t>
                      </a:r>
                      <a:endParaRPr sz="25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220"/>
                        </a:lnSpc>
                        <a:spcBef>
                          <a:spcPts val="80"/>
                        </a:spcBef>
                      </a:pPr>
                      <a:r>
                        <a:rPr dirty="0" sz="2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26</a:t>
                      </a:r>
                      <a:endParaRPr sz="2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6FC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"/>
                        </a:lnSpc>
                        <a:spcBef>
                          <a:spcPts val="219"/>
                        </a:spcBef>
                      </a:pPr>
                      <a:r>
                        <a:rPr dirty="0" sz="2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27</a:t>
                      </a:r>
                      <a:endParaRPr sz="250">
                        <a:latin typeface="Arial"/>
                        <a:cs typeface="Arial"/>
                      </a:endParaRPr>
                    </a:p>
                  </a:txBody>
                  <a:tcPr marL="0" marR="0" marB="0" marT="27939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6FC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"/>
                        </a:lnSpc>
                        <a:spcBef>
                          <a:spcPts val="219"/>
                        </a:spcBef>
                      </a:pPr>
                      <a:r>
                        <a:rPr dirty="0" sz="2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28</a:t>
                      </a:r>
                      <a:endParaRPr sz="250">
                        <a:latin typeface="Arial"/>
                        <a:cs typeface="Arial"/>
                      </a:endParaRPr>
                    </a:p>
                  </a:txBody>
                  <a:tcPr marL="0" marR="0" marB="0" marT="27939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6FC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"/>
                        </a:lnSpc>
                        <a:spcBef>
                          <a:spcPts val="219"/>
                        </a:spcBef>
                      </a:pPr>
                      <a:r>
                        <a:rPr dirty="0" sz="2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29</a:t>
                      </a:r>
                      <a:endParaRPr sz="250">
                        <a:latin typeface="Arial"/>
                        <a:cs typeface="Arial"/>
                      </a:endParaRPr>
                    </a:p>
                  </a:txBody>
                  <a:tcPr marL="0" marR="0" marB="0" marT="27939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6FC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"/>
                        </a:lnSpc>
                        <a:spcBef>
                          <a:spcPts val="219"/>
                        </a:spcBef>
                      </a:pPr>
                      <a:r>
                        <a:rPr dirty="0" sz="2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30</a:t>
                      </a:r>
                      <a:endParaRPr sz="250">
                        <a:latin typeface="Arial"/>
                        <a:cs typeface="Arial"/>
                      </a:endParaRPr>
                    </a:p>
                  </a:txBody>
                  <a:tcPr marL="0" marR="0" marB="0" marT="27939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6FC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"/>
                        </a:lnSpc>
                        <a:spcBef>
                          <a:spcPts val="219"/>
                        </a:spcBef>
                      </a:pPr>
                      <a:r>
                        <a:rPr dirty="0" sz="2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31</a:t>
                      </a:r>
                      <a:endParaRPr sz="250">
                        <a:latin typeface="Arial"/>
                        <a:cs typeface="Arial"/>
                      </a:endParaRPr>
                    </a:p>
                  </a:txBody>
                  <a:tcPr marL="0" marR="0" marB="0" marT="27939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6FC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"/>
                        </a:lnSpc>
                        <a:spcBef>
                          <a:spcPts val="219"/>
                        </a:spcBef>
                      </a:pPr>
                      <a:r>
                        <a:rPr dirty="0" sz="2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32</a:t>
                      </a:r>
                      <a:endParaRPr sz="250">
                        <a:latin typeface="Arial"/>
                        <a:cs typeface="Arial"/>
                      </a:endParaRPr>
                    </a:p>
                  </a:txBody>
                  <a:tcPr marL="0" marR="0" marB="0" marT="27939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6FC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"/>
                        </a:lnSpc>
                        <a:spcBef>
                          <a:spcPts val="219"/>
                        </a:spcBef>
                      </a:pPr>
                      <a:r>
                        <a:rPr dirty="0" sz="2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33</a:t>
                      </a:r>
                      <a:endParaRPr sz="250">
                        <a:latin typeface="Arial"/>
                        <a:cs typeface="Arial"/>
                      </a:endParaRPr>
                    </a:p>
                  </a:txBody>
                  <a:tcPr marL="0" marR="0" marB="0" marT="27939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6FC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"/>
                        </a:lnSpc>
                        <a:spcBef>
                          <a:spcPts val="219"/>
                        </a:spcBef>
                      </a:pPr>
                      <a:r>
                        <a:rPr dirty="0" sz="2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34</a:t>
                      </a:r>
                      <a:endParaRPr sz="250">
                        <a:latin typeface="Arial"/>
                        <a:cs typeface="Arial"/>
                      </a:endParaRPr>
                    </a:p>
                  </a:txBody>
                  <a:tcPr marL="0" marR="0" marB="0" marT="27939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6FC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"/>
                        </a:lnSpc>
                        <a:spcBef>
                          <a:spcPts val="219"/>
                        </a:spcBef>
                      </a:pPr>
                      <a:r>
                        <a:rPr dirty="0" sz="2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35</a:t>
                      </a:r>
                      <a:endParaRPr sz="250">
                        <a:latin typeface="Arial"/>
                        <a:cs typeface="Arial"/>
                      </a:endParaRPr>
                    </a:p>
                  </a:txBody>
                  <a:tcPr marL="0" marR="0" marB="0" marT="27939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6FC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"/>
                        </a:lnSpc>
                        <a:spcBef>
                          <a:spcPts val="219"/>
                        </a:spcBef>
                      </a:pPr>
                      <a:r>
                        <a:rPr dirty="0" sz="2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36</a:t>
                      </a:r>
                      <a:endParaRPr sz="250">
                        <a:latin typeface="Arial"/>
                        <a:cs typeface="Arial"/>
                      </a:endParaRPr>
                    </a:p>
                  </a:txBody>
                  <a:tcPr marL="0" marR="0" marB="0" marT="27939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6FC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"/>
                        </a:lnSpc>
                        <a:spcBef>
                          <a:spcPts val="219"/>
                        </a:spcBef>
                      </a:pPr>
                      <a:r>
                        <a:rPr dirty="0" sz="2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37</a:t>
                      </a:r>
                      <a:endParaRPr sz="250">
                        <a:latin typeface="Arial"/>
                        <a:cs typeface="Arial"/>
                      </a:endParaRPr>
                    </a:p>
                  </a:txBody>
                  <a:tcPr marL="0" marR="0" marB="0" marT="27939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6FC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"/>
                        </a:lnSpc>
                        <a:spcBef>
                          <a:spcPts val="219"/>
                        </a:spcBef>
                      </a:pPr>
                      <a:r>
                        <a:rPr dirty="0" sz="2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38</a:t>
                      </a:r>
                      <a:endParaRPr sz="250">
                        <a:latin typeface="Arial"/>
                        <a:cs typeface="Arial"/>
                      </a:endParaRPr>
                    </a:p>
                  </a:txBody>
                  <a:tcPr marL="0" marR="0" marB="0" marT="27939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6FC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"/>
                        </a:lnSpc>
                        <a:spcBef>
                          <a:spcPts val="219"/>
                        </a:spcBef>
                      </a:pPr>
                      <a:r>
                        <a:rPr dirty="0" sz="2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39</a:t>
                      </a:r>
                      <a:endParaRPr sz="250">
                        <a:latin typeface="Arial"/>
                        <a:cs typeface="Arial"/>
                      </a:endParaRPr>
                    </a:p>
                  </a:txBody>
                  <a:tcPr marL="0" marR="0" marB="0" marT="27939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6FC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"/>
                        </a:lnSpc>
                        <a:spcBef>
                          <a:spcPts val="219"/>
                        </a:spcBef>
                      </a:pPr>
                      <a:r>
                        <a:rPr dirty="0" sz="2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40</a:t>
                      </a:r>
                      <a:endParaRPr sz="250">
                        <a:latin typeface="Arial"/>
                        <a:cs typeface="Arial"/>
                      </a:endParaRPr>
                    </a:p>
                  </a:txBody>
                  <a:tcPr marL="0" marR="0" marB="0" marT="27939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6FC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"/>
                        </a:lnSpc>
                        <a:spcBef>
                          <a:spcPts val="219"/>
                        </a:spcBef>
                      </a:pPr>
                      <a:r>
                        <a:rPr dirty="0" sz="2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41</a:t>
                      </a:r>
                      <a:endParaRPr sz="250">
                        <a:latin typeface="Arial"/>
                        <a:cs typeface="Arial"/>
                      </a:endParaRPr>
                    </a:p>
                  </a:txBody>
                  <a:tcPr marL="0" marR="0" marB="0" marT="27939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6FC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"/>
                        </a:lnSpc>
                        <a:spcBef>
                          <a:spcPts val="219"/>
                        </a:spcBef>
                      </a:pPr>
                      <a:r>
                        <a:rPr dirty="0" sz="2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42</a:t>
                      </a:r>
                      <a:endParaRPr sz="250">
                        <a:latin typeface="Arial"/>
                        <a:cs typeface="Arial"/>
                      </a:endParaRPr>
                    </a:p>
                  </a:txBody>
                  <a:tcPr marL="0" marR="0" marB="0" marT="27939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6FC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"/>
                        </a:lnSpc>
                        <a:spcBef>
                          <a:spcPts val="219"/>
                        </a:spcBef>
                      </a:pPr>
                      <a:r>
                        <a:rPr dirty="0" sz="2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43</a:t>
                      </a:r>
                      <a:endParaRPr sz="250">
                        <a:latin typeface="Arial"/>
                        <a:cs typeface="Arial"/>
                      </a:endParaRPr>
                    </a:p>
                  </a:txBody>
                  <a:tcPr marL="0" marR="0" marB="0" marT="27939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6FC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"/>
                        </a:lnSpc>
                        <a:spcBef>
                          <a:spcPts val="219"/>
                        </a:spcBef>
                      </a:pPr>
                      <a:r>
                        <a:rPr dirty="0" sz="2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44</a:t>
                      </a:r>
                      <a:endParaRPr sz="250">
                        <a:latin typeface="Arial"/>
                        <a:cs typeface="Arial"/>
                      </a:endParaRPr>
                    </a:p>
                  </a:txBody>
                  <a:tcPr marL="0" marR="0" marB="0" marT="27939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6FC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"/>
                        </a:lnSpc>
                        <a:spcBef>
                          <a:spcPts val="219"/>
                        </a:spcBef>
                      </a:pPr>
                      <a:r>
                        <a:rPr dirty="0" sz="2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45</a:t>
                      </a:r>
                      <a:endParaRPr sz="250">
                        <a:latin typeface="Arial"/>
                        <a:cs typeface="Arial"/>
                      </a:endParaRPr>
                    </a:p>
                  </a:txBody>
                  <a:tcPr marL="0" marR="0" marB="0" marT="27939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6FC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"/>
                        </a:lnSpc>
                        <a:spcBef>
                          <a:spcPts val="219"/>
                        </a:spcBef>
                      </a:pPr>
                      <a:r>
                        <a:rPr dirty="0" sz="2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46</a:t>
                      </a:r>
                      <a:endParaRPr sz="250">
                        <a:latin typeface="Arial"/>
                        <a:cs typeface="Arial"/>
                      </a:endParaRPr>
                    </a:p>
                  </a:txBody>
                  <a:tcPr marL="0" marR="0" marB="0" marT="27939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6FC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"/>
                        </a:lnSpc>
                        <a:spcBef>
                          <a:spcPts val="219"/>
                        </a:spcBef>
                      </a:pPr>
                      <a:r>
                        <a:rPr dirty="0" sz="2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47</a:t>
                      </a:r>
                      <a:endParaRPr sz="250">
                        <a:latin typeface="Arial"/>
                        <a:cs typeface="Arial"/>
                      </a:endParaRPr>
                    </a:p>
                  </a:txBody>
                  <a:tcPr marL="0" marR="0" marB="0" marT="27939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6FC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"/>
                        </a:lnSpc>
                        <a:spcBef>
                          <a:spcPts val="219"/>
                        </a:spcBef>
                      </a:pPr>
                      <a:r>
                        <a:rPr dirty="0" sz="2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48</a:t>
                      </a:r>
                      <a:endParaRPr sz="250">
                        <a:latin typeface="Arial"/>
                        <a:cs typeface="Arial"/>
                      </a:endParaRPr>
                    </a:p>
                  </a:txBody>
                  <a:tcPr marL="0" marR="0" marB="0" marT="27939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6FC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"/>
                        </a:lnSpc>
                        <a:spcBef>
                          <a:spcPts val="219"/>
                        </a:spcBef>
                      </a:pPr>
                      <a:r>
                        <a:rPr dirty="0" sz="2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49</a:t>
                      </a:r>
                      <a:endParaRPr sz="250">
                        <a:latin typeface="Arial"/>
                        <a:cs typeface="Arial"/>
                      </a:endParaRPr>
                    </a:p>
                  </a:txBody>
                  <a:tcPr marL="0" marR="0" marB="0" marT="27939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6FC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25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sz="2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</a:tr>
              <a:tr h="50165">
                <a:tc>
                  <a:txBody>
                    <a:bodyPr/>
                    <a:lstStyle/>
                    <a:p>
                      <a:pPr marL="5715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>
                          <a:latin typeface="Calibri"/>
                          <a:cs typeface="Calibri"/>
                        </a:rPr>
                        <a:t>Suma</a:t>
                      </a:r>
                      <a:r>
                        <a:rPr dirty="0" sz="3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3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00" spc="-25">
                          <a:latin typeface="Calibri"/>
                          <a:cs typeface="Calibri"/>
                        </a:rPr>
                        <a:t>IRA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25">
                          <a:latin typeface="Calibri"/>
                          <a:cs typeface="Calibri"/>
                        </a:rPr>
                        <a:t>242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25">
                          <a:latin typeface="Calibri"/>
                          <a:cs typeface="Calibri"/>
                        </a:rPr>
                        <a:t>277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25">
                          <a:latin typeface="Calibri"/>
                          <a:cs typeface="Calibri"/>
                        </a:rPr>
                        <a:t>229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25">
                          <a:latin typeface="Calibri"/>
                          <a:cs typeface="Calibri"/>
                        </a:rPr>
                        <a:t>251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25">
                          <a:latin typeface="Calibri"/>
                          <a:cs typeface="Calibri"/>
                        </a:rPr>
                        <a:t>297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25">
                          <a:latin typeface="Calibri"/>
                          <a:cs typeface="Calibri"/>
                        </a:rPr>
                        <a:t>242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25">
                          <a:latin typeface="Calibri"/>
                          <a:cs typeface="Calibri"/>
                        </a:rPr>
                        <a:t>266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25">
                          <a:latin typeface="Calibri"/>
                          <a:cs typeface="Calibri"/>
                        </a:rPr>
                        <a:t>230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25">
                          <a:latin typeface="Calibri"/>
                          <a:cs typeface="Calibri"/>
                        </a:rPr>
                        <a:t>255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25">
                          <a:latin typeface="Calibri"/>
                          <a:cs typeface="Calibri"/>
                        </a:rPr>
                        <a:t>321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25">
                          <a:latin typeface="Calibri"/>
                          <a:cs typeface="Calibri"/>
                        </a:rPr>
                        <a:t>309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25">
                          <a:latin typeface="Calibri"/>
                          <a:cs typeface="Calibri"/>
                        </a:rPr>
                        <a:t>285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25">
                          <a:latin typeface="Calibri"/>
                          <a:cs typeface="Calibri"/>
                        </a:rPr>
                        <a:t>251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25">
                          <a:latin typeface="Calibri"/>
                          <a:cs typeface="Calibri"/>
                        </a:rPr>
                        <a:t>308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25">
                          <a:latin typeface="Calibri"/>
                          <a:cs typeface="Calibri"/>
                        </a:rPr>
                        <a:t>248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25">
                          <a:latin typeface="Calibri"/>
                          <a:cs typeface="Calibri"/>
                        </a:rPr>
                        <a:t>271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25">
                          <a:latin typeface="Calibri"/>
                          <a:cs typeface="Calibri"/>
                        </a:rPr>
                        <a:t>248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25">
                          <a:latin typeface="Calibri"/>
                          <a:cs typeface="Calibri"/>
                        </a:rPr>
                        <a:t>185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25">
                          <a:latin typeface="Calibri"/>
                          <a:cs typeface="Calibri"/>
                        </a:rPr>
                        <a:t>207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25">
                          <a:latin typeface="Calibri"/>
                          <a:cs typeface="Calibri"/>
                        </a:rPr>
                        <a:t>328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25">
                          <a:latin typeface="Calibri"/>
                          <a:cs typeface="Calibri"/>
                        </a:rPr>
                        <a:t>287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25">
                          <a:latin typeface="Calibri"/>
                          <a:cs typeface="Calibri"/>
                        </a:rPr>
                        <a:t>325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25">
                          <a:latin typeface="Calibri"/>
                          <a:cs typeface="Calibri"/>
                        </a:rPr>
                        <a:t>371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25">
                          <a:latin typeface="Calibri"/>
                          <a:cs typeface="Calibri"/>
                        </a:rPr>
                        <a:t>368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175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25">
                          <a:latin typeface="Calibri"/>
                          <a:cs typeface="Calibri"/>
                        </a:rPr>
                        <a:t>292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25">
                          <a:latin typeface="Calibri"/>
                          <a:cs typeface="Calibri"/>
                        </a:rPr>
                        <a:t>272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25">
                          <a:latin typeface="Calibri"/>
                          <a:cs typeface="Calibri"/>
                        </a:rPr>
                        <a:t>278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25">
                          <a:latin typeface="Calibri"/>
                          <a:cs typeface="Calibri"/>
                        </a:rPr>
                        <a:t>329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25">
                          <a:latin typeface="Calibri"/>
                          <a:cs typeface="Calibri"/>
                        </a:rPr>
                        <a:t>280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25">
                          <a:latin typeface="Calibri"/>
                          <a:cs typeface="Calibri"/>
                        </a:rPr>
                        <a:t>263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25">
                          <a:latin typeface="Calibri"/>
                          <a:cs typeface="Calibri"/>
                        </a:rPr>
                        <a:t>240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25">
                          <a:latin typeface="Calibri"/>
                          <a:cs typeface="Calibri"/>
                        </a:rPr>
                        <a:t>192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25">
                          <a:latin typeface="Calibri"/>
                          <a:cs typeface="Calibri"/>
                        </a:rPr>
                        <a:t>229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25">
                          <a:latin typeface="Calibri"/>
                          <a:cs typeface="Calibri"/>
                        </a:rPr>
                        <a:t>269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25">
                          <a:latin typeface="Calibri"/>
                          <a:cs typeface="Calibri"/>
                        </a:rPr>
                        <a:t>228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25">
                          <a:latin typeface="Calibri"/>
                          <a:cs typeface="Calibri"/>
                        </a:rPr>
                        <a:t>314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25">
                          <a:latin typeface="Calibri"/>
                          <a:cs typeface="Calibri"/>
                        </a:rPr>
                        <a:t>359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25">
                          <a:latin typeface="Calibri"/>
                          <a:cs typeface="Calibri"/>
                        </a:rPr>
                        <a:t>290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25">
                          <a:latin typeface="Calibri"/>
                          <a:cs typeface="Calibri"/>
                        </a:rPr>
                        <a:t>266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25">
                          <a:latin typeface="Calibri"/>
                          <a:cs typeface="Calibri"/>
                        </a:rPr>
                        <a:t>227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25">
                          <a:latin typeface="Calibri"/>
                          <a:cs typeface="Calibri"/>
                        </a:rPr>
                        <a:t>226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25">
                          <a:latin typeface="Calibri"/>
                          <a:cs typeface="Calibri"/>
                        </a:rPr>
                        <a:t>296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25">
                          <a:latin typeface="Calibri"/>
                          <a:cs typeface="Calibri"/>
                        </a:rPr>
                        <a:t>273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25">
                          <a:latin typeface="Calibri"/>
                          <a:cs typeface="Calibri"/>
                        </a:rPr>
                        <a:t>219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25">
                          <a:latin typeface="Calibri"/>
                          <a:cs typeface="Calibri"/>
                        </a:rPr>
                        <a:t>292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25">
                          <a:latin typeface="Calibri"/>
                          <a:cs typeface="Calibri"/>
                        </a:rPr>
                        <a:t>323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25">
                          <a:latin typeface="Calibri"/>
                          <a:cs typeface="Calibri"/>
                        </a:rPr>
                        <a:t>302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25">
                          <a:latin typeface="Calibri"/>
                          <a:cs typeface="Calibri"/>
                        </a:rPr>
                        <a:t>326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25">
                          <a:latin typeface="Calibri"/>
                          <a:cs typeface="Calibri"/>
                        </a:rPr>
                        <a:t>252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10">
                          <a:latin typeface="Calibri"/>
                          <a:cs typeface="Calibri"/>
                        </a:rPr>
                        <a:t>13438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0165">
                <a:tc>
                  <a:txBody>
                    <a:bodyPr/>
                    <a:lstStyle/>
                    <a:p>
                      <a:pPr marL="5715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>
                          <a:latin typeface="Calibri"/>
                          <a:cs typeface="Calibri"/>
                        </a:rPr>
                        <a:t>Suma</a:t>
                      </a:r>
                      <a:r>
                        <a:rPr dirty="0" sz="3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3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00" spc="-10">
                          <a:latin typeface="Calibri"/>
                          <a:cs typeface="Calibri"/>
                        </a:rPr>
                        <a:t>NEUMONIA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5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4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0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1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4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9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4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3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4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1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8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2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2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3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0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1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4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1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8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4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0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25">
                          <a:latin typeface="Calibri"/>
                          <a:cs typeface="Calibri"/>
                        </a:rPr>
                        <a:t>10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25">
                          <a:latin typeface="Calibri"/>
                          <a:cs typeface="Calibri"/>
                        </a:rPr>
                        <a:t>11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6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 marR="3175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25">
                          <a:latin typeface="Calibri"/>
                          <a:cs typeface="Calibri"/>
                        </a:rPr>
                        <a:t>11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5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3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7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3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5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7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1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5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2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5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2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5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5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3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2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2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2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5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4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1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2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1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9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0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25">
                          <a:latin typeface="Calibri"/>
                          <a:cs typeface="Calibri"/>
                        </a:rPr>
                        <a:t>192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0165">
                <a:tc>
                  <a:txBody>
                    <a:bodyPr/>
                    <a:lstStyle/>
                    <a:p>
                      <a:pPr marL="5715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>
                          <a:latin typeface="Calibri"/>
                          <a:cs typeface="Calibri"/>
                        </a:rPr>
                        <a:t>Suma</a:t>
                      </a:r>
                      <a:r>
                        <a:rPr dirty="0" sz="3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3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00" spc="-10">
                          <a:latin typeface="Calibri"/>
                          <a:cs typeface="Calibri"/>
                        </a:rPr>
                        <a:t>NEUMONIA_GRAVE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3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0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3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5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1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1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1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3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0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4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2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2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1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0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1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4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2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1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3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4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4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2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1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2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 marR="3175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5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4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0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7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4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4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5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2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2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2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3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2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3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2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1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2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0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2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0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2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1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1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0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0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0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25">
                          <a:latin typeface="Calibri"/>
                          <a:cs typeface="Calibri"/>
                        </a:rPr>
                        <a:t>104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0165">
                <a:tc>
                  <a:txBody>
                    <a:bodyPr/>
                    <a:lstStyle/>
                    <a:p>
                      <a:pPr marL="5715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>
                          <a:latin typeface="Calibri"/>
                          <a:cs typeface="Calibri"/>
                        </a:rPr>
                        <a:t>Suma</a:t>
                      </a:r>
                      <a:r>
                        <a:rPr dirty="0" sz="3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3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00" spc="-25">
                          <a:latin typeface="Calibri"/>
                          <a:cs typeface="Calibri"/>
                        </a:rPr>
                        <a:t>SOB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25">
                          <a:latin typeface="Calibri"/>
                          <a:cs typeface="Calibri"/>
                        </a:rPr>
                        <a:t>13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25">
                          <a:latin typeface="Calibri"/>
                          <a:cs typeface="Calibri"/>
                        </a:rPr>
                        <a:t>22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25">
                          <a:latin typeface="Calibri"/>
                          <a:cs typeface="Calibri"/>
                        </a:rPr>
                        <a:t>19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25">
                          <a:latin typeface="Calibri"/>
                          <a:cs typeface="Calibri"/>
                        </a:rPr>
                        <a:t>27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5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25">
                          <a:latin typeface="Calibri"/>
                          <a:cs typeface="Calibri"/>
                        </a:rPr>
                        <a:t>18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1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6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25">
                          <a:latin typeface="Calibri"/>
                          <a:cs typeface="Calibri"/>
                        </a:rPr>
                        <a:t>10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25">
                          <a:latin typeface="Calibri"/>
                          <a:cs typeface="Calibri"/>
                        </a:rPr>
                        <a:t>10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25">
                          <a:latin typeface="Calibri"/>
                          <a:cs typeface="Calibri"/>
                        </a:rPr>
                        <a:t>16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25">
                          <a:latin typeface="Calibri"/>
                          <a:cs typeface="Calibri"/>
                        </a:rPr>
                        <a:t>16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25">
                          <a:latin typeface="Calibri"/>
                          <a:cs typeface="Calibri"/>
                        </a:rPr>
                        <a:t>10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4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25">
                          <a:latin typeface="Calibri"/>
                          <a:cs typeface="Calibri"/>
                        </a:rPr>
                        <a:t>13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25">
                          <a:latin typeface="Calibri"/>
                          <a:cs typeface="Calibri"/>
                        </a:rPr>
                        <a:t>12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25">
                          <a:latin typeface="Calibri"/>
                          <a:cs typeface="Calibri"/>
                        </a:rPr>
                        <a:t>11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5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9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9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25">
                          <a:latin typeface="Calibri"/>
                          <a:cs typeface="Calibri"/>
                        </a:rPr>
                        <a:t>12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9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25">
                          <a:latin typeface="Calibri"/>
                          <a:cs typeface="Calibri"/>
                        </a:rPr>
                        <a:t>13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25">
                          <a:latin typeface="Calibri"/>
                          <a:cs typeface="Calibri"/>
                        </a:rPr>
                        <a:t>28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 marR="3175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25">
                          <a:latin typeface="Calibri"/>
                          <a:cs typeface="Calibri"/>
                        </a:rPr>
                        <a:t>16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25">
                          <a:latin typeface="Calibri"/>
                          <a:cs typeface="Calibri"/>
                        </a:rPr>
                        <a:t>22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25">
                          <a:latin typeface="Calibri"/>
                          <a:cs typeface="Calibri"/>
                        </a:rPr>
                        <a:t>16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25">
                          <a:latin typeface="Calibri"/>
                          <a:cs typeface="Calibri"/>
                        </a:rPr>
                        <a:t>17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25">
                          <a:latin typeface="Calibri"/>
                          <a:cs typeface="Calibri"/>
                        </a:rPr>
                        <a:t>25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25">
                          <a:latin typeface="Calibri"/>
                          <a:cs typeface="Calibri"/>
                        </a:rPr>
                        <a:t>29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25">
                          <a:latin typeface="Calibri"/>
                          <a:cs typeface="Calibri"/>
                        </a:rPr>
                        <a:t>14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9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7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9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25">
                          <a:latin typeface="Calibri"/>
                          <a:cs typeface="Calibri"/>
                        </a:rPr>
                        <a:t>27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25">
                          <a:latin typeface="Calibri"/>
                          <a:cs typeface="Calibri"/>
                        </a:rPr>
                        <a:t>23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7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7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25">
                          <a:latin typeface="Calibri"/>
                          <a:cs typeface="Calibri"/>
                        </a:rPr>
                        <a:t>11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7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6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25">
                          <a:latin typeface="Calibri"/>
                          <a:cs typeface="Calibri"/>
                        </a:rPr>
                        <a:t>12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25">
                          <a:latin typeface="Calibri"/>
                          <a:cs typeface="Calibri"/>
                        </a:rPr>
                        <a:t>13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25">
                          <a:latin typeface="Calibri"/>
                          <a:cs typeface="Calibri"/>
                        </a:rPr>
                        <a:t>11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25">
                          <a:latin typeface="Calibri"/>
                          <a:cs typeface="Calibri"/>
                        </a:rPr>
                        <a:t>19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3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7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50">
                          <a:latin typeface="Calibri"/>
                          <a:cs typeface="Calibri"/>
                        </a:rPr>
                        <a:t>8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25">
                          <a:latin typeface="Calibri"/>
                          <a:cs typeface="Calibri"/>
                        </a:rPr>
                        <a:t>13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290"/>
                        </a:lnSpc>
                        <a:spcBef>
                          <a:spcPts val="10"/>
                        </a:spcBef>
                      </a:pPr>
                      <a:r>
                        <a:rPr dirty="0" sz="300" spc="-25">
                          <a:latin typeface="Calibri"/>
                          <a:cs typeface="Calibri"/>
                        </a:rPr>
                        <a:t>636</a:t>
                      </a:r>
                      <a:endParaRPr sz="3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5565">
                <a:tc>
                  <a:txBody>
                    <a:bodyPr/>
                    <a:lstStyle/>
                    <a:p>
                      <a:pPr algn="ctr" marL="1905">
                        <a:lnSpc>
                          <a:spcPts val="240"/>
                        </a:lnSpc>
                        <a:spcBef>
                          <a:spcPts val="259"/>
                        </a:spcBef>
                      </a:pPr>
                      <a:r>
                        <a:rPr dirty="0" sz="25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sz="250">
                        <a:latin typeface="Arial"/>
                        <a:cs typeface="Arial"/>
                      </a:endParaRPr>
                    </a:p>
                  </a:txBody>
                  <a:tcPr marL="0" marR="0" marB="0" marT="33019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"/>
                        </a:lnSpc>
                        <a:spcBef>
                          <a:spcPts val="259"/>
                        </a:spcBef>
                      </a:pPr>
                      <a:r>
                        <a:rPr dirty="0" sz="2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263</a:t>
                      </a:r>
                      <a:endParaRPr sz="250">
                        <a:latin typeface="Arial"/>
                        <a:cs typeface="Arial"/>
                      </a:endParaRPr>
                    </a:p>
                  </a:txBody>
                  <a:tcPr marL="0" marR="0" marB="0" marT="33019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"/>
                        </a:lnSpc>
                        <a:spcBef>
                          <a:spcPts val="259"/>
                        </a:spcBef>
                      </a:pPr>
                      <a:r>
                        <a:rPr dirty="0" sz="2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303</a:t>
                      </a:r>
                      <a:endParaRPr sz="250">
                        <a:latin typeface="Arial"/>
                        <a:cs typeface="Arial"/>
                      </a:endParaRPr>
                    </a:p>
                  </a:txBody>
                  <a:tcPr marL="0" marR="0" marB="0" marT="33019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"/>
                        </a:lnSpc>
                        <a:spcBef>
                          <a:spcPts val="259"/>
                        </a:spcBef>
                      </a:pPr>
                      <a:r>
                        <a:rPr dirty="0" sz="2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251</a:t>
                      </a:r>
                      <a:endParaRPr sz="250">
                        <a:latin typeface="Arial"/>
                        <a:cs typeface="Arial"/>
                      </a:endParaRPr>
                    </a:p>
                  </a:txBody>
                  <a:tcPr marL="0" marR="0" marB="0" marT="33019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"/>
                        </a:lnSpc>
                        <a:spcBef>
                          <a:spcPts val="259"/>
                        </a:spcBef>
                      </a:pPr>
                      <a:r>
                        <a:rPr dirty="0" sz="2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284</a:t>
                      </a:r>
                      <a:endParaRPr sz="250">
                        <a:latin typeface="Arial"/>
                        <a:cs typeface="Arial"/>
                      </a:endParaRPr>
                    </a:p>
                  </a:txBody>
                  <a:tcPr marL="0" marR="0" marB="0" marT="33019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"/>
                        </a:lnSpc>
                        <a:spcBef>
                          <a:spcPts val="259"/>
                        </a:spcBef>
                      </a:pPr>
                      <a:r>
                        <a:rPr dirty="0" sz="2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307</a:t>
                      </a:r>
                      <a:endParaRPr sz="250">
                        <a:latin typeface="Arial"/>
                        <a:cs typeface="Arial"/>
                      </a:endParaRPr>
                    </a:p>
                  </a:txBody>
                  <a:tcPr marL="0" marR="0" marB="0" marT="33019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"/>
                        </a:lnSpc>
                        <a:spcBef>
                          <a:spcPts val="259"/>
                        </a:spcBef>
                      </a:pPr>
                      <a:r>
                        <a:rPr dirty="0" sz="2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270</a:t>
                      </a:r>
                      <a:endParaRPr sz="250">
                        <a:latin typeface="Arial"/>
                        <a:cs typeface="Arial"/>
                      </a:endParaRPr>
                    </a:p>
                  </a:txBody>
                  <a:tcPr marL="0" marR="0" marB="0" marT="33019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"/>
                        </a:lnSpc>
                        <a:spcBef>
                          <a:spcPts val="259"/>
                        </a:spcBef>
                      </a:pPr>
                      <a:r>
                        <a:rPr dirty="0" sz="2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272</a:t>
                      </a:r>
                      <a:endParaRPr sz="250">
                        <a:latin typeface="Arial"/>
                        <a:cs typeface="Arial"/>
                      </a:endParaRPr>
                    </a:p>
                  </a:txBody>
                  <a:tcPr marL="0" marR="0" marB="0" marT="33019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"/>
                        </a:lnSpc>
                        <a:spcBef>
                          <a:spcPts val="259"/>
                        </a:spcBef>
                      </a:pPr>
                      <a:r>
                        <a:rPr dirty="0" sz="2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242</a:t>
                      </a:r>
                      <a:endParaRPr sz="250">
                        <a:latin typeface="Arial"/>
                        <a:cs typeface="Arial"/>
                      </a:endParaRPr>
                    </a:p>
                  </a:txBody>
                  <a:tcPr marL="0" marR="0" marB="0" marT="33019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"/>
                        </a:lnSpc>
                        <a:spcBef>
                          <a:spcPts val="259"/>
                        </a:spcBef>
                      </a:pPr>
                      <a:r>
                        <a:rPr dirty="0" sz="2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269</a:t>
                      </a:r>
                      <a:endParaRPr sz="250">
                        <a:latin typeface="Arial"/>
                        <a:cs typeface="Arial"/>
                      </a:endParaRPr>
                    </a:p>
                  </a:txBody>
                  <a:tcPr marL="0" marR="0" marB="0" marT="33019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"/>
                        </a:lnSpc>
                        <a:spcBef>
                          <a:spcPts val="259"/>
                        </a:spcBef>
                      </a:pPr>
                      <a:r>
                        <a:rPr dirty="0" sz="2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336</a:t>
                      </a:r>
                      <a:endParaRPr sz="250">
                        <a:latin typeface="Arial"/>
                        <a:cs typeface="Arial"/>
                      </a:endParaRPr>
                    </a:p>
                  </a:txBody>
                  <a:tcPr marL="0" marR="0" marB="0" marT="33019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"/>
                        </a:lnSpc>
                        <a:spcBef>
                          <a:spcPts val="259"/>
                        </a:spcBef>
                      </a:pPr>
                      <a:r>
                        <a:rPr dirty="0" sz="2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335</a:t>
                      </a:r>
                      <a:endParaRPr sz="250">
                        <a:latin typeface="Arial"/>
                        <a:cs typeface="Arial"/>
                      </a:endParaRPr>
                    </a:p>
                  </a:txBody>
                  <a:tcPr marL="0" marR="0" marB="0" marT="33019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"/>
                        </a:lnSpc>
                        <a:spcBef>
                          <a:spcPts val="259"/>
                        </a:spcBef>
                      </a:pPr>
                      <a:r>
                        <a:rPr dirty="0" sz="2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305</a:t>
                      </a:r>
                      <a:endParaRPr sz="250">
                        <a:latin typeface="Arial"/>
                        <a:cs typeface="Arial"/>
                      </a:endParaRPr>
                    </a:p>
                  </a:txBody>
                  <a:tcPr marL="0" marR="0" marB="0" marT="33019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"/>
                        </a:lnSpc>
                        <a:spcBef>
                          <a:spcPts val="259"/>
                        </a:spcBef>
                      </a:pPr>
                      <a:r>
                        <a:rPr dirty="0" sz="2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264</a:t>
                      </a:r>
                      <a:endParaRPr sz="250">
                        <a:latin typeface="Arial"/>
                        <a:cs typeface="Arial"/>
                      </a:endParaRPr>
                    </a:p>
                  </a:txBody>
                  <a:tcPr marL="0" marR="0" marB="0" marT="33019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"/>
                        </a:lnSpc>
                        <a:spcBef>
                          <a:spcPts val="259"/>
                        </a:spcBef>
                      </a:pPr>
                      <a:r>
                        <a:rPr dirty="0" sz="2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315</a:t>
                      </a:r>
                      <a:endParaRPr sz="250">
                        <a:latin typeface="Arial"/>
                        <a:cs typeface="Arial"/>
                      </a:endParaRPr>
                    </a:p>
                  </a:txBody>
                  <a:tcPr marL="0" marR="0" marB="0" marT="33019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"/>
                        </a:lnSpc>
                        <a:spcBef>
                          <a:spcPts val="259"/>
                        </a:spcBef>
                      </a:pPr>
                      <a:r>
                        <a:rPr dirty="0" sz="2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262</a:t>
                      </a:r>
                      <a:endParaRPr sz="250">
                        <a:latin typeface="Arial"/>
                        <a:cs typeface="Arial"/>
                      </a:endParaRPr>
                    </a:p>
                  </a:txBody>
                  <a:tcPr marL="0" marR="0" marB="0" marT="33019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"/>
                        </a:lnSpc>
                        <a:spcBef>
                          <a:spcPts val="259"/>
                        </a:spcBef>
                      </a:pPr>
                      <a:r>
                        <a:rPr dirty="0" sz="2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288</a:t>
                      </a:r>
                      <a:endParaRPr sz="250">
                        <a:latin typeface="Arial"/>
                        <a:cs typeface="Arial"/>
                      </a:endParaRPr>
                    </a:p>
                  </a:txBody>
                  <a:tcPr marL="0" marR="0" marB="0" marT="33019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"/>
                        </a:lnSpc>
                        <a:spcBef>
                          <a:spcPts val="259"/>
                        </a:spcBef>
                      </a:pPr>
                      <a:r>
                        <a:rPr dirty="0" sz="2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265</a:t>
                      </a:r>
                      <a:endParaRPr sz="250">
                        <a:latin typeface="Arial"/>
                        <a:cs typeface="Arial"/>
                      </a:endParaRPr>
                    </a:p>
                  </a:txBody>
                  <a:tcPr marL="0" marR="0" marB="0" marT="33019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"/>
                        </a:lnSpc>
                        <a:spcBef>
                          <a:spcPts val="259"/>
                        </a:spcBef>
                      </a:pPr>
                      <a:r>
                        <a:rPr dirty="0" sz="2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192</a:t>
                      </a:r>
                      <a:endParaRPr sz="250">
                        <a:latin typeface="Arial"/>
                        <a:cs typeface="Arial"/>
                      </a:endParaRPr>
                    </a:p>
                  </a:txBody>
                  <a:tcPr marL="0" marR="0" marB="0" marT="33019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"/>
                        </a:lnSpc>
                        <a:spcBef>
                          <a:spcPts val="259"/>
                        </a:spcBef>
                      </a:pPr>
                      <a:r>
                        <a:rPr dirty="0" sz="2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227</a:t>
                      </a:r>
                      <a:endParaRPr sz="250">
                        <a:latin typeface="Arial"/>
                        <a:cs typeface="Arial"/>
                      </a:endParaRPr>
                    </a:p>
                  </a:txBody>
                  <a:tcPr marL="0" marR="0" marB="0" marT="33019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"/>
                        </a:lnSpc>
                        <a:spcBef>
                          <a:spcPts val="259"/>
                        </a:spcBef>
                      </a:pPr>
                      <a:r>
                        <a:rPr dirty="0" sz="2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345</a:t>
                      </a:r>
                      <a:endParaRPr sz="250">
                        <a:latin typeface="Arial"/>
                        <a:cs typeface="Arial"/>
                      </a:endParaRPr>
                    </a:p>
                  </a:txBody>
                  <a:tcPr marL="0" marR="0" marB="0" marT="33019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"/>
                        </a:lnSpc>
                        <a:spcBef>
                          <a:spcPts val="259"/>
                        </a:spcBef>
                      </a:pPr>
                      <a:r>
                        <a:rPr dirty="0" sz="2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303</a:t>
                      </a:r>
                      <a:endParaRPr sz="250">
                        <a:latin typeface="Arial"/>
                        <a:cs typeface="Arial"/>
                      </a:endParaRPr>
                    </a:p>
                  </a:txBody>
                  <a:tcPr marL="0" marR="0" marB="0" marT="33019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"/>
                        </a:lnSpc>
                        <a:spcBef>
                          <a:spcPts val="259"/>
                        </a:spcBef>
                      </a:pPr>
                      <a:r>
                        <a:rPr dirty="0" sz="2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346</a:t>
                      </a:r>
                      <a:endParaRPr sz="250">
                        <a:latin typeface="Arial"/>
                        <a:cs typeface="Arial"/>
                      </a:endParaRPr>
                    </a:p>
                  </a:txBody>
                  <a:tcPr marL="0" marR="0" marB="0" marT="33019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"/>
                        </a:lnSpc>
                        <a:spcBef>
                          <a:spcPts val="259"/>
                        </a:spcBef>
                      </a:pPr>
                      <a:r>
                        <a:rPr dirty="0" sz="2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396</a:t>
                      </a:r>
                      <a:endParaRPr sz="250">
                        <a:latin typeface="Arial"/>
                        <a:cs typeface="Arial"/>
                      </a:endParaRPr>
                    </a:p>
                  </a:txBody>
                  <a:tcPr marL="0" marR="0" marB="0" marT="33019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"/>
                        </a:lnSpc>
                        <a:spcBef>
                          <a:spcPts val="259"/>
                        </a:spcBef>
                      </a:pPr>
                      <a:r>
                        <a:rPr dirty="0" sz="2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404</a:t>
                      </a:r>
                      <a:endParaRPr sz="250">
                        <a:latin typeface="Arial"/>
                        <a:cs typeface="Arial"/>
                      </a:endParaRPr>
                    </a:p>
                  </a:txBody>
                  <a:tcPr marL="0" marR="0" marB="0" marT="33019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3175">
                        <a:lnSpc>
                          <a:spcPts val="240"/>
                        </a:lnSpc>
                        <a:spcBef>
                          <a:spcPts val="259"/>
                        </a:spcBef>
                      </a:pPr>
                      <a:r>
                        <a:rPr dirty="0" sz="2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324</a:t>
                      </a:r>
                      <a:endParaRPr sz="250">
                        <a:latin typeface="Arial"/>
                        <a:cs typeface="Arial"/>
                      </a:endParaRPr>
                    </a:p>
                  </a:txBody>
                  <a:tcPr marL="0" marR="0" marB="0" marT="33019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"/>
                        </a:lnSpc>
                        <a:spcBef>
                          <a:spcPts val="259"/>
                        </a:spcBef>
                      </a:pPr>
                      <a:r>
                        <a:rPr dirty="0" sz="2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303</a:t>
                      </a:r>
                      <a:endParaRPr sz="250">
                        <a:latin typeface="Arial"/>
                        <a:cs typeface="Arial"/>
                      </a:endParaRPr>
                    </a:p>
                  </a:txBody>
                  <a:tcPr marL="0" marR="0" marB="0" marT="33019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"/>
                        </a:lnSpc>
                        <a:spcBef>
                          <a:spcPts val="259"/>
                        </a:spcBef>
                      </a:pPr>
                      <a:r>
                        <a:rPr dirty="0" sz="2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297</a:t>
                      </a:r>
                      <a:endParaRPr sz="250">
                        <a:latin typeface="Arial"/>
                        <a:cs typeface="Arial"/>
                      </a:endParaRPr>
                    </a:p>
                  </a:txBody>
                  <a:tcPr marL="0" marR="0" marB="0" marT="33019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"/>
                        </a:lnSpc>
                        <a:spcBef>
                          <a:spcPts val="259"/>
                        </a:spcBef>
                      </a:pPr>
                      <a:r>
                        <a:rPr dirty="0" sz="2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360</a:t>
                      </a:r>
                      <a:endParaRPr sz="250">
                        <a:latin typeface="Arial"/>
                        <a:cs typeface="Arial"/>
                      </a:endParaRPr>
                    </a:p>
                  </a:txBody>
                  <a:tcPr marL="0" marR="0" marB="0" marT="33019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"/>
                        </a:lnSpc>
                        <a:spcBef>
                          <a:spcPts val="259"/>
                        </a:spcBef>
                      </a:pPr>
                      <a:r>
                        <a:rPr dirty="0" sz="2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312</a:t>
                      </a:r>
                      <a:endParaRPr sz="250">
                        <a:latin typeface="Arial"/>
                        <a:cs typeface="Arial"/>
                      </a:endParaRPr>
                    </a:p>
                  </a:txBody>
                  <a:tcPr marL="0" marR="0" marB="0" marT="33019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"/>
                        </a:lnSpc>
                        <a:spcBef>
                          <a:spcPts val="259"/>
                        </a:spcBef>
                      </a:pPr>
                      <a:r>
                        <a:rPr dirty="0" sz="2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301</a:t>
                      </a:r>
                      <a:endParaRPr sz="250">
                        <a:latin typeface="Arial"/>
                        <a:cs typeface="Arial"/>
                      </a:endParaRPr>
                    </a:p>
                  </a:txBody>
                  <a:tcPr marL="0" marR="0" marB="0" marT="33019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"/>
                        </a:lnSpc>
                        <a:spcBef>
                          <a:spcPts val="259"/>
                        </a:spcBef>
                      </a:pPr>
                      <a:r>
                        <a:rPr dirty="0" sz="2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266</a:t>
                      </a:r>
                      <a:endParaRPr sz="250">
                        <a:latin typeface="Arial"/>
                        <a:cs typeface="Arial"/>
                      </a:endParaRPr>
                    </a:p>
                  </a:txBody>
                  <a:tcPr marL="0" marR="0" marB="0" marT="33019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"/>
                        </a:lnSpc>
                        <a:spcBef>
                          <a:spcPts val="259"/>
                        </a:spcBef>
                      </a:pPr>
                      <a:r>
                        <a:rPr dirty="0" sz="2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204</a:t>
                      </a:r>
                      <a:endParaRPr sz="250">
                        <a:latin typeface="Arial"/>
                        <a:cs typeface="Arial"/>
                      </a:endParaRPr>
                    </a:p>
                  </a:txBody>
                  <a:tcPr marL="0" marR="0" marB="0" marT="33019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"/>
                        </a:lnSpc>
                        <a:spcBef>
                          <a:spcPts val="259"/>
                        </a:spcBef>
                      </a:pPr>
                      <a:r>
                        <a:rPr dirty="0" sz="2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243</a:t>
                      </a:r>
                      <a:endParaRPr sz="250">
                        <a:latin typeface="Arial"/>
                        <a:cs typeface="Arial"/>
                      </a:endParaRPr>
                    </a:p>
                  </a:txBody>
                  <a:tcPr marL="0" marR="0" marB="0" marT="33019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"/>
                        </a:lnSpc>
                        <a:spcBef>
                          <a:spcPts val="259"/>
                        </a:spcBef>
                      </a:pPr>
                      <a:r>
                        <a:rPr dirty="0" sz="2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282</a:t>
                      </a:r>
                      <a:endParaRPr sz="250">
                        <a:latin typeface="Arial"/>
                        <a:cs typeface="Arial"/>
                      </a:endParaRPr>
                    </a:p>
                  </a:txBody>
                  <a:tcPr marL="0" marR="0" marB="0" marT="33019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"/>
                        </a:lnSpc>
                        <a:spcBef>
                          <a:spcPts val="259"/>
                        </a:spcBef>
                      </a:pPr>
                      <a:r>
                        <a:rPr dirty="0" sz="2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263</a:t>
                      </a:r>
                      <a:endParaRPr sz="250">
                        <a:latin typeface="Arial"/>
                        <a:cs typeface="Arial"/>
                      </a:endParaRPr>
                    </a:p>
                  </a:txBody>
                  <a:tcPr marL="0" marR="0" marB="0" marT="33019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"/>
                        </a:lnSpc>
                        <a:spcBef>
                          <a:spcPts val="259"/>
                        </a:spcBef>
                      </a:pPr>
                      <a:r>
                        <a:rPr dirty="0" sz="2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341</a:t>
                      </a:r>
                      <a:endParaRPr sz="250">
                        <a:latin typeface="Arial"/>
                        <a:cs typeface="Arial"/>
                      </a:endParaRPr>
                    </a:p>
                  </a:txBody>
                  <a:tcPr marL="0" marR="0" marB="0" marT="33019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"/>
                        </a:lnSpc>
                        <a:spcBef>
                          <a:spcPts val="259"/>
                        </a:spcBef>
                      </a:pPr>
                      <a:r>
                        <a:rPr dirty="0" sz="2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374</a:t>
                      </a:r>
                      <a:endParaRPr sz="250">
                        <a:latin typeface="Arial"/>
                        <a:cs typeface="Arial"/>
                      </a:endParaRPr>
                    </a:p>
                  </a:txBody>
                  <a:tcPr marL="0" marR="0" marB="0" marT="33019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"/>
                        </a:lnSpc>
                        <a:spcBef>
                          <a:spcPts val="259"/>
                        </a:spcBef>
                      </a:pPr>
                      <a:r>
                        <a:rPr dirty="0" sz="2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304</a:t>
                      </a:r>
                      <a:endParaRPr sz="250">
                        <a:latin typeface="Arial"/>
                        <a:cs typeface="Arial"/>
                      </a:endParaRPr>
                    </a:p>
                  </a:txBody>
                  <a:tcPr marL="0" marR="0" marB="0" marT="33019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"/>
                        </a:lnSpc>
                        <a:spcBef>
                          <a:spcPts val="259"/>
                        </a:spcBef>
                      </a:pPr>
                      <a:r>
                        <a:rPr dirty="0" sz="2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281</a:t>
                      </a:r>
                      <a:endParaRPr sz="250">
                        <a:latin typeface="Arial"/>
                        <a:cs typeface="Arial"/>
                      </a:endParaRPr>
                    </a:p>
                  </a:txBody>
                  <a:tcPr marL="0" marR="0" marB="0" marT="33019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"/>
                        </a:lnSpc>
                        <a:spcBef>
                          <a:spcPts val="259"/>
                        </a:spcBef>
                      </a:pPr>
                      <a:r>
                        <a:rPr dirty="0" sz="2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238</a:t>
                      </a:r>
                      <a:endParaRPr sz="250">
                        <a:latin typeface="Arial"/>
                        <a:cs typeface="Arial"/>
                      </a:endParaRPr>
                    </a:p>
                  </a:txBody>
                  <a:tcPr marL="0" marR="0" marB="0" marT="33019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"/>
                        </a:lnSpc>
                        <a:spcBef>
                          <a:spcPts val="259"/>
                        </a:spcBef>
                      </a:pPr>
                      <a:r>
                        <a:rPr dirty="0" sz="2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234</a:t>
                      </a:r>
                      <a:endParaRPr sz="250">
                        <a:latin typeface="Arial"/>
                        <a:cs typeface="Arial"/>
                      </a:endParaRPr>
                    </a:p>
                  </a:txBody>
                  <a:tcPr marL="0" marR="0" marB="0" marT="33019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"/>
                        </a:lnSpc>
                        <a:spcBef>
                          <a:spcPts val="259"/>
                        </a:spcBef>
                      </a:pPr>
                      <a:r>
                        <a:rPr dirty="0" sz="2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312</a:t>
                      </a:r>
                      <a:endParaRPr sz="250">
                        <a:latin typeface="Arial"/>
                        <a:cs typeface="Arial"/>
                      </a:endParaRPr>
                    </a:p>
                  </a:txBody>
                  <a:tcPr marL="0" marR="0" marB="0" marT="33019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"/>
                        </a:lnSpc>
                        <a:spcBef>
                          <a:spcPts val="259"/>
                        </a:spcBef>
                      </a:pPr>
                      <a:r>
                        <a:rPr dirty="0" sz="2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291</a:t>
                      </a:r>
                      <a:endParaRPr sz="250">
                        <a:latin typeface="Arial"/>
                        <a:cs typeface="Arial"/>
                      </a:endParaRPr>
                    </a:p>
                  </a:txBody>
                  <a:tcPr marL="0" marR="0" marB="0" marT="33019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"/>
                        </a:lnSpc>
                        <a:spcBef>
                          <a:spcPts val="259"/>
                        </a:spcBef>
                      </a:pPr>
                      <a:r>
                        <a:rPr dirty="0" sz="2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236</a:t>
                      </a:r>
                      <a:endParaRPr sz="250">
                        <a:latin typeface="Arial"/>
                        <a:cs typeface="Arial"/>
                      </a:endParaRPr>
                    </a:p>
                  </a:txBody>
                  <a:tcPr marL="0" marR="0" marB="0" marT="33019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"/>
                        </a:lnSpc>
                        <a:spcBef>
                          <a:spcPts val="259"/>
                        </a:spcBef>
                      </a:pPr>
                      <a:r>
                        <a:rPr dirty="0" sz="2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313</a:t>
                      </a:r>
                      <a:endParaRPr sz="250">
                        <a:latin typeface="Arial"/>
                        <a:cs typeface="Arial"/>
                      </a:endParaRPr>
                    </a:p>
                  </a:txBody>
                  <a:tcPr marL="0" marR="0" marB="0" marT="33019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"/>
                        </a:lnSpc>
                        <a:spcBef>
                          <a:spcPts val="259"/>
                        </a:spcBef>
                      </a:pPr>
                      <a:r>
                        <a:rPr dirty="0" sz="2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329</a:t>
                      </a:r>
                      <a:endParaRPr sz="250">
                        <a:latin typeface="Arial"/>
                        <a:cs typeface="Arial"/>
                      </a:endParaRPr>
                    </a:p>
                  </a:txBody>
                  <a:tcPr marL="0" marR="0" marB="0" marT="33019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"/>
                        </a:lnSpc>
                        <a:spcBef>
                          <a:spcPts val="259"/>
                        </a:spcBef>
                      </a:pPr>
                      <a:r>
                        <a:rPr dirty="0" sz="2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310</a:t>
                      </a:r>
                      <a:endParaRPr sz="250">
                        <a:latin typeface="Arial"/>
                        <a:cs typeface="Arial"/>
                      </a:endParaRPr>
                    </a:p>
                  </a:txBody>
                  <a:tcPr marL="0" marR="0" marB="0" marT="33019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"/>
                        </a:lnSpc>
                        <a:spcBef>
                          <a:spcPts val="259"/>
                        </a:spcBef>
                      </a:pPr>
                      <a:r>
                        <a:rPr dirty="0" sz="2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343</a:t>
                      </a:r>
                      <a:endParaRPr sz="250">
                        <a:latin typeface="Arial"/>
                        <a:cs typeface="Arial"/>
                      </a:endParaRPr>
                    </a:p>
                  </a:txBody>
                  <a:tcPr marL="0" marR="0" marB="0" marT="33019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655">
                        <a:lnSpc>
                          <a:spcPts val="240"/>
                        </a:lnSpc>
                        <a:spcBef>
                          <a:spcPts val="259"/>
                        </a:spcBef>
                      </a:pPr>
                      <a:r>
                        <a:rPr dirty="0" sz="2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265</a:t>
                      </a:r>
                      <a:r>
                        <a:rPr dirty="0" sz="250" spc="2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dirty="0" sz="25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14370</a:t>
                      </a:r>
                      <a:endParaRPr sz="250">
                        <a:latin typeface="Arial"/>
                        <a:cs typeface="Arial"/>
                      </a:endParaRPr>
                    </a:p>
                  </a:txBody>
                  <a:tcPr marL="0" marR="0" marB="0" marT="33019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113" name="object 11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60"/>
              </a:lnSpc>
            </a:pPr>
            <a:r>
              <a:rPr dirty="0"/>
              <a:t>Fuente:</a:t>
            </a:r>
            <a:r>
              <a:rPr dirty="0" spc="-10"/>
              <a:t> </a:t>
            </a:r>
            <a:r>
              <a:rPr dirty="0"/>
              <a:t>Tablas,</a:t>
            </a:r>
            <a:r>
              <a:rPr dirty="0" spc="-5"/>
              <a:t> </a:t>
            </a:r>
            <a:r>
              <a:rPr dirty="0"/>
              <a:t>gráficos</a:t>
            </a:r>
            <a:r>
              <a:rPr dirty="0" spc="-5"/>
              <a:t> </a:t>
            </a:r>
            <a:r>
              <a:rPr dirty="0"/>
              <a:t>y</a:t>
            </a:r>
            <a:r>
              <a:rPr dirty="0" spc="-5"/>
              <a:t> </a:t>
            </a:r>
            <a:r>
              <a:rPr dirty="0"/>
              <a:t>mapas</a:t>
            </a:r>
            <a:r>
              <a:rPr dirty="0" spc="-10"/>
              <a:t> </a:t>
            </a:r>
            <a:r>
              <a:rPr dirty="0"/>
              <a:t>del Sistema</a:t>
            </a:r>
            <a:r>
              <a:rPr dirty="0" spc="-5"/>
              <a:t> </a:t>
            </a:r>
            <a:r>
              <a:rPr dirty="0"/>
              <a:t>de</a:t>
            </a:r>
            <a:r>
              <a:rPr dirty="0" spc="-5"/>
              <a:t> </a:t>
            </a:r>
            <a:r>
              <a:rPr dirty="0" spc="-10"/>
              <a:t>Notificación</a:t>
            </a:r>
            <a:r>
              <a:rPr dirty="0" spc="-5"/>
              <a:t> </a:t>
            </a:r>
            <a:r>
              <a:rPr dirty="0" spc="-10"/>
              <a:t>Epidemiológica online</a:t>
            </a:r>
            <a:r>
              <a:rPr dirty="0"/>
              <a:t> (NOTIWEB)</a:t>
            </a:r>
            <a:r>
              <a:rPr dirty="0" spc="15"/>
              <a:t> </a:t>
            </a:r>
            <a:r>
              <a:rPr dirty="0"/>
              <a:t>- </a:t>
            </a:r>
            <a:r>
              <a:rPr dirty="0" spc="-25"/>
              <a:t>CDC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04787" y="311331"/>
            <a:ext cx="7007859" cy="9857105"/>
            <a:chOff x="204787" y="311331"/>
            <a:chExt cx="7007859" cy="985710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7019" y="1715134"/>
              <a:ext cx="3187065" cy="1910714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48721" y="1794785"/>
              <a:ext cx="3234523" cy="1860863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5301996" y="468121"/>
            <a:ext cx="84645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Página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10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15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383532" y="466597"/>
            <a:ext cx="8178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1200" spc="2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49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08120" y="6273232"/>
            <a:ext cx="372314" cy="1007388"/>
          </a:xfrm>
          <a:prstGeom prst="rect">
            <a:avLst/>
          </a:prstGeom>
        </p:spPr>
      </p:pic>
      <p:sp>
        <p:nvSpPr>
          <p:cNvPr id="8" name="object 8" descr=""/>
          <p:cNvSpPr/>
          <p:nvPr/>
        </p:nvSpPr>
        <p:spPr>
          <a:xfrm>
            <a:off x="3582020" y="7435547"/>
            <a:ext cx="3502660" cy="85725"/>
          </a:xfrm>
          <a:custGeom>
            <a:avLst/>
            <a:gdLst/>
            <a:ahLst/>
            <a:cxnLst/>
            <a:rect l="l" t="t" r="r" b="b"/>
            <a:pathLst>
              <a:path w="3502659" h="85725">
                <a:moveTo>
                  <a:pt x="0" y="85256"/>
                </a:moveTo>
                <a:lnTo>
                  <a:pt x="3502314" y="85256"/>
                </a:lnTo>
                <a:lnTo>
                  <a:pt x="3502314" y="0"/>
                </a:lnTo>
                <a:lnTo>
                  <a:pt x="0" y="0"/>
                </a:lnTo>
                <a:lnTo>
                  <a:pt x="0" y="85256"/>
                </a:lnTo>
                <a:close/>
              </a:path>
            </a:pathLst>
          </a:custGeom>
          <a:solidFill>
            <a:srgbClr val="B4C5E7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9" name="object 9" descr=""/>
          <p:cNvGraphicFramePr>
            <a:graphicFrameLocks noGrp="1"/>
          </p:cNvGraphicFramePr>
          <p:nvPr/>
        </p:nvGraphicFramePr>
        <p:xfrm>
          <a:off x="3580083" y="6116383"/>
          <a:ext cx="4130040" cy="13982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2155"/>
                <a:gridCol w="266700"/>
                <a:gridCol w="247015"/>
                <a:gridCol w="267335"/>
                <a:gridCol w="759460"/>
                <a:gridCol w="233680"/>
                <a:gridCol w="295910"/>
                <a:gridCol w="346075"/>
                <a:gridCol w="338455"/>
                <a:gridCol w="575944"/>
              </a:tblGrid>
              <a:tr h="154305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450" b="1">
                          <a:latin typeface="Calibri"/>
                          <a:cs typeface="Calibri"/>
                        </a:rPr>
                        <a:t>Distrito</a:t>
                      </a:r>
                      <a:r>
                        <a:rPr dirty="0" sz="45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b="1">
                          <a:latin typeface="Calibri"/>
                          <a:cs typeface="Calibri"/>
                        </a:rPr>
                        <a:t>de </a:t>
                      </a:r>
                      <a:r>
                        <a:rPr dirty="0" sz="450" spc="-10" b="1">
                          <a:latin typeface="Calibri"/>
                          <a:cs typeface="Calibri"/>
                        </a:rPr>
                        <a:t>Residencia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algn="ctr" marL="11430">
                        <a:lnSpc>
                          <a:spcPts val="484"/>
                        </a:lnSpc>
                      </a:pPr>
                      <a:r>
                        <a:rPr dirty="0" sz="450" spc="-20" b="1">
                          <a:latin typeface="Calibri"/>
                          <a:cs typeface="Calibri"/>
                        </a:rPr>
                        <a:t>2020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484"/>
                        </a:lnSpc>
                      </a:pPr>
                      <a:r>
                        <a:rPr dirty="0" sz="450" spc="-20" b="1">
                          <a:latin typeface="Calibri"/>
                          <a:cs typeface="Calibri"/>
                        </a:rPr>
                        <a:t>2021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u="sng" sz="450" spc="425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       </a:t>
                      </a:r>
                      <a:r>
                        <a:rPr dirty="0" u="sng" sz="45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Casos</a:t>
                      </a:r>
                      <a:r>
                        <a:rPr dirty="0" u="sng" sz="450" spc="-5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450" spc="-25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con</a:t>
                      </a:r>
                      <a:endParaRPr sz="450">
                        <a:latin typeface="Calibri"/>
                        <a:cs typeface="Calibri"/>
                      </a:endParaRPr>
                    </a:p>
                    <a:p>
                      <a:pPr marL="60325" marR="12065">
                        <a:lnSpc>
                          <a:spcPts val="484"/>
                        </a:lnSpc>
                        <a:spcBef>
                          <a:spcPts val="70"/>
                        </a:spcBef>
                      </a:pPr>
                      <a:r>
                        <a:rPr dirty="0" sz="450" spc="-20" b="1">
                          <a:latin typeface="Calibri"/>
                          <a:cs typeface="Calibri"/>
                        </a:rPr>
                        <a:t>2022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254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20"/>
                        </a:spcBef>
                        <a:tabLst>
                          <a:tab pos="751205" algn="l"/>
                        </a:tabLst>
                      </a:pPr>
                      <a:r>
                        <a:rPr dirty="0" u="sng" sz="450" spc="-1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firmados</a:t>
                      </a:r>
                      <a:r>
                        <a:rPr dirty="0" u="sng" sz="45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	</a:t>
                      </a:r>
                      <a:endParaRPr sz="450">
                        <a:latin typeface="Calibri"/>
                        <a:cs typeface="Calibri"/>
                      </a:endParaRPr>
                    </a:p>
                    <a:p>
                      <a:pPr marL="52705" marR="524510">
                        <a:lnSpc>
                          <a:spcPts val="484"/>
                        </a:lnSpc>
                        <a:spcBef>
                          <a:spcPts val="70"/>
                        </a:spcBef>
                      </a:pPr>
                      <a:r>
                        <a:rPr dirty="0" sz="450" spc="-20" b="1">
                          <a:latin typeface="Calibri"/>
                          <a:cs typeface="Calibri"/>
                        </a:rPr>
                        <a:t>2023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254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algn="ctr" marL="7620">
                        <a:lnSpc>
                          <a:spcPts val="484"/>
                        </a:lnSpc>
                      </a:pPr>
                      <a:r>
                        <a:rPr dirty="0" sz="450" spc="-20" b="1">
                          <a:latin typeface="Calibri"/>
                          <a:cs typeface="Calibri"/>
                        </a:rPr>
                        <a:t>2024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algn="ctr" marL="3175">
                        <a:lnSpc>
                          <a:spcPts val="484"/>
                        </a:lnSpc>
                      </a:pPr>
                      <a:r>
                        <a:rPr dirty="0" sz="450" spc="-10" b="1">
                          <a:latin typeface="Calibri"/>
                          <a:cs typeface="Calibri"/>
                        </a:rPr>
                        <a:t>Nuevos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3810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450" spc="-50" b="1">
                          <a:latin typeface="Calibri"/>
                          <a:cs typeface="Calibri"/>
                        </a:rPr>
                        <a:t>%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450" spc="-10" b="1">
                          <a:latin typeface="Calibri"/>
                          <a:cs typeface="Calibri"/>
                        </a:rPr>
                        <a:t>Población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450" b="1">
                          <a:latin typeface="Calibri"/>
                          <a:cs typeface="Calibri"/>
                        </a:rPr>
                        <a:t>TIA*</a:t>
                      </a:r>
                      <a:r>
                        <a:rPr dirty="0" sz="450" spc="345" b="1"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450" spc="-10" b="1">
                          <a:latin typeface="Calibri"/>
                          <a:cs typeface="Calibri"/>
                        </a:rPr>
                        <a:t>Tendencia</a:t>
                      </a:r>
                      <a:endParaRPr sz="450">
                        <a:latin typeface="Calibri"/>
                        <a:cs typeface="Calibri"/>
                      </a:endParaRPr>
                    </a:p>
                    <a:p>
                      <a:pPr marL="31750">
                        <a:lnSpc>
                          <a:spcPts val="484"/>
                        </a:lnSpc>
                        <a:spcBef>
                          <a:spcPts val="70"/>
                        </a:spcBef>
                      </a:pPr>
                      <a:r>
                        <a:rPr dirty="0" sz="450" b="1">
                          <a:latin typeface="Calibri"/>
                          <a:cs typeface="Calibri"/>
                        </a:rPr>
                        <a:t>2024</a:t>
                      </a:r>
                      <a:r>
                        <a:rPr dirty="0" sz="450" spc="360" b="1"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450" b="1">
                          <a:latin typeface="Calibri"/>
                          <a:cs typeface="Calibri"/>
                        </a:rPr>
                        <a:t>Casos</a:t>
                      </a:r>
                      <a:r>
                        <a:rPr dirty="0" sz="45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b="1">
                          <a:latin typeface="Calibri"/>
                          <a:cs typeface="Calibri"/>
                        </a:rPr>
                        <a:t>6</a:t>
                      </a:r>
                      <a:r>
                        <a:rPr dirty="0" sz="45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25" b="1">
                          <a:latin typeface="Calibri"/>
                          <a:cs typeface="Calibri"/>
                        </a:rPr>
                        <a:t>SE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254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</a:tr>
              <a:tr h="83820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CORRALES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254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1714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45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450" spc="-25">
                          <a:latin typeface="Calibri"/>
                          <a:cs typeface="Calibri"/>
                        </a:rPr>
                        <a:t> 765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254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450" spc="-20">
                          <a:latin typeface="Calibri"/>
                          <a:cs typeface="Calibri"/>
                        </a:rPr>
                        <a:t>1796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254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R="2095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450" spc="-20">
                          <a:latin typeface="Calibri"/>
                          <a:cs typeface="Calibri"/>
                        </a:rPr>
                        <a:t>1521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254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R="52768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27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254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450" spc="-50" b="1">
                          <a:latin typeface="Calibri"/>
                          <a:cs typeface="Calibri"/>
                        </a:rPr>
                        <a:t>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254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450" spc="-5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254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marR="4318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1,01%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254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26</a:t>
                      </a:r>
                      <a:r>
                        <a:rPr dirty="0" sz="45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25">
                          <a:latin typeface="Calibri"/>
                          <a:cs typeface="Calibri"/>
                        </a:rPr>
                        <a:t>120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254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0,4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254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77470">
                <a:tc>
                  <a:txBody>
                    <a:bodyPr/>
                    <a:lstStyle/>
                    <a:p>
                      <a:pPr marL="44450">
                        <a:lnSpc>
                          <a:spcPts val="509"/>
                        </a:lnSpc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TUMBES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ts val="509"/>
                        </a:lnSpc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14</a:t>
                      </a:r>
                      <a:r>
                        <a:rPr dirty="0" sz="45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25">
                          <a:latin typeface="Calibri"/>
                          <a:cs typeface="Calibri"/>
                        </a:rPr>
                        <a:t>377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509"/>
                        </a:lnSpc>
                      </a:pPr>
                      <a:r>
                        <a:rPr dirty="0" sz="450" spc="-20">
                          <a:latin typeface="Calibri"/>
                          <a:cs typeface="Calibri"/>
                        </a:rPr>
                        <a:t>9391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20955">
                        <a:lnSpc>
                          <a:spcPts val="509"/>
                        </a:lnSpc>
                      </a:pPr>
                      <a:r>
                        <a:rPr dirty="0" sz="450" spc="-20">
                          <a:latin typeface="Calibri"/>
                          <a:cs typeface="Calibri"/>
                        </a:rPr>
                        <a:t>8184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531495">
                        <a:lnSpc>
                          <a:spcPts val="509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451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5240">
                        <a:lnSpc>
                          <a:spcPts val="509"/>
                        </a:lnSpc>
                      </a:pPr>
                      <a:r>
                        <a:rPr dirty="0" sz="450" spc="-25" b="1">
                          <a:latin typeface="Calibri"/>
                          <a:cs typeface="Calibri"/>
                        </a:rPr>
                        <a:t>56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ts val="509"/>
                        </a:lnSpc>
                      </a:pPr>
                      <a:r>
                        <a:rPr dirty="0" sz="450" spc="-5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43180">
                        <a:lnSpc>
                          <a:spcPts val="509"/>
                        </a:lnSpc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56,57%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509"/>
                        </a:lnSpc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116</a:t>
                      </a:r>
                      <a:r>
                        <a:rPr dirty="0" sz="45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25">
                          <a:latin typeface="Calibri"/>
                          <a:cs typeface="Calibri"/>
                        </a:rPr>
                        <a:t>718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509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4,8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77470">
                <a:tc>
                  <a:txBody>
                    <a:bodyPr/>
                    <a:lstStyle/>
                    <a:p>
                      <a:pPr marL="44450">
                        <a:lnSpc>
                          <a:spcPts val="509"/>
                        </a:lnSpc>
                      </a:pPr>
                      <a:r>
                        <a:rPr dirty="0" sz="450">
                          <a:latin typeface="Calibri"/>
                          <a:cs typeface="Calibri"/>
                        </a:rPr>
                        <a:t>SAN JUAN</a:t>
                      </a:r>
                      <a:r>
                        <a:rPr dirty="0" sz="45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1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45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LA</a:t>
                      </a:r>
                      <a:r>
                        <a:rPr dirty="0" sz="45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10">
                          <a:latin typeface="Calibri"/>
                          <a:cs typeface="Calibri"/>
                        </a:rPr>
                        <a:t>VIRGEN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5240">
                        <a:lnSpc>
                          <a:spcPts val="509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173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9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328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24765">
                        <a:lnSpc>
                          <a:spcPts val="509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422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528955">
                        <a:lnSpc>
                          <a:spcPts val="509"/>
                        </a:lnSpc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7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ts val="509"/>
                        </a:lnSpc>
                      </a:pPr>
                      <a:r>
                        <a:rPr dirty="0" sz="450" spc="-50" b="1">
                          <a:latin typeface="Calibri"/>
                          <a:cs typeface="Calibri"/>
                        </a:rPr>
                        <a:t>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ts val="509"/>
                        </a:lnSpc>
                      </a:pPr>
                      <a:r>
                        <a:rPr dirty="0" sz="450" spc="-5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43180">
                        <a:lnSpc>
                          <a:spcPts val="509"/>
                        </a:lnSpc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1,01%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509"/>
                        </a:lnSpc>
                      </a:pPr>
                      <a:r>
                        <a:rPr dirty="0" sz="450">
                          <a:latin typeface="Calibri"/>
                          <a:cs typeface="Calibri"/>
                        </a:rPr>
                        <a:t>5</a:t>
                      </a:r>
                      <a:r>
                        <a:rPr dirty="0" sz="450" spc="-25">
                          <a:latin typeface="Calibri"/>
                          <a:cs typeface="Calibri"/>
                        </a:rPr>
                        <a:t> 052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509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2,0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76835">
                <a:tc>
                  <a:txBody>
                    <a:bodyPr/>
                    <a:lstStyle/>
                    <a:p>
                      <a:pPr marL="44450">
                        <a:lnSpc>
                          <a:spcPts val="509"/>
                        </a:lnSpc>
                      </a:pPr>
                      <a:r>
                        <a:rPr dirty="0" sz="450">
                          <a:latin typeface="Calibri"/>
                          <a:cs typeface="Calibri"/>
                        </a:rPr>
                        <a:t>PAMPAS</a:t>
                      </a:r>
                      <a:r>
                        <a:rPr dirty="0" sz="450" spc="-10">
                          <a:latin typeface="Calibri"/>
                          <a:cs typeface="Calibri"/>
                        </a:rPr>
                        <a:t> DE</a:t>
                      </a:r>
                      <a:r>
                        <a:rPr dirty="0" sz="45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10">
                          <a:latin typeface="Calibri"/>
                          <a:cs typeface="Calibri"/>
                        </a:rPr>
                        <a:t>HOSPITAL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5240">
                        <a:lnSpc>
                          <a:spcPts val="509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295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9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507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24765">
                        <a:lnSpc>
                          <a:spcPts val="509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425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527685">
                        <a:lnSpc>
                          <a:spcPts val="509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11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ts val="509"/>
                        </a:lnSpc>
                      </a:pPr>
                      <a:r>
                        <a:rPr dirty="0" sz="450" spc="-50" b="1">
                          <a:latin typeface="Calibri"/>
                          <a:cs typeface="Calibri"/>
                        </a:rPr>
                        <a:t>3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ts val="509"/>
                        </a:lnSpc>
                      </a:pPr>
                      <a:r>
                        <a:rPr dirty="0" sz="450" spc="-5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43180">
                        <a:lnSpc>
                          <a:spcPts val="509"/>
                        </a:lnSpc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3,03%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509"/>
                        </a:lnSpc>
                      </a:pPr>
                      <a:r>
                        <a:rPr dirty="0" sz="450">
                          <a:latin typeface="Calibri"/>
                          <a:cs typeface="Calibri"/>
                        </a:rPr>
                        <a:t>7</a:t>
                      </a:r>
                      <a:r>
                        <a:rPr dirty="0" sz="450" spc="-25">
                          <a:latin typeface="Calibri"/>
                          <a:cs typeface="Calibri"/>
                        </a:rPr>
                        <a:t> 691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509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3,9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76835">
                <a:tc>
                  <a:txBody>
                    <a:bodyPr/>
                    <a:lstStyle/>
                    <a:p>
                      <a:pPr marL="44450">
                        <a:lnSpc>
                          <a:spcPts val="509"/>
                        </a:lnSpc>
                      </a:pPr>
                      <a:r>
                        <a:rPr dirty="0" sz="450">
                          <a:latin typeface="Calibri"/>
                          <a:cs typeface="Calibri"/>
                        </a:rPr>
                        <a:t>LA</a:t>
                      </a:r>
                      <a:r>
                        <a:rPr dirty="0" sz="45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20">
                          <a:latin typeface="Calibri"/>
                          <a:cs typeface="Calibri"/>
                        </a:rPr>
                        <a:t>CRUZ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5240">
                        <a:lnSpc>
                          <a:spcPts val="509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732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9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524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24765">
                        <a:lnSpc>
                          <a:spcPts val="509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607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527685">
                        <a:lnSpc>
                          <a:spcPts val="509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12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ts val="509"/>
                        </a:lnSpc>
                      </a:pPr>
                      <a:r>
                        <a:rPr dirty="0" sz="450" spc="-50" b="1">
                          <a:latin typeface="Calibri"/>
                          <a:cs typeface="Calibri"/>
                        </a:rPr>
                        <a:t>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ts val="509"/>
                        </a:lnSpc>
                      </a:pPr>
                      <a:r>
                        <a:rPr dirty="0" sz="450" spc="-5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43180">
                        <a:lnSpc>
                          <a:spcPts val="509"/>
                        </a:lnSpc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1,01%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509"/>
                        </a:lnSpc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10</a:t>
                      </a:r>
                      <a:r>
                        <a:rPr dirty="0" sz="45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25">
                          <a:latin typeface="Calibri"/>
                          <a:cs typeface="Calibri"/>
                        </a:rPr>
                        <a:t>993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509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0,9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77470">
                <a:tc>
                  <a:txBody>
                    <a:bodyPr/>
                    <a:lstStyle/>
                    <a:p>
                      <a:pPr marL="44450">
                        <a:lnSpc>
                          <a:spcPts val="509"/>
                        </a:lnSpc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ZARUMILLA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7145">
                        <a:lnSpc>
                          <a:spcPts val="509"/>
                        </a:lnSpc>
                      </a:pPr>
                      <a:r>
                        <a:rPr dirty="0" sz="45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450" spc="-25">
                          <a:latin typeface="Calibri"/>
                          <a:cs typeface="Calibri"/>
                        </a:rPr>
                        <a:t> 845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509"/>
                        </a:lnSpc>
                      </a:pPr>
                      <a:r>
                        <a:rPr dirty="0" sz="450" spc="-20">
                          <a:latin typeface="Calibri"/>
                          <a:cs typeface="Calibri"/>
                        </a:rPr>
                        <a:t>1364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24765">
                        <a:lnSpc>
                          <a:spcPts val="509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864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527685">
                        <a:lnSpc>
                          <a:spcPts val="509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30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5240">
                        <a:lnSpc>
                          <a:spcPts val="509"/>
                        </a:lnSpc>
                      </a:pPr>
                      <a:r>
                        <a:rPr dirty="0" sz="450" spc="-25" b="1">
                          <a:latin typeface="Calibri"/>
                          <a:cs typeface="Calibri"/>
                        </a:rPr>
                        <a:t>21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ts val="509"/>
                        </a:lnSpc>
                      </a:pPr>
                      <a:r>
                        <a:rPr dirty="0" sz="450" spc="-5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43180">
                        <a:lnSpc>
                          <a:spcPts val="509"/>
                        </a:lnSpc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21,21%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509"/>
                        </a:lnSpc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26</a:t>
                      </a:r>
                      <a:r>
                        <a:rPr dirty="0" sz="45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25">
                          <a:latin typeface="Calibri"/>
                          <a:cs typeface="Calibri"/>
                        </a:rPr>
                        <a:t>663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509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7,9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77470">
                <a:tc>
                  <a:txBody>
                    <a:bodyPr/>
                    <a:lstStyle/>
                    <a:p>
                      <a:pPr marL="44450">
                        <a:lnSpc>
                          <a:spcPts val="509"/>
                        </a:lnSpc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ZORRITOS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5240">
                        <a:lnSpc>
                          <a:spcPts val="509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725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9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671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24765">
                        <a:lnSpc>
                          <a:spcPts val="509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742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527685">
                        <a:lnSpc>
                          <a:spcPts val="509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36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ts val="509"/>
                        </a:lnSpc>
                      </a:pPr>
                      <a:r>
                        <a:rPr dirty="0" sz="450" spc="-50" b="1">
                          <a:latin typeface="Calibri"/>
                          <a:cs typeface="Calibri"/>
                        </a:rPr>
                        <a:t>6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ts val="509"/>
                        </a:lnSpc>
                      </a:pPr>
                      <a:r>
                        <a:rPr dirty="0" sz="450" spc="-5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43180">
                        <a:lnSpc>
                          <a:spcPts val="509"/>
                        </a:lnSpc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6,06%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509"/>
                        </a:lnSpc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14</a:t>
                      </a:r>
                      <a:r>
                        <a:rPr dirty="0" sz="45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25">
                          <a:latin typeface="Calibri"/>
                          <a:cs typeface="Calibri"/>
                        </a:rPr>
                        <a:t>368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509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4,2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77470">
                <a:tc>
                  <a:txBody>
                    <a:bodyPr/>
                    <a:lstStyle/>
                    <a:p>
                      <a:pPr marL="44450">
                        <a:lnSpc>
                          <a:spcPts val="509"/>
                        </a:lnSpc>
                      </a:pPr>
                      <a:r>
                        <a:rPr dirty="0" sz="450">
                          <a:latin typeface="Calibri"/>
                          <a:cs typeface="Calibri"/>
                        </a:rPr>
                        <a:t>SAN</a:t>
                      </a:r>
                      <a:r>
                        <a:rPr dirty="0" sz="45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10">
                          <a:latin typeface="Calibri"/>
                          <a:cs typeface="Calibri"/>
                        </a:rPr>
                        <a:t>JACINTO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5240">
                        <a:lnSpc>
                          <a:spcPts val="509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317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9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316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24765">
                        <a:lnSpc>
                          <a:spcPts val="509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344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528955">
                        <a:lnSpc>
                          <a:spcPts val="509"/>
                        </a:lnSpc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8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ts val="509"/>
                        </a:lnSpc>
                      </a:pPr>
                      <a:r>
                        <a:rPr dirty="0" sz="450" spc="-50" b="1">
                          <a:latin typeface="Calibri"/>
                          <a:cs typeface="Calibri"/>
                        </a:rPr>
                        <a:t>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ts val="509"/>
                        </a:lnSpc>
                      </a:pPr>
                      <a:r>
                        <a:rPr dirty="0" sz="450" spc="-5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43180">
                        <a:lnSpc>
                          <a:spcPts val="509"/>
                        </a:lnSpc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1,01%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509"/>
                        </a:lnSpc>
                      </a:pPr>
                      <a:r>
                        <a:rPr dirty="0" sz="450">
                          <a:latin typeface="Calibri"/>
                          <a:cs typeface="Calibri"/>
                        </a:rPr>
                        <a:t>9</a:t>
                      </a:r>
                      <a:r>
                        <a:rPr dirty="0" sz="450" spc="-25">
                          <a:latin typeface="Calibri"/>
                          <a:cs typeface="Calibri"/>
                        </a:rPr>
                        <a:t> 114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509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1,1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76835">
                <a:tc>
                  <a:txBody>
                    <a:bodyPr/>
                    <a:lstStyle/>
                    <a:p>
                      <a:pPr marL="44450">
                        <a:lnSpc>
                          <a:spcPts val="509"/>
                        </a:lnSpc>
                      </a:pPr>
                      <a:r>
                        <a:rPr dirty="0" sz="450">
                          <a:latin typeface="Calibri"/>
                          <a:cs typeface="Calibri"/>
                        </a:rPr>
                        <a:t>CANOAS </a:t>
                      </a:r>
                      <a:r>
                        <a:rPr dirty="0" sz="450" spc="-1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4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PUNTA</a:t>
                      </a:r>
                      <a:r>
                        <a:rPr dirty="0" sz="45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25">
                          <a:latin typeface="Calibri"/>
                          <a:cs typeface="Calibri"/>
                        </a:rPr>
                        <a:t>SAL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5240">
                        <a:lnSpc>
                          <a:spcPts val="509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153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9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167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24765">
                        <a:lnSpc>
                          <a:spcPts val="509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210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528955">
                        <a:lnSpc>
                          <a:spcPts val="509"/>
                        </a:lnSpc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5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ts val="509"/>
                        </a:lnSpc>
                      </a:pPr>
                      <a:r>
                        <a:rPr dirty="0" sz="450" spc="-50" b="1">
                          <a:latin typeface="Calibri"/>
                          <a:cs typeface="Calibri"/>
                        </a:rPr>
                        <a:t>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ts val="509"/>
                        </a:lnSpc>
                      </a:pPr>
                      <a:r>
                        <a:rPr dirty="0" sz="450" spc="-5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43180">
                        <a:lnSpc>
                          <a:spcPts val="509"/>
                        </a:lnSpc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1,01%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509"/>
                        </a:lnSpc>
                      </a:pPr>
                      <a:r>
                        <a:rPr dirty="0" sz="450">
                          <a:latin typeface="Calibri"/>
                          <a:cs typeface="Calibri"/>
                        </a:rPr>
                        <a:t>8</a:t>
                      </a:r>
                      <a:r>
                        <a:rPr dirty="0" sz="450" spc="-25">
                          <a:latin typeface="Calibri"/>
                          <a:cs typeface="Calibri"/>
                        </a:rPr>
                        <a:t> 216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509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1,2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76835">
                <a:tc>
                  <a:txBody>
                    <a:bodyPr/>
                    <a:lstStyle/>
                    <a:p>
                      <a:pPr marL="44450">
                        <a:lnSpc>
                          <a:spcPts val="509"/>
                        </a:lnSpc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PAPAYAL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5240">
                        <a:lnSpc>
                          <a:spcPts val="509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541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9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190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24765">
                        <a:lnSpc>
                          <a:spcPts val="509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210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527685">
                        <a:lnSpc>
                          <a:spcPts val="509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23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ts val="509"/>
                        </a:lnSpc>
                      </a:pPr>
                      <a:r>
                        <a:rPr dirty="0" sz="450" spc="-50" b="1">
                          <a:latin typeface="Calibri"/>
                          <a:cs typeface="Calibri"/>
                        </a:rPr>
                        <a:t>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ts val="509"/>
                        </a:lnSpc>
                      </a:pPr>
                      <a:r>
                        <a:rPr dirty="0" sz="450" spc="-5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43180">
                        <a:lnSpc>
                          <a:spcPts val="509"/>
                        </a:lnSpc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1,01%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509"/>
                        </a:lnSpc>
                      </a:pPr>
                      <a:r>
                        <a:rPr dirty="0" sz="450">
                          <a:latin typeface="Calibri"/>
                          <a:cs typeface="Calibri"/>
                        </a:rPr>
                        <a:t>7</a:t>
                      </a:r>
                      <a:r>
                        <a:rPr dirty="0" sz="450" spc="-25">
                          <a:latin typeface="Calibri"/>
                          <a:cs typeface="Calibri"/>
                        </a:rPr>
                        <a:t> 349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509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1,4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77470">
                <a:tc>
                  <a:txBody>
                    <a:bodyPr/>
                    <a:lstStyle/>
                    <a:p>
                      <a:pPr marL="44450">
                        <a:lnSpc>
                          <a:spcPts val="509"/>
                        </a:lnSpc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MATAPALO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509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99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509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85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24765">
                        <a:lnSpc>
                          <a:spcPts val="509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114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527685">
                        <a:lnSpc>
                          <a:spcPts val="509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12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ts val="509"/>
                        </a:lnSpc>
                      </a:pPr>
                      <a:r>
                        <a:rPr dirty="0" sz="450" spc="-50" b="1">
                          <a:latin typeface="Calibri"/>
                          <a:cs typeface="Calibri"/>
                        </a:rPr>
                        <a:t>2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ts val="509"/>
                        </a:lnSpc>
                      </a:pPr>
                      <a:r>
                        <a:rPr dirty="0" sz="450" spc="-5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43180">
                        <a:lnSpc>
                          <a:spcPts val="509"/>
                        </a:lnSpc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2,02%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509"/>
                        </a:lnSpc>
                      </a:pPr>
                      <a:r>
                        <a:rPr dirty="0" sz="450">
                          <a:latin typeface="Calibri"/>
                          <a:cs typeface="Calibri"/>
                        </a:rPr>
                        <a:t>4</a:t>
                      </a:r>
                      <a:r>
                        <a:rPr dirty="0" sz="450" spc="-25">
                          <a:latin typeface="Calibri"/>
                          <a:cs typeface="Calibri"/>
                        </a:rPr>
                        <a:t> 686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509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4,3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76835">
                <a:tc>
                  <a:txBody>
                    <a:bodyPr/>
                    <a:lstStyle/>
                    <a:p>
                      <a:pPr marL="44450">
                        <a:lnSpc>
                          <a:spcPts val="509"/>
                        </a:lnSpc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CASITAS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509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22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509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37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20320">
                        <a:lnSpc>
                          <a:spcPts val="509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99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528955">
                        <a:lnSpc>
                          <a:spcPts val="509"/>
                        </a:lnSpc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2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ts val="509"/>
                        </a:lnSpc>
                      </a:pPr>
                      <a:r>
                        <a:rPr dirty="0" sz="450" spc="-50" b="1"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ts val="509"/>
                        </a:lnSpc>
                      </a:pPr>
                      <a:r>
                        <a:rPr dirty="0" sz="450" spc="-5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43180">
                        <a:lnSpc>
                          <a:spcPts val="509"/>
                        </a:lnSpc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0,00%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509"/>
                        </a:lnSpc>
                      </a:pPr>
                      <a:r>
                        <a:rPr dirty="0" sz="45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450" spc="-25">
                          <a:latin typeface="Calibri"/>
                          <a:cs typeface="Calibri"/>
                        </a:rPr>
                        <a:t> 774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509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0,0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72390">
                <a:tc>
                  <a:txBody>
                    <a:bodyPr/>
                    <a:lstStyle/>
                    <a:p>
                      <a:pPr marL="44450">
                        <a:lnSpc>
                          <a:spcPts val="470"/>
                        </a:lnSpc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AGUAS</a:t>
                      </a:r>
                      <a:r>
                        <a:rPr dirty="0" sz="45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10">
                          <a:latin typeface="Calibri"/>
                          <a:cs typeface="Calibri"/>
                        </a:rPr>
                        <a:t>VERDES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9525">
                      <a:solidFill>
                        <a:srgbClr val="FF0000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algn="ctr" marL="17145">
                        <a:lnSpc>
                          <a:spcPts val="470"/>
                        </a:lnSpc>
                      </a:pPr>
                      <a:r>
                        <a:rPr dirty="0" sz="45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450" spc="-25">
                          <a:latin typeface="Calibri"/>
                          <a:cs typeface="Calibri"/>
                        </a:rPr>
                        <a:t> 040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9525">
                      <a:solidFill>
                        <a:srgbClr val="FF0000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70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513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9525">
                      <a:solidFill>
                        <a:srgbClr val="FF0000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algn="ctr" marR="24765">
                        <a:lnSpc>
                          <a:spcPts val="470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275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9525">
                      <a:solidFill>
                        <a:srgbClr val="FF0000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algn="ctr" marR="528955">
                        <a:lnSpc>
                          <a:spcPts val="470"/>
                        </a:lnSpc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6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9525">
                      <a:solidFill>
                        <a:srgbClr val="FF0000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ts val="470"/>
                        </a:lnSpc>
                      </a:pPr>
                      <a:r>
                        <a:rPr dirty="0" sz="450" spc="-50" b="1">
                          <a:latin typeface="Calibri"/>
                          <a:cs typeface="Calibri"/>
                        </a:rPr>
                        <a:t>3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9525">
                      <a:solidFill>
                        <a:srgbClr val="FF0000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ts val="470"/>
                        </a:lnSpc>
                      </a:pPr>
                      <a:r>
                        <a:rPr dirty="0" sz="450" spc="-5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9525">
                      <a:solidFill>
                        <a:srgbClr val="FF0000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algn="r" marR="43180">
                        <a:lnSpc>
                          <a:spcPts val="470"/>
                        </a:lnSpc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3,03%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9525">
                      <a:solidFill>
                        <a:srgbClr val="FF0000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470"/>
                        </a:lnSpc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19</a:t>
                      </a:r>
                      <a:r>
                        <a:rPr dirty="0" sz="45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25">
                          <a:latin typeface="Calibri"/>
                          <a:cs typeface="Calibri"/>
                        </a:rPr>
                        <a:t>804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9525">
                      <a:solidFill>
                        <a:srgbClr val="FF0000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470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1,5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9525">
                      <a:solidFill>
                        <a:srgbClr val="FF0000"/>
                      </a:solidFill>
                      <a:prstDash val="sysDash"/>
                    </a:lnB>
                  </a:tcPr>
                </a:tc>
              </a:tr>
              <a:tr h="85725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450">
                          <a:latin typeface="Calibri"/>
                          <a:cs typeface="Calibri"/>
                        </a:rPr>
                        <a:t>OTRAS</a:t>
                      </a:r>
                      <a:r>
                        <a:rPr dirty="0" sz="45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10">
                          <a:latin typeface="Calibri"/>
                          <a:cs typeface="Calibri"/>
                        </a:rPr>
                        <a:t>REGIONES</a:t>
                      </a:r>
                      <a:r>
                        <a:rPr dirty="0" sz="45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1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4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20">
                          <a:latin typeface="Calibri"/>
                          <a:cs typeface="Calibri"/>
                        </a:rPr>
                        <a:t>PERÚ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T w="9525">
                      <a:solidFill>
                        <a:srgbClr val="FF0000"/>
                      </a:solidFill>
                      <a:prstDash val="sysDash"/>
                    </a:lnT>
                  </a:tcPr>
                </a:tc>
                <a:tc>
                  <a:txBody>
                    <a:bodyPr/>
                    <a:lstStyle/>
                    <a:p>
                      <a:pPr algn="ctr" marL="1524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237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T w="9525">
                      <a:solidFill>
                        <a:srgbClr val="FF0000"/>
                      </a:solidFill>
                      <a:prstDash val="sysDash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232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T w="9525">
                      <a:solidFill>
                        <a:srgbClr val="FF0000"/>
                      </a:solidFill>
                      <a:prstDash val="sysDash"/>
                    </a:lnT>
                  </a:tcPr>
                </a:tc>
                <a:tc>
                  <a:txBody>
                    <a:bodyPr/>
                    <a:lstStyle/>
                    <a:p>
                      <a:pPr algn="ctr" marR="2032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30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T w="9525">
                      <a:solidFill>
                        <a:srgbClr val="FF0000"/>
                      </a:solidFill>
                      <a:prstDash val="sysDash"/>
                    </a:lnT>
                  </a:tcPr>
                </a:tc>
                <a:tc>
                  <a:txBody>
                    <a:bodyPr/>
                    <a:lstStyle/>
                    <a:p>
                      <a:pPr algn="ctr" marR="52895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4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T w="9525">
                      <a:solidFill>
                        <a:srgbClr val="FF0000"/>
                      </a:solidFill>
                      <a:prstDash val="sysDash"/>
                    </a:lnT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450" spc="-50" b="1">
                          <a:latin typeface="Calibri"/>
                          <a:cs typeface="Calibri"/>
                        </a:rPr>
                        <a:t>2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T w="9525">
                      <a:solidFill>
                        <a:srgbClr val="FF0000"/>
                      </a:solidFill>
                      <a:prstDash val="sysDash"/>
                    </a:lnT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450" spc="-5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T w="9525">
                      <a:solidFill>
                        <a:srgbClr val="FF0000"/>
                      </a:solidFill>
                      <a:prstDash val="sysDash"/>
                    </a:lnT>
                  </a:tcPr>
                </a:tc>
                <a:tc>
                  <a:txBody>
                    <a:bodyPr/>
                    <a:lstStyle/>
                    <a:p>
                      <a:pPr algn="r" marR="431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2,02%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T w="9525">
                      <a:solidFill>
                        <a:srgbClr val="FF0000"/>
                      </a:solidFill>
                      <a:prstDash val="sysDash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FF0000"/>
                      </a:solidFill>
                      <a:prstDash val="sysDash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FF0000"/>
                      </a:solidFill>
                      <a:prstDash val="sysDash"/>
                    </a:lnT>
                  </a:tcPr>
                </a:tc>
              </a:tr>
              <a:tr h="76835">
                <a:tc>
                  <a:txBody>
                    <a:bodyPr/>
                    <a:lstStyle/>
                    <a:p>
                      <a:pPr marL="44450">
                        <a:lnSpc>
                          <a:spcPts val="509"/>
                        </a:lnSpc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ECUADOR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7145">
                        <a:lnSpc>
                          <a:spcPts val="509"/>
                        </a:lnSpc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8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509"/>
                        </a:lnSpc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22225">
                        <a:lnSpc>
                          <a:spcPts val="509"/>
                        </a:lnSpc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528955">
                        <a:lnSpc>
                          <a:spcPts val="509"/>
                        </a:lnSpc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ts val="509"/>
                        </a:lnSpc>
                      </a:pPr>
                      <a:r>
                        <a:rPr dirty="0" sz="450" spc="-50" b="1"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ts val="509"/>
                        </a:lnSpc>
                      </a:pPr>
                      <a:r>
                        <a:rPr dirty="0" sz="450" spc="-5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43180">
                        <a:lnSpc>
                          <a:spcPts val="509"/>
                        </a:lnSpc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0,00%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76200">
                <a:tc>
                  <a:txBody>
                    <a:bodyPr/>
                    <a:lstStyle/>
                    <a:p>
                      <a:pPr algn="ctr" marL="11430">
                        <a:lnSpc>
                          <a:spcPts val="505"/>
                        </a:lnSpc>
                      </a:pPr>
                      <a:r>
                        <a:rPr dirty="0" sz="450" spc="-10" b="1">
                          <a:latin typeface="Calibri"/>
                          <a:cs typeface="Calibri"/>
                        </a:rPr>
                        <a:t>Total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ts val="505"/>
                        </a:lnSpc>
                      </a:pPr>
                      <a:r>
                        <a:rPr dirty="0" sz="450" spc="-10" b="1">
                          <a:latin typeface="Calibri"/>
                          <a:cs typeface="Calibri"/>
                        </a:rPr>
                        <a:t>22</a:t>
                      </a:r>
                      <a:r>
                        <a:rPr dirty="0" sz="45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25" b="1">
                          <a:latin typeface="Calibri"/>
                          <a:cs typeface="Calibri"/>
                        </a:rPr>
                        <a:t>329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505"/>
                        </a:lnSpc>
                      </a:pPr>
                      <a:r>
                        <a:rPr dirty="0" sz="450" spc="-10" b="1">
                          <a:latin typeface="Calibri"/>
                          <a:cs typeface="Calibri"/>
                        </a:rPr>
                        <a:t>16</a:t>
                      </a:r>
                      <a:r>
                        <a:rPr dirty="0" sz="45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25" b="1">
                          <a:latin typeface="Calibri"/>
                          <a:cs typeface="Calibri"/>
                        </a:rPr>
                        <a:t>121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8415">
                        <a:lnSpc>
                          <a:spcPts val="505"/>
                        </a:lnSpc>
                      </a:pPr>
                      <a:r>
                        <a:rPr dirty="0" sz="450" spc="-10" b="1">
                          <a:latin typeface="Calibri"/>
                          <a:cs typeface="Calibri"/>
                        </a:rPr>
                        <a:t>14</a:t>
                      </a:r>
                      <a:r>
                        <a:rPr dirty="0" sz="45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25" b="1">
                          <a:latin typeface="Calibri"/>
                          <a:cs typeface="Calibri"/>
                        </a:rPr>
                        <a:t>047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531495">
                        <a:lnSpc>
                          <a:spcPts val="505"/>
                        </a:lnSpc>
                      </a:pPr>
                      <a:r>
                        <a:rPr dirty="0" sz="450" spc="-25" b="1">
                          <a:latin typeface="Calibri"/>
                          <a:cs typeface="Calibri"/>
                        </a:rPr>
                        <a:t>634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5240">
                        <a:lnSpc>
                          <a:spcPts val="505"/>
                        </a:lnSpc>
                      </a:pPr>
                      <a:r>
                        <a:rPr dirty="0" sz="450" spc="-25" b="1">
                          <a:latin typeface="Calibri"/>
                          <a:cs typeface="Calibri"/>
                        </a:rPr>
                        <a:t>99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ts val="505"/>
                        </a:lnSpc>
                      </a:pPr>
                      <a:r>
                        <a:rPr dirty="0" sz="450" spc="-5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8900">
                        <a:lnSpc>
                          <a:spcPts val="505"/>
                        </a:lnSpc>
                      </a:pPr>
                      <a:r>
                        <a:rPr dirty="0" sz="450" spc="-10" b="1">
                          <a:latin typeface="Calibri"/>
                          <a:cs typeface="Calibri"/>
                        </a:rPr>
                        <a:t>100,00%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ts val="505"/>
                        </a:lnSpc>
                      </a:pPr>
                      <a:r>
                        <a:rPr dirty="0" sz="450" spc="-10" b="1">
                          <a:latin typeface="Calibri"/>
                          <a:cs typeface="Calibri"/>
                        </a:rPr>
                        <a:t>259</a:t>
                      </a:r>
                      <a:r>
                        <a:rPr dirty="0" sz="45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25" b="1">
                          <a:latin typeface="Calibri"/>
                          <a:cs typeface="Calibri"/>
                        </a:rPr>
                        <a:t>548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505"/>
                        </a:lnSpc>
                      </a:pPr>
                      <a:r>
                        <a:rPr dirty="0" sz="450" spc="-25" b="1">
                          <a:latin typeface="Calibri"/>
                          <a:cs typeface="Calibri"/>
                        </a:rPr>
                        <a:t>3,8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4C5E7"/>
                    </a:solidFill>
                  </a:tcPr>
                </a:tc>
              </a:tr>
            </a:tbl>
          </a:graphicData>
        </a:graphic>
      </p:graphicFrame>
      <p:grpSp>
        <p:nvGrpSpPr>
          <p:cNvPr id="10" name="object 10" descr=""/>
          <p:cNvGrpSpPr/>
          <p:nvPr/>
        </p:nvGrpSpPr>
        <p:grpSpPr>
          <a:xfrm>
            <a:off x="3578146" y="7435550"/>
            <a:ext cx="3506470" cy="85725"/>
            <a:chOff x="3578146" y="7435550"/>
            <a:chExt cx="3506470" cy="85725"/>
          </a:xfrm>
        </p:grpSpPr>
        <p:sp>
          <p:nvSpPr>
            <p:cNvPr id="11" name="object 11" descr=""/>
            <p:cNvSpPr/>
            <p:nvPr/>
          </p:nvSpPr>
          <p:spPr>
            <a:xfrm>
              <a:off x="3580083" y="7437482"/>
              <a:ext cx="3502660" cy="0"/>
            </a:xfrm>
            <a:custGeom>
              <a:avLst/>
              <a:gdLst/>
              <a:ahLst/>
              <a:cxnLst/>
              <a:rect l="l" t="t" r="r" b="b"/>
              <a:pathLst>
                <a:path w="3502659" h="0">
                  <a:moveTo>
                    <a:pt x="0" y="0"/>
                  </a:moveTo>
                  <a:lnTo>
                    <a:pt x="3502340" y="0"/>
                  </a:lnTo>
                </a:path>
              </a:pathLst>
            </a:custGeom>
            <a:ln w="38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3578146" y="7435550"/>
              <a:ext cx="3506470" cy="4445"/>
            </a:xfrm>
            <a:custGeom>
              <a:avLst/>
              <a:gdLst/>
              <a:ahLst/>
              <a:cxnLst/>
              <a:rect l="l" t="t" r="r" b="b"/>
              <a:pathLst>
                <a:path w="3506470" h="4445">
                  <a:moveTo>
                    <a:pt x="3506188" y="0"/>
                  </a:moveTo>
                  <a:lnTo>
                    <a:pt x="0" y="0"/>
                  </a:lnTo>
                  <a:lnTo>
                    <a:pt x="0" y="3863"/>
                  </a:lnTo>
                  <a:lnTo>
                    <a:pt x="3506188" y="3863"/>
                  </a:lnTo>
                  <a:lnTo>
                    <a:pt x="35061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3580083" y="7518873"/>
              <a:ext cx="3502660" cy="0"/>
            </a:xfrm>
            <a:custGeom>
              <a:avLst/>
              <a:gdLst/>
              <a:ahLst/>
              <a:cxnLst/>
              <a:rect l="l" t="t" r="r" b="b"/>
              <a:pathLst>
                <a:path w="3502659" h="0">
                  <a:moveTo>
                    <a:pt x="0" y="0"/>
                  </a:moveTo>
                  <a:lnTo>
                    <a:pt x="3502340" y="0"/>
                  </a:lnTo>
                </a:path>
              </a:pathLst>
            </a:custGeom>
            <a:ln w="38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3578146" y="7516941"/>
              <a:ext cx="3506470" cy="4445"/>
            </a:xfrm>
            <a:custGeom>
              <a:avLst/>
              <a:gdLst/>
              <a:ahLst/>
              <a:cxnLst/>
              <a:rect l="l" t="t" r="r" b="b"/>
              <a:pathLst>
                <a:path w="3506470" h="4445">
                  <a:moveTo>
                    <a:pt x="3506188" y="0"/>
                  </a:moveTo>
                  <a:lnTo>
                    <a:pt x="0" y="0"/>
                  </a:lnTo>
                  <a:lnTo>
                    <a:pt x="0" y="3863"/>
                  </a:lnTo>
                  <a:lnTo>
                    <a:pt x="3506188" y="3863"/>
                  </a:lnTo>
                  <a:lnTo>
                    <a:pt x="35061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5" name="object 1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93314" y="7660533"/>
            <a:ext cx="1132700" cy="682804"/>
          </a:xfrm>
          <a:prstGeom prst="rect">
            <a:avLst/>
          </a:prstGeom>
        </p:spPr>
      </p:pic>
      <p:sp>
        <p:nvSpPr>
          <p:cNvPr id="16" name="object 16" descr=""/>
          <p:cNvSpPr txBox="1"/>
          <p:nvPr/>
        </p:nvSpPr>
        <p:spPr>
          <a:xfrm>
            <a:off x="5254350" y="7797038"/>
            <a:ext cx="490855" cy="2197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28600">
              <a:lnSpc>
                <a:spcPct val="100000"/>
              </a:lnSpc>
              <a:spcBef>
                <a:spcPts val="105"/>
              </a:spcBef>
            </a:pPr>
            <a:r>
              <a:rPr dirty="0" sz="350" spc="-10">
                <a:latin typeface="Arial MT"/>
                <a:cs typeface="Arial MT"/>
              </a:rPr>
              <a:t>Zarumilla</a:t>
            </a:r>
            <a:r>
              <a:rPr dirty="0" sz="350" spc="60">
                <a:latin typeface="Arial MT"/>
                <a:cs typeface="Arial MT"/>
              </a:rPr>
              <a:t> </a:t>
            </a:r>
            <a:r>
              <a:rPr dirty="0" sz="350" spc="-25">
                <a:latin typeface="Arial MT"/>
                <a:cs typeface="Arial MT"/>
              </a:rPr>
              <a:t>(8)</a:t>
            </a:r>
            <a:endParaRPr sz="3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75"/>
              </a:spcBef>
            </a:pPr>
            <a:endParaRPr sz="3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350" spc="-10">
                <a:latin typeface="Arial MT"/>
                <a:cs typeface="Arial MT"/>
              </a:rPr>
              <a:t>Tumbes</a:t>
            </a:r>
            <a:r>
              <a:rPr dirty="0" sz="350" spc="35">
                <a:latin typeface="Arial MT"/>
                <a:cs typeface="Arial MT"/>
              </a:rPr>
              <a:t> </a:t>
            </a:r>
            <a:r>
              <a:rPr dirty="0" sz="350" spc="-25">
                <a:latin typeface="Arial MT"/>
                <a:cs typeface="Arial MT"/>
              </a:rPr>
              <a:t>(5)</a:t>
            </a:r>
            <a:endParaRPr sz="350">
              <a:latin typeface="Arial MT"/>
              <a:cs typeface="Arial MT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6336709" y="8006348"/>
            <a:ext cx="379095" cy="800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50">
                <a:latin typeface="Arial MT"/>
                <a:cs typeface="Arial MT"/>
              </a:rPr>
              <a:t>Aguas</a:t>
            </a:r>
            <a:r>
              <a:rPr dirty="0" sz="350" spc="-5">
                <a:latin typeface="Arial MT"/>
                <a:cs typeface="Arial MT"/>
              </a:rPr>
              <a:t> </a:t>
            </a:r>
            <a:r>
              <a:rPr dirty="0" sz="350">
                <a:latin typeface="Arial MT"/>
                <a:cs typeface="Arial MT"/>
              </a:rPr>
              <a:t>Verdes</a:t>
            </a:r>
            <a:r>
              <a:rPr dirty="0" sz="350" spc="-5">
                <a:latin typeface="Arial MT"/>
                <a:cs typeface="Arial MT"/>
              </a:rPr>
              <a:t> </a:t>
            </a:r>
            <a:r>
              <a:rPr dirty="0" sz="350" spc="-25">
                <a:latin typeface="Arial MT"/>
                <a:cs typeface="Arial MT"/>
              </a:rPr>
              <a:t>(2)</a:t>
            </a:r>
            <a:endParaRPr sz="350">
              <a:latin typeface="Arial MT"/>
              <a:cs typeface="Arial MT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5037832" y="8139076"/>
            <a:ext cx="260350" cy="800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50" spc="-10">
                <a:latin typeface="Arial MT"/>
                <a:cs typeface="Arial MT"/>
              </a:rPr>
              <a:t>Corrales</a:t>
            </a:r>
            <a:r>
              <a:rPr dirty="0" sz="350" spc="60">
                <a:latin typeface="Arial MT"/>
                <a:cs typeface="Arial MT"/>
              </a:rPr>
              <a:t> </a:t>
            </a:r>
            <a:r>
              <a:rPr dirty="0" sz="350" spc="-25">
                <a:latin typeface="Arial MT"/>
                <a:cs typeface="Arial MT"/>
              </a:rPr>
              <a:t>(0)</a:t>
            </a:r>
            <a:endParaRPr sz="350">
              <a:latin typeface="Arial MT"/>
              <a:cs typeface="Arial MT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6336709" y="8198381"/>
            <a:ext cx="256540" cy="800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50">
                <a:latin typeface="Arial MT"/>
                <a:cs typeface="Arial MT"/>
              </a:rPr>
              <a:t>Papayal</a:t>
            </a:r>
            <a:r>
              <a:rPr dirty="0" sz="350" spc="-25">
                <a:latin typeface="Arial MT"/>
                <a:cs typeface="Arial MT"/>
              </a:rPr>
              <a:t> (1)</a:t>
            </a:r>
            <a:endParaRPr sz="350">
              <a:latin typeface="Arial MT"/>
              <a:cs typeface="Arial MT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4929596" y="8257733"/>
            <a:ext cx="250190" cy="800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50">
                <a:latin typeface="Arial MT"/>
                <a:cs typeface="Arial MT"/>
              </a:rPr>
              <a:t>La</a:t>
            </a:r>
            <a:r>
              <a:rPr dirty="0" sz="350" spc="-15">
                <a:latin typeface="Arial MT"/>
                <a:cs typeface="Arial MT"/>
              </a:rPr>
              <a:t> </a:t>
            </a:r>
            <a:r>
              <a:rPr dirty="0" sz="350">
                <a:latin typeface="Arial MT"/>
                <a:cs typeface="Arial MT"/>
              </a:rPr>
              <a:t>Cruz</a:t>
            </a:r>
            <a:r>
              <a:rPr dirty="0" sz="350" spc="10">
                <a:latin typeface="Arial MT"/>
                <a:cs typeface="Arial MT"/>
              </a:rPr>
              <a:t> </a:t>
            </a:r>
            <a:r>
              <a:rPr dirty="0" sz="350" spc="-25">
                <a:latin typeface="Arial MT"/>
                <a:cs typeface="Arial MT"/>
              </a:rPr>
              <a:t>(1)</a:t>
            </a:r>
            <a:endParaRPr sz="350">
              <a:latin typeface="Arial MT"/>
              <a:cs typeface="Arial MT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6336710" y="8317038"/>
            <a:ext cx="556895" cy="800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50">
                <a:latin typeface="Arial MT"/>
                <a:cs typeface="Arial MT"/>
              </a:rPr>
              <a:t>San</a:t>
            </a:r>
            <a:r>
              <a:rPr dirty="0" sz="350" spc="-10">
                <a:latin typeface="Arial MT"/>
                <a:cs typeface="Arial MT"/>
              </a:rPr>
              <a:t> Juan</a:t>
            </a:r>
            <a:r>
              <a:rPr dirty="0" sz="350" spc="-5">
                <a:latin typeface="Arial MT"/>
                <a:cs typeface="Arial MT"/>
              </a:rPr>
              <a:t> </a:t>
            </a:r>
            <a:r>
              <a:rPr dirty="0" sz="350">
                <a:latin typeface="Arial MT"/>
                <a:cs typeface="Arial MT"/>
              </a:rPr>
              <a:t>De</a:t>
            </a:r>
            <a:r>
              <a:rPr dirty="0" sz="350" spc="-5">
                <a:latin typeface="Arial MT"/>
                <a:cs typeface="Arial MT"/>
              </a:rPr>
              <a:t> </a:t>
            </a:r>
            <a:r>
              <a:rPr dirty="0" sz="350">
                <a:latin typeface="Arial MT"/>
                <a:cs typeface="Arial MT"/>
              </a:rPr>
              <a:t>La</a:t>
            </a:r>
            <a:r>
              <a:rPr dirty="0" sz="350" spc="-5">
                <a:latin typeface="Arial MT"/>
                <a:cs typeface="Arial MT"/>
              </a:rPr>
              <a:t> </a:t>
            </a:r>
            <a:r>
              <a:rPr dirty="0" sz="350">
                <a:latin typeface="Arial MT"/>
                <a:cs typeface="Arial MT"/>
              </a:rPr>
              <a:t>Virgen</a:t>
            </a:r>
            <a:r>
              <a:rPr dirty="0" sz="350" spc="-5">
                <a:latin typeface="Arial MT"/>
                <a:cs typeface="Arial MT"/>
              </a:rPr>
              <a:t> </a:t>
            </a:r>
            <a:r>
              <a:rPr dirty="0" sz="350" spc="-25">
                <a:latin typeface="Arial MT"/>
                <a:cs typeface="Arial MT"/>
              </a:rPr>
              <a:t>(2)</a:t>
            </a:r>
            <a:endParaRPr sz="350">
              <a:latin typeface="Arial MT"/>
              <a:cs typeface="Arial MT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4713054" y="8442661"/>
            <a:ext cx="243204" cy="800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50">
                <a:latin typeface="Arial MT"/>
                <a:cs typeface="Arial MT"/>
              </a:rPr>
              <a:t>Zorritos</a:t>
            </a:r>
            <a:r>
              <a:rPr dirty="0" sz="350" spc="-20">
                <a:latin typeface="Arial MT"/>
                <a:cs typeface="Arial MT"/>
              </a:rPr>
              <a:t> </a:t>
            </a:r>
            <a:r>
              <a:rPr dirty="0" sz="350" spc="-25">
                <a:latin typeface="Arial MT"/>
                <a:cs typeface="Arial MT"/>
              </a:rPr>
              <a:t>(4)</a:t>
            </a:r>
            <a:endParaRPr sz="350">
              <a:latin typeface="Arial MT"/>
              <a:cs typeface="Arial MT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6336710" y="8505495"/>
            <a:ext cx="277495" cy="800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50">
                <a:latin typeface="Arial MT"/>
                <a:cs typeface="Arial MT"/>
              </a:rPr>
              <a:t>Matapalo</a:t>
            </a:r>
            <a:r>
              <a:rPr dirty="0" sz="350" spc="-25">
                <a:latin typeface="Arial MT"/>
                <a:cs typeface="Arial MT"/>
              </a:rPr>
              <a:t> (4)</a:t>
            </a:r>
            <a:endParaRPr sz="350">
              <a:latin typeface="Arial MT"/>
              <a:cs typeface="Arial MT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4388300" y="8742808"/>
            <a:ext cx="528955" cy="800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50" spc="-10">
                <a:latin typeface="Arial MT"/>
                <a:cs typeface="Arial MT"/>
              </a:rPr>
              <a:t>Canoas</a:t>
            </a:r>
            <a:r>
              <a:rPr dirty="0" sz="350" spc="20">
                <a:latin typeface="Arial MT"/>
                <a:cs typeface="Arial MT"/>
              </a:rPr>
              <a:t> </a:t>
            </a:r>
            <a:r>
              <a:rPr dirty="0" sz="350">
                <a:latin typeface="Arial MT"/>
                <a:cs typeface="Arial MT"/>
              </a:rPr>
              <a:t>De Punta Sal</a:t>
            </a:r>
            <a:r>
              <a:rPr dirty="0" sz="350" spc="5">
                <a:latin typeface="Arial MT"/>
                <a:cs typeface="Arial MT"/>
              </a:rPr>
              <a:t> </a:t>
            </a:r>
            <a:r>
              <a:rPr dirty="0" sz="350" spc="-25">
                <a:latin typeface="Arial MT"/>
                <a:cs typeface="Arial MT"/>
              </a:rPr>
              <a:t>(1)</a:t>
            </a:r>
            <a:endParaRPr sz="350">
              <a:latin typeface="Arial MT"/>
              <a:cs typeface="Arial MT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6228520" y="8920770"/>
            <a:ext cx="507365" cy="800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50">
                <a:latin typeface="Arial MT"/>
                <a:cs typeface="Arial MT"/>
              </a:rPr>
              <a:t>Pampas</a:t>
            </a:r>
            <a:r>
              <a:rPr dirty="0" sz="350" spc="10">
                <a:latin typeface="Arial MT"/>
                <a:cs typeface="Arial MT"/>
              </a:rPr>
              <a:t> </a:t>
            </a:r>
            <a:r>
              <a:rPr dirty="0" sz="350">
                <a:latin typeface="Arial MT"/>
                <a:cs typeface="Arial MT"/>
              </a:rPr>
              <a:t>De</a:t>
            </a:r>
            <a:r>
              <a:rPr dirty="0" sz="350" spc="-10">
                <a:latin typeface="Arial MT"/>
                <a:cs typeface="Arial MT"/>
              </a:rPr>
              <a:t> </a:t>
            </a:r>
            <a:r>
              <a:rPr dirty="0" sz="350">
                <a:latin typeface="Arial MT"/>
                <a:cs typeface="Arial MT"/>
              </a:rPr>
              <a:t>Hospital</a:t>
            </a:r>
            <a:r>
              <a:rPr dirty="0" sz="350" spc="-5">
                <a:latin typeface="Arial MT"/>
                <a:cs typeface="Arial MT"/>
              </a:rPr>
              <a:t> </a:t>
            </a:r>
            <a:r>
              <a:rPr dirty="0" sz="350" spc="-25">
                <a:latin typeface="Arial MT"/>
                <a:cs typeface="Arial MT"/>
              </a:rPr>
              <a:t>(4)</a:t>
            </a:r>
            <a:endParaRPr sz="350">
              <a:latin typeface="Arial MT"/>
              <a:cs typeface="Arial MT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5903719" y="9140677"/>
            <a:ext cx="330200" cy="800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50">
                <a:latin typeface="Arial MT"/>
                <a:cs typeface="Arial MT"/>
              </a:rPr>
              <a:t>San</a:t>
            </a:r>
            <a:r>
              <a:rPr dirty="0" sz="350" spc="-5">
                <a:latin typeface="Arial MT"/>
                <a:cs typeface="Arial MT"/>
              </a:rPr>
              <a:t> </a:t>
            </a:r>
            <a:r>
              <a:rPr dirty="0" sz="350">
                <a:latin typeface="Arial MT"/>
                <a:cs typeface="Arial MT"/>
              </a:rPr>
              <a:t>Jacinto</a:t>
            </a:r>
            <a:r>
              <a:rPr dirty="0" sz="350" spc="-5">
                <a:latin typeface="Arial MT"/>
                <a:cs typeface="Arial MT"/>
              </a:rPr>
              <a:t> </a:t>
            </a:r>
            <a:r>
              <a:rPr dirty="0" sz="350" spc="-25">
                <a:latin typeface="Arial MT"/>
                <a:cs typeface="Arial MT"/>
              </a:rPr>
              <a:t>(1)</a:t>
            </a:r>
            <a:endParaRPr sz="350">
              <a:latin typeface="Arial MT"/>
              <a:cs typeface="Arial MT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5687294" y="9280233"/>
            <a:ext cx="246379" cy="800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50">
                <a:latin typeface="Arial MT"/>
                <a:cs typeface="Arial MT"/>
              </a:rPr>
              <a:t>Casitas</a:t>
            </a:r>
            <a:r>
              <a:rPr dirty="0" sz="350" spc="20">
                <a:latin typeface="Arial MT"/>
                <a:cs typeface="Arial MT"/>
              </a:rPr>
              <a:t> </a:t>
            </a:r>
            <a:r>
              <a:rPr dirty="0" sz="350" spc="-25">
                <a:latin typeface="Arial MT"/>
                <a:cs typeface="Arial MT"/>
              </a:rPr>
              <a:t>(0)</a:t>
            </a:r>
            <a:endParaRPr sz="350">
              <a:latin typeface="Arial MT"/>
              <a:cs typeface="Arial MT"/>
            </a:endParaRPr>
          </a:p>
        </p:txBody>
      </p:sp>
      <p:pic>
        <p:nvPicPr>
          <p:cNvPr id="28" name="object 2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75898" y="7837462"/>
            <a:ext cx="1763771" cy="1644020"/>
          </a:xfrm>
          <a:prstGeom prst="rect">
            <a:avLst/>
          </a:prstGeom>
        </p:spPr>
      </p:pic>
      <p:sp>
        <p:nvSpPr>
          <p:cNvPr id="29" name="object 29" descr=""/>
          <p:cNvSpPr txBox="1"/>
          <p:nvPr/>
        </p:nvSpPr>
        <p:spPr>
          <a:xfrm>
            <a:off x="2882900" y="1037589"/>
            <a:ext cx="2524760" cy="292735"/>
          </a:xfrm>
          <a:prstGeom prst="rect">
            <a:avLst/>
          </a:prstGeom>
          <a:solidFill>
            <a:srgbClr val="DBEDF4"/>
          </a:solidFill>
        </p:spPr>
        <p:txBody>
          <a:bodyPr wrap="square" lIns="0" tIns="36830" rIns="0" bIns="0" rtlCol="0" vert="horz">
            <a:spAutoFit/>
          </a:bodyPr>
          <a:lstStyle/>
          <a:p>
            <a:pPr algn="ctr" marR="29209">
              <a:lnSpc>
                <a:spcPct val="100000"/>
              </a:lnSpc>
              <a:spcBef>
                <a:spcPts val="290"/>
              </a:spcBef>
            </a:pPr>
            <a:r>
              <a:rPr dirty="0" sz="1100" spc="-10" b="1">
                <a:latin typeface="Arial"/>
                <a:cs typeface="Arial"/>
              </a:rPr>
              <a:t>COVID-</a:t>
            </a:r>
            <a:r>
              <a:rPr dirty="0" sz="1100" spc="-25" b="1">
                <a:latin typeface="Arial"/>
                <a:cs typeface="Arial"/>
              </a:rPr>
              <a:t>19</a:t>
            </a:r>
            <a:endParaRPr sz="11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914653" y="1375664"/>
            <a:ext cx="2098040" cy="294005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marL="494030" marR="5080" indent="-481965">
              <a:lnSpc>
                <a:spcPts val="1030"/>
              </a:lnSpc>
              <a:spcBef>
                <a:spcPts val="175"/>
              </a:spcBef>
            </a:pPr>
            <a:r>
              <a:rPr dirty="0" sz="900" spc="-100" b="1">
                <a:latin typeface="Arial"/>
                <a:cs typeface="Arial"/>
              </a:rPr>
              <a:t>Comportamiento</a:t>
            </a:r>
            <a:r>
              <a:rPr dirty="0" sz="900" spc="-10" b="1">
                <a:latin typeface="Arial"/>
                <a:cs typeface="Arial"/>
              </a:rPr>
              <a:t> </a:t>
            </a:r>
            <a:r>
              <a:rPr dirty="0" sz="900" spc="-95" b="1">
                <a:latin typeface="Arial"/>
                <a:cs typeface="Arial"/>
              </a:rPr>
              <a:t>de</a:t>
            </a:r>
            <a:r>
              <a:rPr dirty="0" sz="900" spc="-5" b="1">
                <a:latin typeface="Arial"/>
                <a:cs typeface="Arial"/>
              </a:rPr>
              <a:t> </a:t>
            </a:r>
            <a:r>
              <a:rPr dirty="0" sz="900" spc="-110" b="1">
                <a:latin typeface="Arial"/>
                <a:cs typeface="Arial"/>
              </a:rPr>
              <a:t>COVID-</a:t>
            </a:r>
            <a:r>
              <a:rPr dirty="0" sz="900" spc="-95" b="1">
                <a:latin typeface="Arial"/>
                <a:cs typeface="Arial"/>
              </a:rPr>
              <a:t>19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100" b="1">
                <a:latin typeface="Arial"/>
                <a:cs typeface="Arial"/>
              </a:rPr>
              <a:t>Región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95" b="1">
                <a:latin typeface="Arial"/>
                <a:cs typeface="Arial"/>
              </a:rPr>
              <a:t>Tumbes</a:t>
            </a:r>
            <a:r>
              <a:rPr dirty="0" sz="900" spc="500" b="1">
                <a:latin typeface="Arial"/>
                <a:cs typeface="Arial"/>
              </a:rPr>
              <a:t> </a:t>
            </a:r>
            <a:r>
              <a:rPr dirty="0" sz="900" spc="-95" b="1">
                <a:latin typeface="Arial"/>
                <a:cs typeface="Arial"/>
              </a:rPr>
              <a:t>2020</a:t>
            </a:r>
            <a:r>
              <a:rPr dirty="0" sz="900" spc="-25" b="1">
                <a:latin typeface="Arial"/>
                <a:cs typeface="Arial"/>
              </a:rPr>
              <a:t> </a:t>
            </a:r>
            <a:r>
              <a:rPr dirty="0" sz="900" spc="-65" b="1">
                <a:latin typeface="Arial"/>
                <a:cs typeface="Arial"/>
              </a:rPr>
              <a:t>-</a:t>
            </a:r>
            <a:r>
              <a:rPr dirty="0" sz="900" spc="-95" b="1">
                <a:latin typeface="Arial"/>
                <a:cs typeface="Arial"/>
              </a:rPr>
              <a:t>2024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75" b="1">
                <a:latin typeface="Arial"/>
                <a:cs typeface="Arial"/>
              </a:rPr>
              <a:t>(a</a:t>
            </a:r>
            <a:r>
              <a:rPr dirty="0" sz="900" spc="-20" b="1">
                <a:latin typeface="Arial"/>
                <a:cs typeface="Arial"/>
              </a:rPr>
              <a:t> </a:t>
            </a:r>
            <a:r>
              <a:rPr dirty="0" sz="900" spc="-100" b="1">
                <a:latin typeface="Arial"/>
                <a:cs typeface="Arial"/>
              </a:rPr>
              <a:t>SE49-</a:t>
            </a:r>
            <a:r>
              <a:rPr dirty="0" sz="900" spc="-10" b="1">
                <a:latin typeface="Arial"/>
                <a:cs typeface="Arial"/>
              </a:rPr>
              <a:t>2024)</a:t>
            </a:r>
            <a:endParaRPr sz="90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4048252" y="1422907"/>
            <a:ext cx="3041650" cy="294005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marL="880110" marR="5080" indent="-867410">
              <a:lnSpc>
                <a:spcPts val="1030"/>
              </a:lnSpc>
              <a:spcBef>
                <a:spcPts val="175"/>
              </a:spcBef>
            </a:pPr>
            <a:r>
              <a:rPr dirty="0" sz="900" spc="-100" b="1">
                <a:latin typeface="Arial"/>
                <a:cs typeface="Arial"/>
              </a:rPr>
              <a:t>Casos</a:t>
            </a:r>
            <a:r>
              <a:rPr dirty="0" sz="900" spc="-30" b="1">
                <a:latin typeface="Arial"/>
                <a:cs typeface="Arial"/>
              </a:rPr>
              <a:t> </a:t>
            </a:r>
            <a:r>
              <a:rPr dirty="0" sz="900" spc="-95" b="1">
                <a:latin typeface="Arial"/>
                <a:cs typeface="Arial"/>
              </a:rPr>
              <a:t>confirmados</a:t>
            </a:r>
            <a:r>
              <a:rPr dirty="0" sz="900" spc="-25" b="1">
                <a:latin typeface="Arial"/>
                <a:cs typeface="Arial"/>
              </a:rPr>
              <a:t> </a:t>
            </a:r>
            <a:r>
              <a:rPr dirty="0" sz="900" spc="-95" b="1">
                <a:latin typeface="Arial"/>
                <a:cs typeface="Arial"/>
              </a:rPr>
              <a:t>de</a:t>
            </a:r>
            <a:r>
              <a:rPr dirty="0" sz="900" spc="-25" b="1">
                <a:latin typeface="Arial"/>
                <a:cs typeface="Arial"/>
              </a:rPr>
              <a:t> </a:t>
            </a:r>
            <a:r>
              <a:rPr dirty="0" sz="900" spc="-100" b="1">
                <a:latin typeface="Arial"/>
                <a:cs typeface="Arial"/>
              </a:rPr>
              <a:t>COVID-</a:t>
            </a:r>
            <a:r>
              <a:rPr dirty="0" sz="900" spc="-90" b="1">
                <a:latin typeface="Arial"/>
                <a:cs typeface="Arial"/>
              </a:rPr>
              <a:t>19</a:t>
            </a:r>
            <a:r>
              <a:rPr dirty="0" sz="900" spc="-35" b="1">
                <a:latin typeface="Arial"/>
                <a:cs typeface="Arial"/>
              </a:rPr>
              <a:t> </a:t>
            </a:r>
            <a:r>
              <a:rPr dirty="0" sz="900" spc="-105" b="1">
                <a:latin typeface="Arial"/>
                <a:cs typeface="Arial"/>
              </a:rPr>
              <a:t>según</a:t>
            </a:r>
            <a:r>
              <a:rPr dirty="0" sz="900" spc="-30" b="1">
                <a:latin typeface="Arial"/>
                <a:cs typeface="Arial"/>
              </a:rPr>
              <a:t> </a:t>
            </a:r>
            <a:r>
              <a:rPr dirty="0" sz="900" spc="-90" b="1">
                <a:latin typeface="Arial"/>
                <a:cs typeface="Arial"/>
              </a:rPr>
              <a:t>fecha</a:t>
            </a:r>
            <a:r>
              <a:rPr dirty="0" sz="900" spc="-35" b="1">
                <a:latin typeface="Arial"/>
                <a:cs typeface="Arial"/>
              </a:rPr>
              <a:t> </a:t>
            </a:r>
            <a:r>
              <a:rPr dirty="0" sz="900" spc="-95" b="1">
                <a:latin typeface="Arial"/>
                <a:cs typeface="Arial"/>
              </a:rPr>
              <a:t>de</a:t>
            </a:r>
            <a:r>
              <a:rPr dirty="0" sz="900" spc="-25" b="1">
                <a:latin typeface="Arial"/>
                <a:cs typeface="Arial"/>
              </a:rPr>
              <a:t> </a:t>
            </a:r>
            <a:r>
              <a:rPr dirty="0" sz="900" spc="-75" b="1">
                <a:latin typeface="Arial"/>
                <a:cs typeface="Arial"/>
              </a:rPr>
              <a:t>inicio</a:t>
            </a:r>
            <a:r>
              <a:rPr dirty="0" sz="900" spc="-30" b="1">
                <a:latin typeface="Arial"/>
                <a:cs typeface="Arial"/>
              </a:rPr>
              <a:t> </a:t>
            </a:r>
            <a:r>
              <a:rPr dirty="0" sz="900" spc="-100" b="1">
                <a:latin typeface="Arial"/>
                <a:cs typeface="Arial"/>
              </a:rPr>
              <a:t>de</a:t>
            </a:r>
            <a:r>
              <a:rPr dirty="0" sz="900" spc="-35" b="1">
                <a:latin typeface="Arial"/>
                <a:cs typeface="Arial"/>
              </a:rPr>
              <a:t> </a:t>
            </a:r>
            <a:r>
              <a:rPr dirty="0" sz="900" spc="-90" b="1">
                <a:latin typeface="Arial"/>
                <a:cs typeface="Arial"/>
              </a:rPr>
              <a:t>síntomas</a:t>
            </a:r>
            <a:r>
              <a:rPr dirty="0" sz="900" spc="500" b="1">
                <a:latin typeface="Arial"/>
                <a:cs typeface="Arial"/>
              </a:rPr>
              <a:t> </a:t>
            </a:r>
            <a:r>
              <a:rPr dirty="0" sz="900" spc="-100" b="1">
                <a:latin typeface="Arial"/>
                <a:cs typeface="Arial"/>
              </a:rPr>
              <a:t>Región</a:t>
            </a:r>
            <a:r>
              <a:rPr dirty="0" sz="900" spc="-25" b="1">
                <a:latin typeface="Arial"/>
                <a:cs typeface="Arial"/>
              </a:rPr>
              <a:t> </a:t>
            </a:r>
            <a:r>
              <a:rPr dirty="0" sz="900" spc="-105" b="1">
                <a:latin typeface="Arial"/>
                <a:cs typeface="Arial"/>
              </a:rPr>
              <a:t>Tumbes,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95" b="1">
                <a:latin typeface="Arial"/>
                <a:cs typeface="Arial"/>
              </a:rPr>
              <a:t>2024</a:t>
            </a:r>
            <a:r>
              <a:rPr dirty="0" sz="900" spc="-20" b="1">
                <a:latin typeface="Arial"/>
                <a:cs typeface="Arial"/>
              </a:rPr>
              <a:t> </a:t>
            </a:r>
            <a:r>
              <a:rPr dirty="0" sz="900" spc="-10" b="1">
                <a:latin typeface="Arial"/>
                <a:cs typeface="Arial"/>
              </a:rPr>
              <a:t>(SE49)</a:t>
            </a:r>
            <a:endParaRPr sz="90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384302" y="4067302"/>
            <a:ext cx="6652259" cy="327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dirty="0" sz="900">
                <a:latin typeface="Arial MT"/>
                <a:cs typeface="Arial MT"/>
              </a:rPr>
              <a:t>Desde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año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2023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COVID-</a:t>
            </a:r>
            <a:r>
              <a:rPr dirty="0" sz="900">
                <a:latin typeface="Arial MT"/>
                <a:cs typeface="Arial MT"/>
              </a:rPr>
              <a:t>19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han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reducido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notablemente,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reduciéndose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un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promedio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dos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por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semana. </a:t>
            </a:r>
            <a:r>
              <a:rPr dirty="0" sz="900">
                <a:latin typeface="Arial MT"/>
                <a:cs typeface="Arial MT"/>
              </a:rPr>
              <a:t>A</a:t>
            </a:r>
            <a:r>
              <a:rPr dirty="0" sz="900" spc="9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</a:t>
            </a:r>
            <a:r>
              <a:rPr dirty="0" sz="900" spc="1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largo</a:t>
            </a:r>
            <a:r>
              <a:rPr dirty="0" sz="900" spc="1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1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todo</a:t>
            </a:r>
            <a:r>
              <a:rPr dirty="0" sz="900" spc="1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1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período</a:t>
            </a:r>
            <a:r>
              <a:rPr dirty="0" sz="900" spc="10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1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1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pandemia</a:t>
            </a:r>
            <a:r>
              <a:rPr dirty="0" sz="900" spc="1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10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observa</a:t>
            </a:r>
            <a:r>
              <a:rPr dirty="0" sz="900" spc="1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similar</a:t>
            </a:r>
            <a:r>
              <a:rPr dirty="0" sz="900" spc="10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comportamiento</a:t>
            </a:r>
            <a:r>
              <a:rPr dirty="0" sz="900" spc="1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1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10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frecuencia</a:t>
            </a:r>
            <a:r>
              <a:rPr dirty="0" sz="900" spc="1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10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10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con</a:t>
            </a:r>
            <a:r>
              <a:rPr dirty="0" sz="900" spc="1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1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número</a:t>
            </a:r>
            <a:r>
              <a:rPr dirty="0" sz="900" spc="105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de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384302" y="4383531"/>
            <a:ext cx="9277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latin typeface="Arial MT"/>
                <a:cs typeface="Arial MT"/>
              </a:rPr>
              <a:t>hospitalizaciones.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499363" y="6477761"/>
            <a:ext cx="2724150" cy="294005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marL="720090" marR="5080" indent="-708025">
              <a:lnSpc>
                <a:spcPts val="1030"/>
              </a:lnSpc>
              <a:spcBef>
                <a:spcPts val="175"/>
              </a:spcBef>
            </a:pPr>
            <a:r>
              <a:rPr dirty="0" sz="900" spc="-100" b="1">
                <a:latin typeface="Arial"/>
                <a:cs typeface="Arial"/>
              </a:rPr>
              <a:t>Comportamiento</a:t>
            </a:r>
            <a:r>
              <a:rPr dirty="0" sz="900" spc="-20" b="1">
                <a:latin typeface="Arial"/>
                <a:cs typeface="Arial"/>
              </a:rPr>
              <a:t> </a:t>
            </a:r>
            <a:r>
              <a:rPr dirty="0" sz="900" spc="-95" b="1">
                <a:latin typeface="Arial"/>
                <a:cs typeface="Arial"/>
              </a:rPr>
              <a:t>de</a:t>
            </a:r>
            <a:r>
              <a:rPr dirty="0" sz="900" spc="-20" b="1">
                <a:latin typeface="Arial"/>
                <a:cs typeface="Arial"/>
              </a:rPr>
              <a:t> </a:t>
            </a:r>
            <a:r>
              <a:rPr dirty="0" sz="900" spc="-80" b="1">
                <a:latin typeface="Arial"/>
                <a:cs typeface="Arial"/>
              </a:rPr>
              <a:t>los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80" b="1">
                <a:latin typeface="Arial"/>
                <a:cs typeface="Arial"/>
              </a:rPr>
              <a:t>linajes</a:t>
            </a:r>
            <a:r>
              <a:rPr dirty="0" sz="900" spc="-25" b="1">
                <a:latin typeface="Arial"/>
                <a:cs typeface="Arial"/>
              </a:rPr>
              <a:t> </a:t>
            </a:r>
            <a:r>
              <a:rPr dirty="0" sz="900" spc="-95" b="1">
                <a:latin typeface="Arial"/>
                <a:cs typeface="Arial"/>
              </a:rPr>
              <a:t>de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75" b="1">
                <a:latin typeface="Arial"/>
                <a:cs typeface="Arial"/>
              </a:rPr>
              <a:t>las</a:t>
            </a:r>
            <a:r>
              <a:rPr dirty="0" sz="900" spc="-20" b="1">
                <a:latin typeface="Arial"/>
                <a:cs typeface="Arial"/>
              </a:rPr>
              <a:t> </a:t>
            </a:r>
            <a:r>
              <a:rPr dirty="0" sz="900" spc="-90" b="1">
                <a:latin typeface="Arial"/>
                <a:cs typeface="Arial"/>
              </a:rPr>
              <a:t>Variantes</a:t>
            </a:r>
            <a:r>
              <a:rPr dirty="0" sz="900" spc="-25" b="1">
                <a:latin typeface="Arial"/>
                <a:cs typeface="Arial"/>
              </a:rPr>
              <a:t> </a:t>
            </a:r>
            <a:r>
              <a:rPr dirty="0" sz="900" spc="-105" b="1">
                <a:latin typeface="Arial"/>
                <a:cs typeface="Arial"/>
              </a:rPr>
              <a:t>de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100" b="1">
                <a:latin typeface="Arial"/>
                <a:cs typeface="Arial"/>
              </a:rPr>
              <a:t>COVID-</a:t>
            </a:r>
            <a:r>
              <a:rPr dirty="0" sz="900" spc="-60" b="1">
                <a:latin typeface="Arial"/>
                <a:cs typeface="Arial"/>
              </a:rPr>
              <a:t>19</a:t>
            </a:r>
            <a:r>
              <a:rPr dirty="0" sz="900" spc="500" b="1">
                <a:latin typeface="Arial"/>
                <a:cs typeface="Arial"/>
              </a:rPr>
              <a:t> </a:t>
            </a:r>
            <a:r>
              <a:rPr dirty="0" sz="900" spc="-100" b="1">
                <a:latin typeface="Arial"/>
                <a:cs typeface="Arial"/>
              </a:rPr>
              <a:t>Región</a:t>
            </a:r>
            <a:r>
              <a:rPr dirty="0" sz="900" spc="-25" b="1">
                <a:latin typeface="Arial"/>
                <a:cs typeface="Arial"/>
              </a:rPr>
              <a:t> </a:t>
            </a:r>
            <a:r>
              <a:rPr dirty="0" sz="900" spc="-105" b="1">
                <a:latin typeface="Arial"/>
                <a:cs typeface="Arial"/>
              </a:rPr>
              <a:t>Tumbes,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95" b="1">
                <a:latin typeface="Arial"/>
                <a:cs typeface="Arial"/>
              </a:rPr>
              <a:t>2024</a:t>
            </a:r>
            <a:r>
              <a:rPr dirty="0" sz="900" spc="-20" b="1">
                <a:latin typeface="Arial"/>
                <a:cs typeface="Arial"/>
              </a:rPr>
              <a:t> </a:t>
            </a:r>
            <a:r>
              <a:rPr dirty="0" sz="900" spc="-10" b="1">
                <a:latin typeface="Arial"/>
                <a:cs typeface="Arial"/>
              </a:rPr>
              <a:t>(SE49)</a:t>
            </a:r>
            <a:endParaRPr sz="900">
              <a:latin typeface="Arial"/>
              <a:cs typeface="Arial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3578097" y="4428489"/>
            <a:ext cx="3363595" cy="10833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10200"/>
              </a:lnSpc>
              <a:spcBef>
                <a:spcPts val="95"/>
              </a:spcBef>
            </a:pPr>
            <a:r>
              <a:rPr dirty="0" sz="900">
                <a:latin typeface="Arial MT"/>
                <a:cs typeface="Arial MT"/>
              </a:rPr>
              <a:t>Si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bien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existido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un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predominio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del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linaje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XBB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1.5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hasta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tercer </a:t>
            </a:r>
            <a:r>
              <a:rPr dirty="0" sz="900">
                <a:latin typeface="Arial MT"/>
                <a:cs typeface="Arial MT"/>
              </a:rPr>
              <a:t>trimestre</a:t>
            </a:r>
            <a:r>
              <a:rPr dirty="0" sz="900" spc="1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del</a:t>
            </a:r>
            <a:r>
              <a:rPr dirty="0" sz="900" spc="1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año</a:t>
            </a:r>
            <a:r>
              <a:rPr dirty="0" sz="900" spc="1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2023,</a:t>
            </a:r>
            <a:r>
              <a:rPr dirty="0" sz="900" spc="1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1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observa</a:t>
            </a:r>
            <a:r>
              <a:rPr dirty="0" sz="900" spc="1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que</a:t>
            </a:r>
            <a:r>
              <a:rPr dirty="0" sz="900" spc="1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1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linaje</a:t>
            </a:r>
            <a:r>
              <a:rPr dirty="0" sz="900" spc="1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JN.1</a:t>
            </a:r>
            <a:r>
              <a:rPr dirty="0" sz="900" spc="1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desde</a:t>
            </a:r>
            <a:r>
              <a:rPr dirty="0" sz="900" spc="130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el </a:t>
            </a:r>
            <a:r>
              <a:rPr dirty="0" sz="900">
                <a:latin typeface="Arial MT"/>
                <a:cs typeface="Arial MT"/>
              </a:rPr>
              <a:t>último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trimestre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hasta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fecha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predomina,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llegando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incluso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ser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único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linaje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detectado.</a:t>
            </a:r>
            <a:endParaRPr sz="900">
              <a:latin typeface="Arial MT"/>
              <a:cs typeface="Arial MT"/>
            </a:endParaRPr>
          </a:p>
          <a:p>
            <a:pPr algn="just" marL="12700">
              <a:lnSpc>
                <a:spcPct val="100000"/>
              </a:lnSpc>
              <a:spcBef>
                <a:spcPts val="110"/>
              </a:spcBef>
            </a:pPr>
            <a:r>
              <a:rPr dirty="0" sz="900">
                <a:latin typeface="Arial MT"/>
                <a:cs typeface="Arial MT"/>
              </a:rPr>
              <a:t>Esta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situación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amerita</a:t>
            </a:r>
            <a:r>
              <a:rPr dirty="0" sz="900" spc="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mantener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vigilancia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laboratorial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</a:t>
            </a:r>
            <a:r>
              <a:rPr dirty="0" sz="900" spc="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fin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de</a:t>
            </a:r>
            <a:endParaRPr sz="900">
              <a:latin typeface="Arial MT"/>
              <a:cs typeface="Arial MT"/>
            </a:endParaRPr>
          </a:p>
          <a:p>
            <a:pPr algn="just" marL="12700" marR="6985">
              <a:lnSpc>
                <a:spcPct val="110000"/>
              </a:lnSpc>
              <a:spcBef>
                <a:spcPts val="5"/>
              </a:spcBef>
            </a:pPr>
            <a:r>
              <a:rPr dirty="0" sz="900">
                <a:latin typeface="Arial MT"/>
                <a:cs typeface="Arial MT"/>
              </a:rPr>
              <a:t>establecer</a:t>
            </a:r>
            <a:r>
              <a:rPr dirty="0" sz="900" spc="4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434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aparición</a:t>
            </a:r>
            <a:r>
              <a:rPr dirty="0" sz="900" spc="4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o</a:t>
            </a:r>
            <a:r>
              <a:rPr dirty="0" sz="900" spc="4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4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predominio</a:t>
            </a:r>
            <a:r>
              <a:rPr dirty="0" sz="900" spc="4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4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nuevos</a:t>
            </a:r>
            <a:r>
              <a:rPr dirty="0" sz="900" spc="44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linajes </a:t>
            </a:r>
            <a:r>
              <a:rPr dirty="0" sz="900">
                <a:latin typeface="Arial MT"/>
                <a:cs typeface="Arial MT"/>
              </a:rPr>
              <a:t>resistentes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o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no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afectados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por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-10">
                <a:latin typeface="Arial MT"/>
                <a:cs typeface="Arial MT"/>
              </a:rPr>
              <a:t> vacuna.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4264659" y="5792723"/>
            <a:ext cx="2359025" cy="294005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marL="554355" marR="5080" indent="-542290">
              <a:lnSpc>
                <a:spcPts val="1030"/>
              </a:lnSpc>
              <a:spcBef>
                <a:spcPts val="175"/>
              </a:spcBef>
            </a:pPr>
            <a:r>
              <a:rPr dirty="0" sz="900" spc="-95" b="1">
                <a:latin typeface="Arial"/>
                <a:cs typeface="Arial"/>
              </a:rPr>
              <a:t>TIA</a:t>
            </a:r>
            <a:r>
              <a:rPr dirty="0" sz="900" spc="-30" b="1">
                <a:latin typeface="Arial"/>
                <a:cs typeface="Arial"/>
              </a:rPr>
              <a:t> </a:t>
            </a:r>
            <a:r>
              <a:rPr dirty="0" sz="900" spc="-100" b="1">
                <a:latin typeface="Arial"/>
                <a:cs typeface="Arial"/>
              </a:rPr>
              <a:t>de</a:t>
            </a:r>
            <a:r>
              <a:rPr dirty="0" sz="900" spc="-30" b="1">
                <a:latin typeface="Arial"/>
                <a:cs typeface="Arial"/>
              </a:rPr>
              <a:t> </a:t>
            </a:r>
            <a:r>
              <a:rPr dirty="0" sz="900" spc="-100" b="1">
                <a:latin typeface="Arial"/>
                <a:cs typeface="Arial"/>
              </a:rPr>
              <a:t>casos</a:t>
            </a:r>
            <a:r>
              <a:rPr dirty="0" sz="900" spc="-30" b="1">
                <a:latin typeface="Arial"/>
                <a:cs typeface="Arial"/>
              </a:rPr>
              <a:t> </a:t>
            </a:r>
            <a:r>
              <a:rPr dirty="0" sz="900" spc="-95" b="1">
                <a:latin typeface="Arial"/>
                <a:cs typeface="Arial"/>
              </a:rPr>
              <a:t>confirmados</a:t>
            </a:r>
            <a:r>
              <a:rPr dirty="0" sz="900" spc="-25" b="1">
                <a:latin typeface="Arial"/>
                <a:cs typeface="Arial"/>
              </a:rPr>
              <a:t> </a:t>
            </a:r>
            <a:r>
              <a:rPr dirty="0" sz="900" spc="-95" b="1">
                <a:latin typeface="Arial"/>
                <a:cs typeface="Arial"/>
              </a:rPr>
              <a:t>de</a:t>
            </a:r>
            <a:r>
              <a:rPr dirty="0" sz="900" spc="-30" b="1">
                <a:latin typeface="Arial"/>
                <a:cs typeface="Arial"/>
              </a:rPr>
              <a:t> </a:t>
            </a:r>
            <a:r>
              <a:rPr dirty="0" sz="900" spc="-100" b="1">
                <a:latin typeface="Arial"/>
                <a:cs typeface="Arial"/>
              </a:rPr>
              <a:t>COVID-</a:t>
            </a:r>
            <a:r>
              <a:rPr dirty="0" sz="900" spc="-90" b="1">
                <a:latin typeface="Arial"/>
                <a:cs typeface="Arial"/>
              </a:rPr>
              <a:t>19</a:t>
            </a:r>
            <a:r>
              <a:rPr dirty="0" sz="900" spc="-35" b="1">
                <a:latin typeface="Arial"/>
                <a:cs typeface="Arial"/>
              </a:rPr>
              <a:t> </a:t>
            </a:r>
            <a:r>
              <a:rPr dirty="0" sz="900" spc="-95" b="1">
                <a:latin typeface="Arial"/>
                <a:cs typeface="Arial"/>
              </a:rPr>
              <a:t>por</a:t>
            </a:r>
            <a:r>
              <a:rPr dirty="0" sz="900" spc="-25" b="1">
                <a:latin typeface="Arial"/>
                <a:cs typeface="Arial"/>
              </a:rPr>
              <a:t> </a:t>
            </a:r>
            <a:r>
              <a:rPr dirty="0" sz="900" spc="-70" b="1">
                <a:latin typeface="Arial"/>
                <a:cs typeface="Arial"/>
              </a:rPr>
              <a:t>distritos</a:t>
            </a:r>
            <a:r>
              <a:rPr dirty="0" sz="900" spc="500" b="1">
                <a:latin typeface="Arial"/>
                <a:cs typeface="Arial"/>
              </a:rPr>
              <a:t> </a:t>
            </a:r>
            <a:r>
              <a:rPr dirty="0" sz="900" spc="-100" b="1">
                <a:latin typeface="Arial"/>
                <a:cs typeface="Arial"/>
              </a:rPr>
              <a:t>Región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105" b="1">
                <a:latin typeface="Arial"/>
                <a:cs typeface="Arial"/>
              </a:rPr>
              <a:t>Tumbes,</a:t>
            </a:r>
            <a:r>
              <a:rPr dirty="0" sz="900" spc="-10" b="1">
                <a:latin typeface="Arial"/>
                <a:cs typeface="Arial"/>
              </a:rPr>
              <a:t> </a:t>
            </a:r>
            <a:r>
              <a:rPr dirty="0" sz="900" spc="-100" b="1">
                <a:latin typeface="Arial"/>
                <a:cs typeface="Arial"/>
              </a:rPr>
              <a:t>SE49-</a:t>
            </a:r>
            <a:r>
              <a:rPr dirty="0" sz="900" spc="-10" b="1">
                <a:latin typeface="Arial"/>
                <a:cs typeface="Arial"/>
              </a:rPr>
              <a:t> </a:t>
            </a:r>
            <a:r>
              <a:rPr dirty="0" sz="900" spc="-20" b="1">
                <a:latin typeface="Arial"/>
                <a:cs typeface="Arial"/>
              </a:rPr>
              <a:t>2024</a:t>
            </a:r>
            <a:endParaRPr sz="900">
              <a:latin typeface="Arial"/>
              <a:cs typeface="Arial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4647565" y="9506915"/>
            <a:ext cx="2167890" cy="438784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wrap="square" lIns="0" tIns="51435" rIns="0" bIns="0" rtlCol="0" vert="horz">
            <a:spAutoFit/>
          </a:bodyPr>
          <a:lstStyle/>
          <a:p>
            <a:pPr marL="335915" marR="328295" indent="166370">
              <a:lnSpc>
                <a:spcPts val="919"/>
              </a:lnSpc>
              <a:spcBef>
                <a:spcPts val="405"/>
              </a:spcBef>
            </a:pPr>
            <a:r>
              <a:rPr dirty="0" sz="800" spc="-100" b="1">
                <a:latin typeface="Arial"/>
                <a:cs typeface="Arial"/>
              </a:rPr>
              <a:t>Mapa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de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Riesgo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de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95" b="1">
                <a:latin typeface="Arial"/>
                <a:cs typeface="Arial"/>
              </a:rPr>
              <a:t>COVID-</a:t>
            </a:r>
            <a:r>
              <a:rPr dirty="0" sz="800" spc="-25" b="1">
                <a:latin typeface="Arial"/>
                <a:cs typeface="Arial"/>
              </a:rPr>
              <a:t>19</a:t>
            </a:r>
            <a:r>
              <a:rPr dirty="0" sz="800" spc="50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Región</a:t>
            </a:r>
            <a:r>
              <a:rPr dirty="0" sz="800" spc="-35" b="1">
                <a:latin typeface="Arial"/>
                <a:cs typeface="Arial"/>
              </a:rPr>
              <a:t> </a:t>
            </a:r>
            <a:r>
              <a:rPr dirty="0" sz="800" spc="-100" b="1">
                <a:latin typeface="Arial"/>
                <a:cs typeface="Arial"/>
              </a:rPr>
              <a:t>Tumbes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spc="-95" b="1">
                <a:latin typeface="Arial"/>
                <a:cs typeface="Arial"/>
              </a:rPr>
              <a:t>año</a:t>
            </a:r>
            <a:r>
              <a:rPr dirty="0" sz="800" spc="-35" b="1">
                <a:latin typeface="Arial"/>
                <a:cs typeface="Arial"/>
              </a:rPr>
              <a:t> </a:t>
            </a:r>
            <a:r>
              <a:rPr dirty="0" sz="800" spc="-95" b="1">
                <a:latin typeface="Arial"/>
                <a:cs typeface="Arial"/>
              </a:rPr>
              <a:t>2024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(SE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01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–</a:t>
            </a:r>
            <a:r>
              <a:rPr dirty="0" sz="800" spc="-35" b="1">
                <a:latin typeface="Arial"/>
                <a:cs typeface="Arial"/>
              </a:rPr>
              <a:t> </a:t>
            </a:r>
            <a:r>
              <a:rPr dirty="0" sz="800" spc="-60" b="1">
                <a:latin typeface="Arial"/>
                <a:cs typeface="Arial"/>
              </a:rPr>
              <a:t>49)</a:t>
            </a:r>
            <a:endParaRPr sz="800">
              <a:latin typeface="Arial"/>
              <a:cs typeface="Arial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269240" y="8681719"/>
            <a:ext cx="3912235" cy="12344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10200"/>
              </a:lnSpc>
              <a:spcBef>
                <a:spcPts val="95"/>
              </a:spcBef>
            </a:pP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que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va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del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2024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han</a:t>
            </a:r>
            <a:r>
              <a:rPr dirty="0" sz="900" spc="-10">
                <a:latin typeface="Arial MT"/>
                <a:cs typeface="Arial MT"/>
              </a:rPr>
              <a:t> confirmado </a:t>
            </a:r>
            <a:r>
              <a:rPr dirty="0" sz="900">
                <a:latin typeface="Arial MT"/>
                <a:cs typeface="Arial MT"/>
              </a:rPr>
              <a:t>99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COVID-</a:t>
            </a:r>
            <a:r>
              <a:rPr dirty="0" sz="900">
                <a:latin typeface="Arial MT"/>
                <a:cs typeface="Arial MT"/>
              </a:rPr>
              <a:t>19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(56,57%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de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proceden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del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distrito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Tumbes).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TIA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regional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es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3,8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x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10000 </a:t>
            </a:r>
            <a:r>
              <a:rPr dirty="0" sz="900">
                <a:latin typeface="Arial MT"/>
                <a:cs typeface="Arial MT"/>
              </a:rPr>
              <a:t>hab.</a:t>
            </a:r>
            <a:r>
              <a:rPr dirty="0" sz="900" spc="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distrito</a:t>
            </a:r>
            <a:r>
              <a:rPr dirty="0" sz="900" spc="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Zarumilla</a:t>
            </a:r>
            <a:r>
              <a:rPr dirty="0" sz="900" spc="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presenta</a:t>
            </a:r>
            <a:r>
              <a:rPr dirty="0" sz="900" spc="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alto</a:t>
            </a:r>
            <a:r>
              <a:rPr dirty="0" sz="900" spc="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riesgo</a:t>
            </a:r>
            <a:r>
              <a:rPr dirty="0" sz="900" spc="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transmisión,</a:t>
            </a:r>
            <a:r>
              <a:rPr dirty="0" sz="900" spc="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2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distritos </a:t>
            </a:r>
            <a:r>
              <a:rPr dirty="0" sz="900">
                <a:latin typeface="Arial MT"/>
                <a:cs typeface="Arial MT"/>
              </a:rPr>
              <a:t>Pampas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Hospital,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Matapalo,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Tumbes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Zorritos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mediano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riesgo.</a:t>
            </a:r>
            <a:endParaRPr sz="900">
              <a:latin typeface="Arial MT"/>
              <a:cs typeface="Arial MT"/>
            </a:endParaRPr>
          </a:p>
          <a:p>
            <a:pPr algn="just" marL="12700">
              <a:lnSpc>
                <a:spcPct val="100000"/>
              </a:lnSpc>
              <a:spcBef>
                <a:spcPts val="110"/>
              </a:spcBef>
            </a:pP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9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población</a:t>
            </a:r>
            <a:r>
              <a:rPr dirty="0" sz="900" spc="9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10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las</a:t>
            </a:r>
            <a:r>
              <a:rPr dirty="0" sz="900" spc="10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autoridades</a:t>
            </a:r>
            <a:r>
              <a:rPr dirty="0" sz="900" spc="1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deben</a:t>
            </a:r>
            <a:r>
              <a:rPr dirty="0" sz="900" spc="9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mantenerse</a:t>
            </a:r>
            <a:r>
              <a:rPr dirty="0" sz="900" spc="1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vigilantes</a:t>
            </a:r>
            <a:r>
              <a:rPr dirty="0" sz="900" spc="9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ante</a:t>
            </a:r>
            <a:r>
              <a:rPr dirty="0" sz="900" spc="1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brotes</a:t>
            </a:r>
            <a:r>
              <a:rPr dirty="0" sz="900" spc="110">
                <a:latin typeface="Arial MT"/>
                <a:cs typeface="Arial MT"/>
              </a:rPr>
              <a:t> </a:t>
            </a:r>
            <a:r>
              <a:rPr dirty="0" sz="900" spc="-50">
                <a:latin typeface="Arial MT"/>
                <a:cs typeface="Arial MT"/>
              </a:rPr>
              <a:t>o</a:t>
            </a:r>
            <a:endParaRPr sz="900">
              <a:latin typeface="Arial MT"/>
              <a:cs typeface="Arial MT"/>
            </a:endParaRPr>
          </a:p>
          <a:p>
            <a:pPr algn="just" marL="12700" marR="6350">
              <a:lnSpc>
                <a:spcPct val="110000"/>
              </a:lnSpc>
              <a:spcBef>
                <a:spcPts val="5"/>
              </a:spcBef>
            </a:pPr>
            <a:r>
              <a:rPr dirty="0" sz="900">
                <a:latin typeface="Arial MT"/>
                <a:cs typeface="Arial MT"/>
              </a:rPr>
              <a:t>conglomerados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mantener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las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medias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autocuidado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salud. </a:t>
            </a:r>
            <a:r>
              <a:rPr dirty="0" sz="900">
                <a:latin typeface="Arial MT"/>
                <a:cs typeface="Arial MT"/>
              </a:rPr>
              <a:t>Las</a:t>
            </a:r>
            <a:r>
              <a:rPr dirty="0" sz="900" spc="2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mujeres</a:t>
            </a:r>
            <a:r>
              <a:rPr dirty="0" sz="900" spc="2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2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2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adultos</a:t>
            </a:r>
            <a:r>
              <a:rPr dirty="0" sz="900" spc="2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presentan</a:t>
            </a:r>
            <a:r>
              <a:rPr dirty="0" sz="900" spc="2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mayor</a:t>
            </a:r>
            <a:r>
              <a:rPr dirty="0" sz="900" spc="2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morbilidad.</a:t>
            </a:r>
            <a:r>
              <a:rPr dirty="0" sz="900" spc="2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No</a:t>
            </a:r>
            <a:r>
              <a:rPr dirty="0" sz="900" spc="2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24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reportan defunciones.</a:t>
            </a:r>
            <a:endParaRPr sz="900">
              <a:latin typeface="Arial MT"/>
              <a:cs typeface="Arial MT"/>
            </a:endParaRPr>
          </a:p>
        </p:txBody>
      </p:sp>
      <p:grpSp>
        <p:nvGrpSpPr>
          <p:cNvPr id="39" name="object 39" descr=""/>
          <p:cNvGrpSpPr/>
          <p:nvPr/>
        </p:nvGrpSpPr>
        <p:grpSpPr>
          <a:xfrm>
            <a:off x="370840" y="4595705"/>
            <a:ext cx="2967990" cy="3703320"/>
            <a:chOff x="370840" y="4595705"/>
            <a:chExt cx="2967990" cy="3703320"/>
          </a:xfrm>
        </p:grpSpPr>
        <p:pic>
          <p:nvPicPr>
            <p:cNvPr id="40" name="object 4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0840" y="7025443"/>
              <a:ext cx="1912042" cy="1273003"/>
            </a:xfrm>
            <a:prstGeom prst="rect">
              <a:avLst/>
            </a:prstGeom>
          </p:spPr>
        </p:pic>
        <p:sp>
          <p:nvSpPr>
            <p:cNvPr id="41" name="object 41" descr=""/>
            <p:cNvSpPr/>
            <p:nvPr/>
          </p:nvSpPr>
          <p:spPr>
            <a:xfrm>
              <a:off x="736898" y="4660668"/>
              <a:ext cx="2266315" cy="1454150"/>
            </a:xfrm>
            <a:custGeom>
              <a:avLst/>
              <a:gdLst/>
              <a:ahLst/>
              <a:cxnLst/>
              <a:rect l="l" t="t" r="r" b="b"/>
              <a:pathLst>
                <a:path w="2266315" h="1454150">
                  <a:moveTo>
                    <a:pt x="0" y="1453707"/>
                  </a:moveTo>
                  <a:lnTo>
                    <a:pt x="2266010" y="1453707"/>
                  </a:lnTo>
                </a:path>
                <a:path w="2266315" h="1454150">
                  <a:moveTo>
                    <a:pt x="0" y="1162943"/>
                  </a:moveTo>
                  <a:lnTo>
                    <a:pt x="2266010" y="1162943"/>
                  </a:lnTo>
                </a:path>
                <a:path w="2266315" h="1454150">
                  <a:moveTo>
                    <a:pt x="0" y="872201"/>
                  </a:moveTo>
                  <a:lnTo>
                    <a:pt x="2266010" y="872201"/>
                  </a:lnTo>
                </a:path>
                <a:path w="2266315" h="1454150">
                  <a:moveTo>
                    <a:pt x="0" y="581505"/>
                  </a:moveTo>
                  <a:lnTo>
                    <a:pt x="2266010" y="581505"/>
                  </a:lnTo>
                </a:path>
                <a:path w="2266315" h="1454150">
                  <a:moveTo>
                    <a:pt x="0" y="290752"/>
                  </a:moveTo>
                  <a:lnTo>
                    <a:pt x="2266010" y="290752"/>
                  </a:lnTo>
                </a:path>
                <a:path w="2266315" h="1454150">
                  <a:moveTo>
                    <a:pt x="0" y="0"/>
                  </a:moveTo>
                  <a:lnTo>
                    <a:pt x="2266010" y="0"/>
                  </a:lnTo>
                </a:path>
              </a:pathLst>
            </a:custGeom>
            <a:ln w="5571">
              <a:solidFill>
                <a:srgbClr val="EFEFEF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809935" y="5750994"/>
              <a:ext cx="40640" cy="363855"/>
            </a:xfrm>
            <a:custGeom>
              <a:avLst/>
              <a:gdLst/>
              <a:ahLst/>
              <a:cxnLst/>
              <a:rect l="l" t="t" r="r" b="b"/>
              <a:pathLst>
                <a:path w="40640" h="363854">
                  <a:moveTo>
                    <a:pt x="40533" y="0"/>
                  </a:moveTo>
                  <a:lnTo>
                    <a:pt x="0" y="0"/>
                  </a:lnTo>
                  <a:lnTo>
                    <a:pt x="0" y="363381"/>
                  </a:lnTo>
                  <a:lnTo>
                    <a:pt x="40533" y="363381"/>
                  </a:lnTo>
                  <a:lnTo>
                    <a:pt x="40533" y="0"/>
                  </a:lnTo>
                  <a:close/>
                </a:path>
              </a:pathLst>
            </a:custGeom>
            <a:solidFill>
              <a:srgbClr val="1A85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811793" y="5752852"/>
              <a:ext cx="36830" cy="360045"/>
            </a:xfrm>
            <a:custGeom>
              <a:avLst/>
              <a:gdLst/>
              <a:ahLst/>
              <a:cxnLst/>
              <a:rect l="l" t="t" r="r" b="b"/>
              <a:pathLst>
                <a:path w="36830" h="360045">
                  <a:moveTo>
                    <a:pt x="0" y="359665"/>
                  </a:moveTo>
                  <a:lnTo>
                    <a:pt x="36818" y="359665"/>
                  </a:lnTo>
                  <a:lnTo>
                    <a:pt x="36818" y="0"/>
                  </a:lnTo>
                  <a:lnTo>
                    <a:pt x="0" y="0"/>
                  </a:lnTo>
                  <a:lnTo>
                    <a:pt x="0" y="359665"/>
                  </a:lnTo>
                  <a:close/>
                </a:path>
              </a:pathLst>
            </a:custGeom>
            <a:ln w="3714">
              <a:solidFill>
                <a:srgbClr val="1A85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809935" y="4660610"/>
              <a:ext cx="40640" cy="1090930"/>
            </a:xfrm>
            <a:custGeom>
              <a:avLst/>
              <a:gdLst/>
              <a:ahLst/>
              <a:cxnLst/>
              <a:rect l="l" t="t" r="r" b="b"/>
              <a:pathLst>
                <a:path w="40640" h="1090929">
                  <a:moveTo>
                    <a:pt x="40533" y="0"/>
                  </a:moveTo>
                  <a:lnTo>
                    <a:pt x="0" y="0"/>
                  </a:lnTo>
                  <a:lnTo>
                    <a:pt x="0" y="1090366"/>
                  </a:lnTo>
                  <a:lnTo>
                    <a:pt x="40533" y="1090366"/>
                  </a:lnTo>
                  <a:lnTo>
                    <a:pt x="40533" y="0"/>
                  </a:lnTo>
                  <a:close/>
                </a:path>
              </a:pathLst>
            </a:custGeom>
            <a:solidFill>
              <a:srgbClr val="D311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811793" y="4662502"/>
              <a:ext cx="36830" cy="1087120"/>
            </a:xfrm>
            <a:custGeom>
              <a:avLst/>
              <a:gdLst/>
              <a:ahLst/>
              <a:cxnLst/>
              <a:rect l="l" t="t" r="r" b="b"/>
              <a:pathLst>
                <a:path w="36830" h="1087120">
                  <a:moveTo>
                    <a:pt x="0" y="1086639"/>
                  </a:moveTo>
                  <a:lnTo>
                    <a:pt x="36818" y="1086639"/>
                  </a:lnTo>
                  <a:lnTo>
                    <a:pt x="36818" y="0"/>
                  </a:lnTo>
                  <a:lnTo>
                    <a:pt x="0" y="0"/>
                  </a:lnTo>
                  <a:lnTo>
                    <a:pt x="0" y="1086639"/>
                  </a:lnTo>
                  <a:close/>
                </a:path>
              </a:pathLst>
            </a:custGeom>
            <a:ln w="3714">
              <a:solidFill>
                <a:srgbClr val="D311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877554" y="5145218"/>
              <a:ext cx="40640" cy="969644"/>
            </a:xfrm>
            <a:custGeom>
              <a:avLst/>
              <a:gdLst/>
              <a:ahLst/>
              <a:cxnLst/>
              <a:rect l="l" t="t" r="r" b="b"/>
              <a:pathLst>
                <a:path w="40640" h="969645">
                  <a:moveTo>
                    <a:pt x="40436" y="0"/>
                  </a:moveTo>
                  <a:lnTo>
                    <a:pt x="0" y="0"/>
                  </a:lnTo>
                  <a:lnTo>
                    <a:pt x="0" y="969157"/>
                  </a:lnTo>
                  <a:lnTo>
                    <a:pt x="40436" y="969157"/>
                  </a:lnTo>
                  <a:lnTo>
                    <a:pt x="40436" y="0"/>
                  </a:lnTo>
                  <a:close/>
                </a:path>
              </a:pathLst>
            </a:custGeom>
            <a:solidFill>
              <a:srgbClr val="1A85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879412" y="5147029"/>
              <a:ext cx="36830" cy="965835"/>
            </a:xfrm>
            <a:custGeom>
              <a:avLst/>
              <a:gdLst/>
              <a:ahLst/>
              <a:cxnLst/>
              <a:rect l="l" t="t" r="r" b="b"/>
              <a:pathLst>
                <a:path w="36830" h="965835">
                  <a:moveTo>
                    <a:pt x="0" y="965487"/>
                  </a:moveTo>
                  <a:lnTo>
                    <a:pt x="36721" y="965487"/>
                  </a:lnTo>
                  <a:lnTo>
                    <a:pt x="36721" y="0"/>
                  </a:lnTo>
                  <a:lnTo>
                    <a:pt x="0" y="0"/>
                  </a:lnTo>
                  <a:lnTo>
                    <a:pt x="0" y="965487"/>
                  </a:lnTo>
                  <a:close/>
                </a:path>
              </a:pathLst>
            </a:custGeom>
            <a:ln w="3714">
              <a:solidFill>
                <a:srgbClr val="1A85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877554" y="4660679"/>
              <a:ext cx="40640" cy="485140"/>
            </a:xfrm>
            <a:custGeom>
              <a:avLst/>
              <a:gdLst/>
              <a:ahLst/>
              <a:cxnLst/>
              <a:rect l="l" t="t" r="r" b="b"/>
              <a:pathLst>
                <a:path w="40640" h="485139">
                  <a:moveTo>
                    <a:pt x="40436" y="0"/>
                  </a:moveTo>
                  <a:lnTo>
                    <a:pt x="0" y="0"/>
                  </a:lnTo>
                  <a:lnTo>
                    <a:pt x="0" y="484538"/>
                  </a:lnTo>
                  <a:lnTo>
                    <a:pt x="40436" y="484538"/>
                  </a:lnTo>
                  <a:lnTo>
                    <a:pt x="40436" y="0"/>
                  </a:lnTo>
                  <a:close/>
                </a:path>
              </a:pathLst>
            </a:custGeom>
            <a:solidFill>
              <a:srgbClr val="D311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879412" y="4662497"/>
              <a:ext cx="36830" cy="481330"/>
            </a:xfrm>
            <a:custGeom>
              <a:avLst/>
              <a:gdLst/>
              <a:ahLst/>
              <a:cxnLst/>
              <a:rect l="l" t="t" r="r" b="b"/>
              <a:pathLst>
                <a:path w="36830" h="481329">
                  <a:moveTo>
                    <a:pt x="0" y="480828"/>
                  </a:moveTo>
                  <a:lnTo>
                    <a:pt x="36721" y="480828"/>
                  </a:lnTo>
                  <a:lnTo>
                    <a:pt x="36721" y="0"/>
                  </a:lnTo>
                  <a:lnTo>
                    <a:pt x="0" y="0"/>
                  </a:lnTo>
                  <a:lnTo>
                    <a:pt x="0" y="480828"/>
                  </a:lnTo>
                  <a:close/>
                </a:path>
              </a:pathLst>
            </a:custGeom>
            <a:ln w="3714">
              <a:solidFill>
                <a:srgbClr val="D311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945057" y="4660668"/>
              <a:ext cx="40640" cy="1454150"/>
            </a:xfrm>
            <a:custGeom>
              <a:avLst/>
              <a:gdLst/>
              <a:ahLst/>
              <a:cxnLst/>
              <a:rect l="l" t="t" r="r" b="b"/>
              <a:pathLst>
                <a:path w="40640" h="1454150">
                  <a:moveTo>
                    <a:pt x="40436" y="0"/>
                  </a:moveTo>
                  <a:lnTo>
                    <a:pt x="0" y="0"/>
                  </a:lnTo>
                  <a:lnTo>
                    <a:pt x="0" y="1453707"/>
                  </a:lnTo>
                  <a:lnTo>
                    <a:pt x="40436" y="1453707"/>
                  </a:lnTo>
                  <a:lnTo>
                    <a:pt x="40436" y="0"/>
                  </a:lnTo>
                  <a:close/>
                </a:path>
              </a:pathLst>
            </a:custGeom>
            <a:solidFill>
              <a:srgbClr val="D311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946950" y="4662537"/>
              <a:ext cx="36830" cy="1450340"/>
            </a:xfrm>
            <a:custGeom>
              <a:avLst/>
              <a:gdLst/>
              <a:ahLst/>
              <a:cxnLst/>
              <a:rect l="l" t="t" r="r" b="b"/>
              <a:pathLst>
                <a:path w="36830" h="1450339">
                  <a:moveTo>
                    <a:pt x="0" y="1449980"/>
                  </a:moveTo>
                  <a:lnTo>
                    <a:pt x="36721" y="1449980"/>
                  </a:lnTo>
                  <a:lnTo>
                    <a:pt x="36721" y="0"/>
                  </a:lnTo>
                  <a:lnTo>
                    <a:pt x="0" y="0"/>
                  </a:lnTo>
                  <a:lnTo>
                    <a:pt x="0" y="1449980"/>
                  </a:lnTo>
                  <a:close/>
                </a:path>
              </a:pathLst>
            </a:custGeom>
            <a:ln w="3714">
              <a:solidFill>
                <a:srgbClr val="D311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1012670" y="4660668"/>
              <a:ext cx="40640" cy="1454150"/>
            </a:xfrm>
            <a:custGeom>
              <a:avLst/>
              <a:gdLst/>
              <a:ahLst/>
              <a:cxnLst/>
              <a:rect l="l" t="t" r="r" b="b"/>
              <a:pathLst>
                <a:path w="40640" h="1454150">
                  <a:moveTo>
                    <a:pt x="40436" y="0"/>
                  </a:moveTo>
                  <a:lnTo>
                    <a:pt x="0" y="0"/>
                  </a:lnTo>
                  <a:lnTo>
                    <a:pt x="0" y="1453707"/>
                  </a:lnTo>
                  <a:lnTo>
                    <a:pt x="40436" y="1453707"/>
                  </a:lnTo>
                  <a:lnTo>
                    <a:pt x="40436" y="0"/>
                  </a:lnTo>
                  <a:close/>
                </a:path>
              </a:pathLst>
            </a:custGeom>
            <a:solidFill>
              <a:srgbClr val="D311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1014562" y="4662537"/>
              <a:ext cx="36830" cy="1450340"/>
            </a:xfrm>
            <a:custGeom>
              <a:avLst/>
              <a:gdLst/>
              <a:ahLst/>
              <a:cxnLst/>
              <a:rect l="l" t="t" r="r" b="b"/>
              <a:pathLst>
                <a:path w="36830" h="1450339">
                  <a:moveTo>
                    <a:pt x="0" y="1449980"/>
                  </a:moveTo>
                  <a:lnTo>
                    <a:pt x="36721" y="1449980"/>
                  </a:lnTo>
                  <a:lnTo>
                    <a:pt x="36721" y="0"/>
                  </a:lnTo>
                  <a:lnTo>
                    <a:pt x="0" y="0"/>
                  </a:lnTo>
                  <a:lnTo>
                    <a:pt x="0" y="1449980"/>
                  </a:lnTo>
                  <a:close/>
                </a:path>
              </a:pathLst>
            </a:custGeom>
            <a:ln w="3714">
              <a:solidFill>
                <a:srgbClr val="D311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1080225" y="4660668"/>
              <a:ext cx="40640" cy="1454150"/>
            </a:xfrm>
            <a:custGeom>
              <a:avLst/>
              <a:gdLst/>
              <a:ahLst/>
              <a:cxnLst/>
              <a:rect l="l" t="t" r="r" b="b"/>
              <a:pathLst>
                <a:path w="40640" h="1454150">
                  <a:moveTo>
                    <a:pt x="40436" y="0"/>
                  </a:moveTo>
                  <a:lnTo>
                    <a:pt x="0" y="0"/>
                  </a:lnTo>
                  <a:lnTo>
                    <a:pt x="0" y="1453707"/>
                  </a:lnTo>
                  <a:lnTo>
                    <a:pt x="40436" y="1453707"/>
                  </a:lnTo>
                  <a:lnTo>
                    <a:pt x="40436" y="0"/>
                  </a:lnTo>
                  <a:close/>
                </a:path>
              </a:pathLst>
            </a:custGeom>
            <a:solidFill>
              <a:srgbClr val="D311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1082060" y="4662537"/>
              <a:ext cx="36830" cy="1450340"/>
            </a:xfrm>
            <a:custGeom>
              <a:avLst/>
              <a:gdLst/>
              <a:ahLst/>
              <a:cxnLst/>
              <a:rect l="l" t="t" r="r" b="b"/>
              <a:pathLst>
                <a:path w="36830" h="1450339">
                  <a:moveTo>
                    <a:pt x="0" y="1449980"/>
                  </a:moveTo>
                  <a:lnTo>
                    <a:pt x="36721" y="1449980"/>
                  </a:lnTo>
                  <a:lnTo>
                    <a:pt x="36721" y="0"/>
                  </a:lnTo>
                  <a:lnTo>
                    <a:pt x="0" y="0"/>
                  </a:lnTo>
                  <a:lnTo>
                    <a:pt x="0" y="1449980"/>
                  </a:lnTo>
                  <a:close/>
                </a:path>
              </a:pathLst>
            </a:custGeom>
            <a:ln w="3714">
              <a:solidFill>
                <a:srgbClr val="D311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1147723" y="4660668"/>
              <a:ext cx="40640" cy="1454150"/>
            </a:xfrm>
            <a:custGeom>
              <a:avLst/>
              <a:gdLst/>
              <a:ahLst/>
              <a:cxnLst/>
              <a:rect l="l" t="t" r="r" b="b"/>
              <a:pathLst>
                <a:path w="40640" h="1454150">
                  <a:moveTo>
                    <a:pt x="40533" y="0"/>
                  </a:moveTo>
                  <a:lnTo>
                    <a:pt x="0" y="0"/>
                  </a:lnTo>
                  <a:lnTo>
                    <a:pt x="0" y="1453707"/>
                  </a:lnTo>
                  <a:lnTo>
                    <a:pt x="40533" y="1453707"/>
                  </a:lnTo>
                  <a:lnTo>
                    <a:pt x="40533" y="0"/>
                  </a:lnTo>
                  <a:close/>
                </a:path>
              </a:pathLst>
            </a:custGeom>
            <a:solidFill>
              <a:srgbClr val="1A85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1149615" y="4662537"/>
              <a:ext cx="36830" cy="1450340"/>
            </a:xfrm>
            <a:custGeom>
              <a:avLst/>
              <a:gdLst/>
              <a:ahLst/>
              <a:cxnLst/>
              <a:rect l="l" t="t" r="r" b="b"/>
              <a:pathLst>
                <a:path w="36830" h="1450339">
                  <a:moveTo>
                    <a:pt x="0" y="1449980"/>
                  </a:moveTo>
                  <a:lnTo>
                    <a:pt x="36818" y="1449980"/>
                  </a:lnTo>
                  <a:lnTo>
                    <a:pt x="36818" y="0"/>
                  </a:lnTo>
                  <a:lnTo>
                    <a:pt x="0" y="0"/>
                  </a:lnTo>
                  <a:lnTo>
                    <a:pt x="0" y="1449980"/>
                  </a:lnTo>
                  <a:close/>
                </a:path>
              </a:pathLst>
            </a:custGeom>
            <a:ln w="3714">
              <a:solidFill>
                <a:srgbClr val="1A85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1215335" y="4660668"/>
              <a:ext cx="40640" cy="1454150"/>
            </a:xfrm>
            <a:custGeom>
              <a:avLst/>
              <a:gdLst/>
              <a:ahLst/>
              <a:cxnLst/>
              <a:rect l="l" t="t" r="r" b="b"/>
              <a:pathLst>
                <a:path w="40640" h="1454150">
                  <a:moveTo>
                    <a:pt x="40436" y="0"/>
                  </a:moveTo>
                  <a:lnTo>
                    <a:pt x="0" y="0"/>
                  </a:lnTo>
                  <a:lnTo>
                    <a:pt x="0" y="1453707"/>
                  </a:lnTo>
                  <a:lnTo>
                    <a:pt x="40436" y="1453707"/>
                  </a:lnTo>
                  <a:lnTo>
                    <a:pt x="40436" y="0"/>
                  </a:lnTo>
                  <a:close/>
                </a:path>
              </a:pathLst>
            </a:custGeom>
            <a:solidFill>
              <a:srgbClr val="1A85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1217227" y="4662537"/>
              <a:ext cx="36830" cy="1450340"/>
            </a:xfrm>
            <a:custGeom>
              <a:avLst/>
              <a:gdLst/>
              <a:ahLst/>
              <a:cxnLst/>
              <a:rect l="l" t="t" r="r" b="b"/>
              <a:pathLst>
                <a:path w="36830" h="1450339">
                  <a:moveTo>
                    <a:pt x="0" y="1449980"/>
                  </a:moveTo>
                  <a:lnTo>
                    <a:pt x="36721" y="1449980"/>
                  </a:lnTo>
                  <a:lnTo>
                    <a:pt x="36721" y="0"/>
                  </a:lnTo>
                  <a:lnTo>
                    <a:pt x="0" y="0"/>
                  </a:lnTo>
                  <a:lnTo>
                    <a:pt x="0" y="1449980"/>
                  </a:lnTo>
                  <a:close/>
                </a:path>
              </a:pathLst>
            </a:custGeom>
            <a:ln w="3714">
              <a:solidFill>
                <a:srgbClr val="1A85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1282890" y="4660668"/>
              <a:ext cx="40640" cy="1454150"/>
            </a:xfrm>
            <a:custGeom>
              <a:avLst/>
              <a:gdLst/>
              <a:ahLst/>
              <a:cxnLst/>
              <a:rect l="l" t="t" r="r" b="b"/>
              <a:pathLst>
                <a:path w="40640" h="1454150">
                  <a:moveTo>
                    <a:pt x="40436" y="0"/>
                  </a:moveTo>
                  <a:lnTo>
                    <a:pt x="0" y="0"/>
                  </a:lnTo>
                  <a:lnTo>
                    <a:pt x="0" y="1453707"/>
                  </a:lnTo>
                  <a:lnTo>
                    <a:pt x="40436" y="1453707"/>
                  </a:lnTo>
                  <a:lnTo>
                    <a:pt x="40436" y="0"/>
                  </a:lnTo>
                  <a:close/>
                </a:path>
              </a:pathLst>
            </a:custGeom>
            <a:solidFill>
              <a:srgbClr val="1A85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1284725" y="4662537"/>
              <a:ext cx="36830" cy="1450340"/>
            </a:xfrm>
            <a:custGeom>
              <a:avLst/>
              <a:gdLst/>
              <a:ahLst/>
              <a:cxnLst/>
              <a:rect l="l" t="t" r="r" b="b"/>
              <a:pathLst>
                <a:path w="36830" h="1450339">
                  <a:moveTo>
                    <a:pt x="0" y="1449980"/>
                  </a:moveTo>
                  <a:lnTo>
                    <a:pt x="36721" y="1449980"/>
                  </a:lnTo>
                  <a:lnTo>
                    <a:pt x="36721" y="0"/>
                  </a:lnTo>
                  <a:lnTo>
                    <a:pt x="0" y="0"/>
                  </a:lnTo>
                  <a:lnTo>
                    <a:pt x="0" y="1449980"/>
                  </a:lnTo>
                  <a:close/>
                </a:path>
              </a:pathLst>
            </a:custGeom>
            <a:ln w="3714">
              <a:solidFill>
                <a:srgbClr val="1A85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1350503" y="4660668"/>
              <a:ext cx="40640" cy="1454150"/>
            </a:xfrm>
            <a:custGeom>
              <a:avLst/>
              <a:gdLst/>
              <a:ahLst/>
              <a:cxnLst/>
              <a:rect l="l" t="t" r="r" b="b"/>
              <a:pathLst>
                <a:path w="40640" h="1454150">
                  <a:moveTo>
                    <a:pt x="40436" y="0"/>
                  </a:moveTo>
                  <a:lnTo>
                    <a:pt x="0" y="0"/>
                  </a:lnTo>
                  <a:lnTo>
                    <a:pt x="0" y="1453707"/>
                  </a:lnTo>
                  <a:lnTo>
                    <a:pt x="40436" y="1453707"/>
                  </a:lnTo>
                  <a:lnTo>
                    <a:pt x="40436" y="0"/>
                  </a:lnTo>
                  <a:close/>
                </a:path>
              </a:pathLst>
            </a:custGeom>
            <a:solidFill>
              <a:srgbClr val="1A85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1352338" y="4662537"/>
              <a:ext cx="36830" cy="1450340"/>
            </a:xfrm>
            <a:custGeom>
              <a:avLst/>
              <a:gdLst/>
              <a:ahLst/>
              <a:cxnLst/>
              <a:rect l="l" t="t" r="r" b="b"/>
              <a:pathLst>
                <a:path w="36830" h="1450339">
                  <a:moveTo>
                    <a:pt x="0" y="1449980"/>
                  </a:moveTo>
                  <a:lnTo>
                    <a:pt x="36721" y="1449980"/>
                  </a:lnTo>
                  <a:lnTo>
                    <a:pt x="36721" y="0"/>
                  </a:lnTo>
                  <a:lnTo>
                    <a:pt x="0" y="0"/>
                  </a:lnTo>
                  <a:lnTo>
                    <a:pt x="0" y="1449980"/>
                  </a:lnTo>
                  <a:close/>
                </a:path>
              </a:pathLst>
            </a:custGeom>
            <a:ln w="3714">
              <a:solidFill>
                <a:srgbClr val="1A85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1418000" y="5024123"/>
              <a:ext cx="40640" cy="1090295"/>
            </a:xfrm>
            <a:custGeom>
              <a:avLst/>
              <a:gdLst/>
              <a:ahLst/>
              <a:cxnLst/>
              <a:rect l="l" t="t" r="r" b="b"/>
              <a:pathLst>
                <a:path w="40640" h="1090295">
                  <a:moveTo>
                    <a:pt x="40436" y="0"/>
                  </a:moveTo>
                  <a:lnTo>
                    <a:pt x="0" y="0"/>
                  </a:lnTo>
                  <a:lnTo>
                    <a:pt x="0" y="1090251"/>
                  </a:lnTo>
                  <a:lnTo>
                    <a:pt x="40436" y="1090251"/>
                  </a:lnTo>
                  <a:lnTo>
                    <a:pt x="40436" y="0"/>
                  </a:lnTo>
                  <a:close/>
                </a:path>
              </a:pathLst>
            </a:custGeom>
            <a:solidFill>
              <a:srgbClr val="1A85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1419893" y="5025992"/>
              <a:ext cx="36830" cy="1087120"/>
            </a:xfrm>
            <a:custGeom>
              <a:avLst/>
              <a:gdLst/>
              <a:ahLst/>
              <a:cxnLst/>
              <a:rect l="l" t="t" r="r" b="b"/>
              <a:pathLst>
                <a:path w="36830" h="1087120">
                  <a:moveTo>
                    <a:pt x="0" y="1086525"/>
                  </a:moveTo>
                  <a:lnTo>
                    <a:pt x="36721" y="1086525"/>
                  </a:lnTo>
                  <a:lnTo>
                    <a:pt x="36721" y="0"/>
                  </a:lnTo>
                  <a:lnTo>
                    <a:pt x="0" y="0"/>
                  </a:lnTo>
                  <a:lnTo>
                    <a:pt x="0" y="1086525"/>
                  </a:lnTo>
                  <a:close/>
                </a:path>
              </a:pathLst>
            </a:custGeom>
            <a:ln w="3714">
              <a:solidFill>
                <a:srgbClr val="1A85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1418000" y="4660645"/>
              <a:ext cx="40640" cy="363855"/>
            </a:xfrm>
            <a:custGeom>
              <a:avLst/>
              <a:gdLst/>
              <a:ahLst/>
              <a:cxnLst/>
              <a:rect l="l" t="t" r="r" b="b"/>
              <a:pathLst>
                <a:path w="40640" h="363854">
                  <a:moveTo>
                    <a:pt x="40436" y="0"/>
                  </a:moveTo>
                  <a:lnTo>
                    <a:pt x="0" y="0"/>
                  </a:lnTo>
                  <a:lnTo>
                    <a:pt x="0" y="363478"/>
                  </a:lnTo>
                  <a:lnTo>
                    <a:pt x="40436" y="363478"/>
                  </a:lnTo>
                  <a:lnTo>
                    <a:pt x="40436" y="0"/>
                  </a:lnTo>
                  <a:close/>
                </a:path>
              </a:pathLst>
            </a:custGeom>
            <a:solidFill>
              <a:srgbClr val="00BE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1419893" y="4662525"/>
              <a:ext cx="36830" cy="360045"/>
            </a:xfrm>
            <a:custGeom>
              <a:avLst/>
              <a:gdLst/>
              <a:ahLst/>
              <a:cxnLst/>
              <a:rect l="l" t="t" r="r" b="b"/>
              <a:pathLst>
                <a:path w="36830" h="360045">
                  <a:moveTo>
                    <a:pt x="0" y="359763"/>
                  </a:moveTo>
                  <a:lnTo>
                    <a:pt x="36721" y="359763"/>
                  </a:lnTo>
                  <a:lnTo>
                    <a:pt x="36721" y="0"/>
                  </a:lnTo>
                  <a:lnTo>
                    <a:pt x="0" y="0"/>
                  </a:lnTo>
                  <a:lnTo>
                    <a:pt x="0" y="359763"/>
                  </a:lnTo>
                  <a:close/>
                </a:path>
              </a:pathLst>
            </a:custGeom>
            <a:ln w="3714">
              <a:solidFill>
                <a:srgbClr val="00B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1485556" y="4660668"/>
              <a:ext cx="40640" cy="1454150"/>
            </a:xfrm>
            <a:custGeom>
              <a:avLst/>
              <a:gdLst/>
              <a:ahLst/>
              <a:cxnLst/>
              <a:rect l="l" t="t" r="r" b="b"/>
              <a:pathLst>
                <a:path w="40640" h="1454150">
                  <a:moveTo>
                    <a:pt x="40533" y="0"/>
                  </a:moveTo>
                  <a:lnTo>
                    <a:pt x="0" y="0"/>
                  </a:lnTo>
                  <a:lnTo>
                    <a:pt x="0" y="1453707"/>
                  </a:lnTo>
                  <a:lnTo>
                    <a:pt x="40533" y="1453707"/>
                  </a:lnTo>
                  <a:lnTo>
                    <a:pt x="40533" y="0"/>
                  </a:lnTo>
                  <a:close/>
                </a:path>
              </a:pathLst>
            </a:custGeom>
            <a:solidFill>
              <a:srgbClr val="1A85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1487391" y="4662537"/>
              <a:ext cx="36830" cy="1450340"/>
            </a:xfrm>
            <a:custGeom>
              <a:avLst/>
              <a:gdLst/>
              <a:ahLst/>
              <a:cxnLst/>
              <a:rect l="l" t="t" r="r" b="b"/>
              <a:pathLst>
                <a:path w="36830" h="1450339">
                  <a:moveTo>
                    <a:pt x="0" y="1449980"/>
                  </a:moveTo>
                  <a:lnTo>
                    <a:pt x="36818" y="1449980"/>
                  </a:lnTo>
                  <a:lnTo>
                    <a:pt x="36818" y="0"/>
                  </a:lnTo>
                  <a:lnTo>
                    <a:pt x="0" y="0"/>
                  </a:lnTo>
                  <a:lnTo>
                    <a:pt x="0" y="1449980"/>
                  </a:lnTo>
                  <a:close/>
                </a:path>
              </a:pathLst>
            </a:custGeom>
            <a:ln w="3714">
              <a:solidFill>
                <a:srgbClr val="1A85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1553168" y="5096768"/>
              <a:ext cx="40640" cy="1017905"/>
            </a:xfrm>
            <a:custGeom>
              <a:avLst/>
              <a:gdLst/>
              <a:ahLst/>
              <a:cxnLst/>
              <a:rect l="l" t="t" r="r" b="b"/>
              <a:pathLst>
                <a:path w="40640" h="1017904">
                  <a:moveTo>
                    <a:pt x="40436" y="0"/>
                  </a:moveTo>
                  <a:lnTo>
                    <a:pt x="0" y="0"/>
                  </a:lnTo>
                  <a:lnTo>
                    <a:pt x="0" y="1017606"/>
                  </a:lnTo>
                  <a:lnTo>
                    <a:pt x="40436" y="1017606"/>
                  </a:lnTo>
                  <a:lnTo>
                    <a:pt x="40436" y="0"/>
                  </a:lnTo>
                  <a:close/>
                </a:path>
              </a:pathLst>
            </a:custGeom>
            <a:solidFill>
              <a:srgbClr val="1A85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1555003" y="5098580"/>
              <a:ext cx="36830" cy="1014094"/>
            </a:xfrm>
            <a:custGeom>
              <a:avLst/>
              <a:gdLst/>
              <a:ahLst/>
              <a:cxnLst/>
              <a:rect l="l" t="t" r="r" b="b"/>
              <a:pathLst>
                <a:path w="36830" h="1014095">
                  <a:moveTo>
                    <a:pt x="0" y="1013937"/>
                  </a:moveTo>
                  <a:lnTo>
                    <a:pt x="36721" y="1013937"/>
                  </a:lnTo>
                  <a:lnTo>
                    <a:pt x="36721" y="0"/>
                  </a:lnTo>
                  <a:lnTo>
                    <a:pt x="0" y="0"/>
                  </a:lnTo>
                  <a:lnTo>
                    <a:pt x="0" y="1013937"/>
                  </a:lnTo>
                  <a:close/>
                </a:path>
              </a:pathLst>
            </a:custGeom>
            <a:ln w="3714">
              <a:solidFill>
                <a:srgbClr val="1A85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1553168" y="4660673"/>
              <a:ext cx="40640" cy="436245"/>
            </a:xfrm>
            <a:custGeom>
              <a:avLst/>
              <a:gdLst/>
              <a:ahLst/>
              <a:cxnLst/>
              <a:rect l="l" t="t" r="r" b="b"/>
              <a:pathLst>
                <a:path w="40640" h="436245">
                  <a:moveTo>
                    <a:pt x="40436" y="0"/>
                  </a:moveTo>
                  <a:lnTo>
                    <a:pt x="0" y="0"/>
                  </a:lnTo>
                  <a:lnTo>
                    <a:pt x="0" y="436095"/>
                  </a:lnTo>
                  <a:lnTo>
                    <a:pt x="40436" y="436095"/>
                  </a:lnTo>
                  <a:lnTo>
                    <a:pt x="40436" y="0"/>
                  </a:lnTo>
                  <a:close/>
                </a:path>
              </a:pathLst>
            </a:custGeom>
            <a:solidFill>
              <a:srgbClr val="00BE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1555003" y="4662491"/>
              <a:ext cx="36830" cy="432434"/>
            </a:xfrm>
            <a:custGeom>
              <a:avLst/>
              <a:gdLst/>
              <a:ahLst/>
              <a:cxnLst/>
              <a:rect l="l" t="t" r="r" b="b"/>
              <a:pathLst>
                <a:path w="36830" h="432435">
                  <a:moveTo>
                    <a:pt x="0" y="432385"/>
                  </a:moveTo>
                  <a:lnTo>
                    <a:pt x="36721" y="432385"/>
                  </a:lnTo>
                  <a:lnTo>
                    <a:pt x="36721" y="0"/>
                  </a:lnTo>
                  <a:lnTo>
                    <a:pt x="0" y="0"/>
                  </a:lnTo>
                  <a:lnTo>
                    <a:pt x="0" y="432385"/>
                  </a:lnTo>
                  <a:close/>
                </a:path>
              </a:pathLst>
            </a:custGeom>
            <a:ln w="3714">
              <a:solidFill>
                <a:srgbClr val="00B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1620666" y="5532869"/>
              <a:ext cx="40640" cy="581660"/>
            </a:xfrm>
            <a:custGeom>
              <a:avLst/>
              <a:gdLst/>
              <a:ahLst/>
              <a:cxnLst/>
              <a:rect l="l" t="t" r="r" b="b"/>
              <a:pathLst>
                <a:path w="40639" h="581660">
                  <a:moveTo>
                    <a:pt x="40436" y="0"/>
                  </a:moveTo>
                  <a:lnTo>
                    <a:pt x="0" y="0"/>
                  </a:lnTo>
                  <a:lnTo>
                    <a:pt x="0" y="581505"/>
                  </a:lnTo>
                  <a:lnTo>
                    <a:pt x="40436" y="581505"/>
                  </a:lnTo>
                  <a:lnTo>
                    <a:pt x="40436" y="0"/>
                  </a:lnTo>
                  <a:close/>
                </a:path>
              </a:pathLst>
            </a:custGeom>
            <a:solidFill>
              <a:srgbClr val="1A85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1622558" y="5534681"/>
              <a:ext cx="36830" cy="577850"/>
            </a:xfrm>
            <a:custGeom>
              <a:avLst/>
              <a:gdLst/>
              <a:ahLst/>
              <a:cxnLst/>
              <a:rect l="l" t="t" r="r" b="b"/>
              <a:pathLst>
                <a:path w="36830" h="577850">
                  <a:moveTo>
                    <a:pt x="0" y="577836"/>
                  </a:moveTo>
                  <a:lnTo>
                    <a:pt x="36721" y="577836"/>
                  </a:lnTo>
                  <a:lnTo>
                    <a:pt x="36721" y="0"/>
                  </a:lnTo>
                  <a:lnTo>
                    <a:pt x="0" y="0"/>
                  </a:lnTo>
                  <a:lnTo>
                    <a:pt x="0" y="577836"/>
                  </a:lnTo>
                  <a:close/>
                </a:path>
              </a:pathLst>
            </a:custGeom>
            <a:ln w="3714">
              <a:solidFill>
                <a:srgbClr val="1A85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1620666" y="4660668"/>
              <a:ext cx="40640" cy="872490"/>
            </a:xfrm>
            <a:custGeom>
              <a:avLst/>
              <a:gdLst/>
              <a:ahLst/>
              <a:cxnLst/>
              <a:rect l="l" t="t" r="r" b="b"/>
              <a:pathLst>
                <a:path w="40639" h="872489">
                  <a:moveTo>
                    <a:pt x="40436" y="0"/>
                  </a:moveTo>
                  <a:lnTo>
                    <a:pt x="0" y="0"/>
                  </a:lnTo>
                  <a:lnTo>
                    <a:pt x="0" y="872201"/>
                  </a:lnTo>
                  <a:lnTo>
                    <a:pt x="40436" y="872201"/>
                  </a:lnTo>
                  <a:lnTo>
                    <a:pt x="40436" y="0"/>
                  </a:lnTo>
                  <a:close/>
                </a:path>
              </a:pathLst>
            </a:custGeom>
            <a:solidFill>
              <a:srgbClr val="00BE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1622558" y="4662502"/>
              <a:ext cx="36830" cy="868680"/>
            </a:xfrm>
            <a:custGeom>
              <a:avLst/>
              <a:gdLst/>
              <a:ahLst/>
              <a:cxnLst/>
              <a:rect l="l" t="t" r="r" b="b"/>
              <a:pathLst>
                <a:path w="36830" h="868679">
                  <a:moveTo>
                    <a:pt x="0" y="868474"/>
                  </a:moveTo>
                  <a:lnTo>
                    <a:pt x="36721" y="868474"/>
                  </a:lnTo>
                  <a:lnTo>
                    <a:pt x="36721" y="0"/>
                  </a:lnTo>
                  <a:lnTo>
                    <a:pt x="0" y="0"/>
                  </a:lnTo>
                  <a:lnTo>
                    <a:pt x="0" y="868474"/>
                  </a:lnTo>
                  <a:close/>
                </a:path>
              </a:pathLst>
            </a:custGeom>
            <a:ln w="3714">
              <a:solidFill>
                <a:srgbClr val="00B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1688336" y="5872054"/>
              <a:ext cx="40640" cy="242570"/>
            </a:xfrm>
            <a:custGeom>
              <a:avLst/>
              <a:gdLst/>
              <a:ahLst/>
              <a:cxnLst/>
              <a:rect l="l" t="t" r="r" b="b"/>
              <a:pathLst>
                <a:path w="40639" h="242570">
                  <a:moveTo>
                    <a:pt x="40436" y="0"/>
                  </a:moveTo>
                  <a:lnTo>
                    <a:pt x="0" y="0"/>
                  </a:lnTo>
                  <a:lnTo>
                    <a:pt x="0" y="242320"/>
                  </a:lnTo>
                  <a:lnTo>
                    <a:pt x="40436" y="242320"/>
                  </a:lnTo>
                  <a:lnTo>
                    <a:pt x="40436" y="0"/>
                  </a:lnTo>
                  <a:close/>
                </a:path>
              </a:pathLst>
            </a:custGeom>
            <a:solidFill>
              <a:srgbClr val="1A85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1690171" y="5873912"/>
              <a:ext cx="36830" cy="238760"/>
            </a:xfrm>
            <a:custGeom>
              <a:avLst/>
              <a:gdLst/>
              <a:ahLst/>
              <a:cxnLst/>
              <a:rect l="l" t="t" r="r" b="b"/>
              <a:pathLst>
                <a:path w="36830" h="238760">
                  <a:moveTo>
                    <a:pt x="0" y="238605"/>
                  </a:moveTo>
                  <a:lnTo>
                    <a:pt x="36721" y="238605"/>
                  </a:lnTo>
                  <a:lnTo>
                    <a:pt x="36721" y="0"/>
                  </a:lnTo>
                  <a:lnTo>
                    <a:pt x="0" y="0"/>
                  </a:lnTo>
                  <a:lnTo>
                    <a:pt x="0" y="238605"/>
                  </a:lnTo>
                  <a:close/>
                </a:path>
              </a:pathLst>
            </a:custGeom>
            <a:ln w="3714">
              <a:solidFill>
                <a:srgbClr val="1A85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1688336" y="4660656"/>
              <a:ext cx="40640" cy="1211580"/>
            </a:xfrm>
            <a:custGeom>
              <a:avLst/>
              <a:gdLst/>
              <a:ahLst/>
              <a:cxnLst/>
              <a:rect l="l" t="t" r="r" b="b"/>
              <a:pathLst>
                <a:path w="40639" h="1211579">
                  <a:moveTo>
                    <a:pt x="40436" y="0"/>
                  </a:moveTo>
                  <a:lnTo>
                    <a:pt x="0" y="0"/>
                  </a:lnTo>
                  <a:lnTo>
                    <a:pt x="0" y="1211403"/>
                  </a:lnTo>
                  <a:lnTo>
                    <a:pt x="40436" y="1211403"/>
                  </a:lnTo>
                  <a:lnTo>
                    <a:pt x="40436" y="0"/>
                  </a:lnTo>
                  <a:close/>
                </a:path>
              </a:pathLst>
            </a:custGeom>
            <a:solidFill>
              <a:srgbClr val="00BE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1690171" y="4662525"/>
              <a:ext cx="36830" cy="1207770"/>
            </a:xfrm>
            <a:custGeom>
              <a:avLst/>
              <a:gdLst/>
              <a:ahLst/>
              <a:cxnLst/>
              <a:rect l="l" t="t" r="r" b="b"/>
              <a:pathLst>
                <a:path w="36830" h="1207770">
                  <a:moveTo>
                    <a:pt x="0" y="1207676"/>
                  </a:moveTo>
                  <a:lnTo>
                    <a:pt x="36721" y="1207676"/>
                  </a:lnTo>
                  <a:lnTo>
                    <a:pt x="36721" y="0"/>
                  </a:lnTo>
                  <a:lnTo>
                    <a:pt x="0" y="0"/>
                  </a:lnTo>
                  <a:lnTo>
                    <a:pt x="0" y="1207676"/>
                  </a:lnTo>
                  <a:close/>
                </a:path>
              </a:pathLst>
            </a:custGeom>
            <a:ln w="3714">
              <a:solidFill>
                <a:srgbClr val="00B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1755834" y="5145218"/>
              <a:ext cx="40640" cy="969644"/>
            </a:xfrm>
            <a:custGeom>
              <a:avLst/>
              <a:gdLst/>
              <a:ahLst/>
              <a:cxnLst/>
              <a:rect l="l" t="t" r="r" b="b"/>
              <a:pathLst>
                <a:path w="40639" h="969645">
                  <a:moveTo>
                    <a:pt x="40436" y="0"/>
                  </a:moveTo>
                  <a:lnTo>
                    <a:pt x="0" y="0"/>
                  </a:lnTo>
                  <a:lnTo>
                    <a:pt x="0" y="969157"/>
                  </a:lnTo>
                  <a:lnTo>
                    <a:pt x="40436" y="969157"/>
                  </a:lnTo>
                  <a:lnTo>
                    <a:pt x="40436" y="0"/>
                  </a:lnTo>
                  <a:close/>
                </a:path>
              </a:pathLst>
            </a:custGeom>
            <a:solidFill>
              <a:srgbClr val="1A85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1757669" y="5147029"/>
              <a:ext cx="36830" cy="965835"/>
            </a:xfrm>
            <a:custGeom>
              <a:avLst/>
              <a:gdLst/>
              <a:ahLst/>
              <a:cxnLst/>
              <a:rect l="l" t="t" r="r" b="b"/>
              <a:pathLst>
                <a:path w="36830" h="965835">
                  <a:moveTo>
                    <a:pt x="0" y="965487"/>
                  </a:moveTo>
                  <a:lnTo>
                    <a:pt x="36721" y="965487"/>
                  </a:lnTo>
                  <a:lnTo>
                    <a:pt x="36721" y="0"/>
                  </a:lnTo>
                  <a:lnTo>
                    <a:pt x="0" y="0"/>
                  </a:lnTo>
                  <a:lnTo>
                    <a:pt x="0" y="965487"/>
                  </a:lnTo>
                  <a:close/>
                </a:path>
              </a:pathLst>
            </a:custGeom>
            <a:ln w="3714">
              <a:solidFill>
                <a:srgbClr val="1A85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1755834" y="4660679"/>
              <a:ext cx="40640" cy="485140"/>
            </a:xfrm>
            <a:custGeom>
              <a:avLst/>
              <a:gdLst/>
              <a:ahLst/>
              <a:cxnLst/>
              <a:rect l="l" t="t" r="r" b="b"/>
              <a:pathLst>
                <a:path w="40639" h="485139">
                  <a:moveTo>
                    <a:pt x="40436" y="0"/>
                  </a:moveTo>
                  <a:lnTo>
                    <a:pt x="0" y="0"/>
                  </a:lnTo>
                  <a:lnTo>
                    <a:pt x="0" y="484538"/>
                  </a:lnTo>
                  <a:lnTo>
                    <a:pt x="40436" y="484538"/>
                  </a:lnTo>
                  <a:lnTo>
                    <a:pt x="40436" y="0"/>
                  </a:lnTo>
                  <a:close/>
                </a:path>
              </a:pathLst>
            </a:custGeom>
            <a:solidFill>
              <a:srgbClr val="00BE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1757669" y="4662497"/>
              <a:ext cx="36830" cy="481330"/>
            </a:xfrm>
            <a:custGeom>
              <a:avLst/>
              <a:gdLst/>
              <a:ahLst/>
              <a:cxnLst/>
              <a:rect l="l" t="t" r="r" b="b"/>
              <a:pathLst>
                <a:path w="36830" h="481329">
                  <a:moveTo>
                    <a:pt x="0" y="480828"/>
                  </a:moveTo>
                  <a:lnTo>
                    <a:pt x="36721" y="480828"/>
                  </a:lnTo>
                  <a:lnTo>
                    <a:pt x="36721" y="0"/>
                  </a:lnTo>
                  <a:lnTo>
                    <a:pt x="0" y="0"/>
                  </a:lnTo>
                  <a:lnTo>
                    <a:pt x="0" y="480828"/>
                  </a:lnTo>
                  <a:close/>
                </a:path>
              </a:pathLst>
            </a:custGeom>
            <a:ln w="3714">
              <a:solidFill>
                <a:srgbClr val="00B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1823389" y="4660668"/>
              <a:ext cx="40640" cy="1454150"/>
            </a:xfrm>
            <a:custGeom>
              <a:avLst/>
              <a:gdLst/>
              <a:ahLst/>
              <a:cxnLst/>
              <a:rect l="l" t="t" r="r" b="b"/>
              <a:pathLst>
                <a:path w="40639" h="1454150">
                  <a:moveTo>
                    <a:pt x="40533" y="0"/>
                  </a:moveTo>
                  <a:lnTo>
                    <a:pt x="0" y="0"/>
                  </a:lnTo>
                  <a:lnTo>
                    <a:pt x="0" y="1453707"/>
                  </a:lnTo>
                  <a:lnTo>
                    <a:pt x="40533" y="1453707"/>
                  </a:lnTo>
                  <a:lnTo>
                    <a:pt x="40533" y="0"/>
                  </a:lnTo>
                  <a:close/>
                </a:path>
              </a:pathLst>
            </a:custGeom>
            <a:solidFill>
              <a:srgbClr val="00BE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1825224" y="4662537"/>
              <a:ext cx="36830" cy="1450340"/>
            </a:xfrm>
            <a:custGeom>
              <a:avLst/>
              <a:gdLst/>
              <a:ahLst/>
              <a:cxnLst/>
              <a:rect l="l" t="t" r="r" b="b"/>
              <a:pathLst>
                <a:path w="36830" h="1450339">
                  <a:moveTo>
                    <a:pt x="0" y="1449980"/>
                  </a:moveTo>
                  <a:lnTo>
                    <a:pt x="36818" y="1449980"/>
                  </a:lnTo>
                  <a:lnTo>
                    <a:pt x="36818" y="0"/>
                  </a:lnTo>
                  <a:lnTo>
                    <a:pt x="0" y="0"/>
                  </a:lnTo>
                  <a:lnTo>
                    <a:pt x="0" y="1449980"/>
                  </a:lnTo>
                  <a:close/>
                </a:path>
              </a:pathLst>
            </a:custGeom>
            <a:ln w="3714">
              <a:solidFill>
                <a:srgbClr val="00B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1891001" y="5024123"/>
              <a:ext cx="40640" cy="1090295"/>
            </a:xfrm>
            <a:custGeom>
              <a:avLst/>
              <a:gdLst/>
              <a:ahLst/>
              <a:cxnLst/>
              <a:rect l="l" t="t" r="r" b="b"/>
              <a:pathLst>
                <a:path w="40639" h="1090295">
                  <a:moveTo>
                    <a:pt x="40436" y="0"/>
                  </a:moveTo>
                  <a:lnTo>
                    <a:pt x="0" y="0"/>
                  </a:lnTo>
                  <a:lnTo>
                    <a:pt x="0" y="1090251"/>
                  </a:lnTo>
                  <a:lnTo>
                    <a:pt x="40436" y="1090251"/>
                  </a:lnTo>
                  <a:lnTo>
                    <a:pt x="40436" y="0"/>
                  </a:lnTo>
                  <a:close/>
                </a:path>
              </a:pathLst>
            </a:custGeom>
            <a:solidFill>
              <a:srgbClr val="1A85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1892836" y="5025992"/>
              <a:ext cx="36830" cy="1087120"/>
            </a:xfrm>
            <a:custGeom>
              <a:avLst/>
              <a:gdLst/>
              <a:ahLst/>
              <a:cxnLst/>
              <a:rect l="l" t="t" r="r" b="b"/>
              <a:pathLst>
                <a:path w="36830" h="1087120">
                  <a:moveTo>
                    <a:pt x="0" y="1086525"/>
                  </a:moveTo>
                  <a:lnTo>
                    <a:pt x="36721" y="1086525"/>
                  </a:lnTo>
                  <a:lnTo>
                    <a:pt x="36721" y="0"/>
                  </a:lnTo>
                  <a:lnTo>
                    <a:pt x="0" y="0"/>
                  </a:lnTo>
                  <a:lnTo>
                    <a:pt x="0" y="1086525"/>
                  </a:lnTo>
                  <a:close/>
                </a:path>
              </a:pathLst>
            </a:custGeom>
            <a:ln w="3714">
              <a:solidFill>
                <a:srgbClr val="1A85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1891001" y="4660645"/>
              <a:ext cx="40640" cy="363855"/>
            </a:xfrm>
            <a:custGeom>
              <a:avLst/>
              <a:gdLst/>
              <a:ahLst/>
              <a:cxnLst/>
              <a:rect l="l" t="t" r="r" b="b"/>
              <a:pathLst>
                <a:path w="40639" h="363854">
                  <a:moveTo>
                    <a:pt x="40436" y="0"/>
                  </a:moveTo>
                  <a:lnTo>
                    <a:pt x="0" y="0"/>
                  </a:lnTo>
                  <a:lnTo>
                    <a:pt x="0" y="363478"/>
                  </a:lnTo>
                  <a:lnTo>
                    <a:pt x="40436" y="363478"/>
                  </a:lnTo>
                  <a:lnTo>
                    <a:pt x="40436" y="0"/>
                  </a:lnTo>
                  <a:close/>
                </a:path>
              </a:pathLst>
            </a:custGeom>
            <a:solidFill>
              <a:srgbClr val="00BE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1892836" y="4662525"/>
              <a:ext cx="36830" cy="360045"/>
            </a:xfrm>
            <a:custGeom>
              <a:avLst/>
              <a:gdLst/>
              <a:ahLst/>
              <a:cxnLst/>
              <a:rect l="l" t="t" r="r" b="b"/>
              <a:pathLst>
                <a:path w="36830" h="360045">
                  <a:moveTo>
                    <a:pt x="0" y="359763"/>
                  </a:moveTo>
                  <a:lnTo>
                    <a:pt x="36721" y="359763"/>
                  </a:lnTo>
                  <a:lnTo>
                    <a:pt x="36721" y="0"/>
                  </a:lnTo>
                  <a:lnTo>
                    <a:pt x="0" y="0"/>
                  </a:lnTo>
                  <a:lnTo>
                    <a:pt x="0" y="359763"/>
                  </a:lnTo>
                  <a:close/>
                </a:path>
              </a:pathLst>
            </a:custGeom>
            <a:ln w="3714">
              <a:solidFill>
                <a:srgbClr val="00B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1958499" y="4660668"/>
              <a:ext cx="40640" cy="1454150"/>
            </a:xfrm>
            <a:custGeom>
              <a:avLst/>
              <a:gdLst/>
              <a:ahLst/>
              <a:cxnLst/>
              <a:rect l="l" t="t" r="r" b="b"/>
              <a:pathLst>
                <a:path w="40639" h="1454150">
                  <a:moveTo>
                    <a:pt x="40436" y="0"/>
                  </a:moveTo>
                  <a:lnTo>
                    <a:pt x="0" y="0"/>
                  </a:lnTo>
                  <a:lnTo>
                    <a:pt x="0" y="1453707"/>
                  </a:lnTo>
                  <a:lnTo>
                    <a:pt x="40436" y="1453707"/>
                  </a:lnTo>
                  <a:lnTo>
                    <a:pt x="40436" y="0"/>
                  </a:lnTo>
                  <a:close/>
                </a:path>
              </a:pathLst>
            </a:custGeom>
            <a:solidFill>
              <a:srgbClr val="00BE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1960334" y="4662537"/>
              <a:ext cx="36830" cy="1450340"/>
            </a:xfrm>
            <a:custGeom>
              <a:avLst/>
              <a:gdLst/>
              <a:ahLst/>
              <a:cxnLst/>
              <a:rect l="l" t="t" r="r" b="b"/>
              <a:pathLst>
                <a:path w="36830" h="1450339">
                  <a:moveTo>
                    <a:pt x="0" y="1449980"/>
                  </a:moveTo>
                  <a:lnTo>
                    <a:pt x="36721" y="1449980"/>
                  </a:lnTo>
                  <a:lnTo>
                    <a:pt x="36721" y="0"/>
                  </a:lnTo>
                  <a:lnTo>
                    <a:pt x="0" y="0"/>
                  </a:lnTo>
                  <a:lnTo>
                    <a:pt x="0" y="1449980"/>
                  </a:lnTo>
                  <a:close/>
                </a:path>
              </a:pathLst>
            </a:custGeom>
            <a:ln w="3714">
              <a:solidFill>
                <a:srgbClr val="00B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2026112" y="4660668"/>
              <a:ext cx="40640" cy="1454150"/>
            </a:xfrm>
            <a:custGeom>
              <a:avLst/>
              <a:gdLst/>
              <a:ahLst/>
              <a:cxnLst/>
              <a:rect l="l" t="t" r="r" b="b"/>
              <a:pathLst>
                <a:path w="40639" h="1454150">
                  <a:moveTo>
                    <a:pt x="40436" y="0"/>
                  </a:moveTo>
                  <a:lnTo>
                    <a:pt x="0" y="0"/>
                  </a:lnTo>
                  <a:lnTo>
                    <a:pt x="0" y="1453707"/>
                  </a:lnTo>
                  <a:lnTo>
                    <a:pt x="40436" y="1453707"/>
                  </a:lnTo>
                  <a:lnTo>
                    <a:pt x="40436" y="0"/>
                  </a:lnTo>
                  <a:close/>
                </a:path>
              </a:pathLst>
            </a:custGeom>
            <a:solidFill>
              <a:srgbClr val="1A85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2028004" y="4662537"/>
              <a:ext cx="36830" cy="1450340"/>
            </a:xfrm>
            <a:custGeom>
              <a:avLst/>
              <a:gdLst/>
              <a:ahLst/>
              <a:cxnLst/>
              <a:rect l="l" t="t" r="r" b="b"/>
              <a:pathLst>
                <a:path w="36830" h="1450339">
                  <a:moveTo>
                    <a:pt x="0" y="1449980"/>
                  </a:moveTo>
                  <a:lnTo>
                    <a:pt x="36721" y="1449980"/>
                  </a:lnTo>
                  <a:lnTo>
                    <a:pt x="36721" y="0"/>
                  </a:lnTo>
                  <a:lnTo>
                    <a:pt x="0" y="0"/>
                  </a:lnTo>
                  <a:lnTo>
                    <a:pt x="0" y="1449980"/>
                  </a:lnTo>
                  <a:close/>
                </a:path>
              </a:pathLst>
            </a:custGeom>
            <a:ln w="3714">
              <a:solidFill>
                <a:srgbClr val="1A85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2093667" y="4660668"/>
              <a:ext cx="40640" cy="1454150"/>
            </a:xfrm>
            <a:custGeom>
              <a:avLst/>
              <a:gdLst/>
              <a:ahLst/>
              <a:cxnLst/>
              <a:rect l="l" t="t" r="r" b="b"/>
              <a:pathLst>
                <a:path w="40639" h="1454150">
                  <a:moveTo>
                    <a:pt x="40436" y="0"/>
                  </a:moveTo>
                  <a:lnTo>
                    <a:pt x="0" y="0"/>
                  </a:lnTo>
                  <a:lnTo>
                    <a:pt x="0" y="1453707"/>
                  </a:lnTo>
                  <a:lnTo>
                    <a:pt x="40436" y="1453707"/>
                  </a:lnTo>
                  <a:lnTo>
                    <a:pt x="40436" y="0"/>
                  </a:lnTo>
                  <a:close/>
                </a:path>
              </a:pathLst>
            </a:custGeom>
            <a:solidFill>
              <a:srgbClr val="1A85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2095502" y="4662537"/>
              <a:ext cx="36830" cy="1450340"/>
            </a:xfrm>
            <a:custGeom>
              <a:avLst/>
              <a:gdLst/>
              <a:ahLst/>
              <a:cxnLst/>
              <a:rect l="l" t="t" r="r" b="b"/>
              <a:pathLst>
                <a:path w="36830" h="1450339">
                  <a:moveTo>
                    <a:pt x="0" y="1449980"/>
                  </a:moveTo>
                  <a:lnTo>
                    <a:pt x="36721" y="1449980"/>
                  </a:lnTo>
                  <a:lnTo>
                    <a:pt x="36721" y="0"/>
                  </a:lnTo>
                  <a:lnTo>
                    <a:pt x="0" y="0"/>
                  </a:lnTo>
                  <a:lnTo>
                    <a:pt x="0" y="1449980"/>
                  </a:lnTo>
                  <a:close/>
                </a:path>
              </a:pathLst>
            </a:custGeom>
            <a:ln w="3714">
              <a:solidFill>
                <a:srgbClr val="1A85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2161165" y="4660668"/>
              <a:ext cx="40640" cy="1454150"/>
            </a:xfrm>
            <a:custGeom>
              <a:avLst/>
              <a:gdLst/>
              <a:ahLst/>
              <a:cxnLst/>
              <a:rect l="l" t="t" r="r" b="b"/>
              <a:pathLst>
                <a:path w="40639" h="1454150">
                  <a:moveTo>
                    <a:pt x="40533" y="0"/>
                  </a:moveTo>
                  <a:lnTo>
                    <a:pt x="0" y="0"/>
                  </a:lnTo>
                  <a:lnTo>
                    <a:pt x="0" y="1453707"/>
                  </a:lnTo>
                  <a:lnTo>
                    <a:pt x="40533" y="1453707"/>
                  </a:lnTo>
                  <a:lnTo>
                    <a:pt x="40533" y="0"/>
                  </a:lnTo>
                  <a:close/>
                </a:path>
              </a:pathLst>
            </a:custGeom>
            <a:solidFill>
              <a:srgbClr val="1A85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2163000" y="4662537"/>
              <a:ext cx="36830" cy="1450340"/>
            </a:xfrm>
            <a:custGeom>
              <a:avLst/>
              <a:gdLst/>
              <a:ahLst/>
              <a:cxnLst/>
              <a:rect l="l" t="t" r="r" b="b"/>
              <a:pathLst>
                <a:path w="36830" h="1450339">
                  <a:moveTo>
                    <a:pt x="0" y="1449980"/>
                  </a:moveTo>
                  <a:lnTo>
                    <a:pt x="36818" y="1449980"/>
                  </a:lnTo>
                  <a:lnTo>
                    <a:pt x="36818" y="0"/>
                  </a:lnTo>
                  <a:lnTo>
                    <a:pt x="0" y="0"/>
                  </a:lnTo>
                  <a:lnTo>
                    <a:pt x="0" y="1449980"/>
                  </a:lnTo>
                  <a:close/>
                </a:path>
              </a:pathLst>
            </a:custGeom>
            <a:ln w="3714">
              <a:solidFill>
                <a:srgbClr val="1A85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2228777" y="4660668"/>
              <a:ext cx="40640" cy="1454150"/>
            </a:xfrm>
            <a:custGeom>
              <a:avLst/>
              <a:gdLst/>
              <a:ahLst/>
              <a:cxnLst/>
              <a:rect l="l" t="t" r="r" b="b"/>
              <a:pathLst>
                <a:path w="40639" h="1454150">
                  <a:moveTo>
                    <a:pt x="40436" y="0"/>
                  </a:moveTo>
                  <a:lnTo>
                    <a:pt x="0" y="0"/>
                  </a:lnTo>
                  <a:lnTo>
                    <a:pt x="0" y="1453707"/>
                  </a:lnTo>
                  <a:lnTo>
                    <a:pt x="40436" y="1453707"/>
                  </a:lnTo>
                  <a:lnTo>
                    <a:pt x="40436" y="0"/>
                  </a:lnTo>
                  <a:close/>
                </a:path>
              </a:pathLst>
            </a:custGeom>
            <a:solidFill>
              <a:srgbClr val="1A85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2230669" y="4662537"/>
              <a:ext cx="36830" cy="1450340"/>
            </a:xfrm>
            <a:custGeom>
              <a:avLst/>
              <a:gdLst/>
              <a:ahLst/>
              <a:cxnLst/>
              <a:rect l="l" t="t" r="r" b="b"/>
              <a:pathLst>
                <a:path w="36830" h="1450339">
                  <a:moveTo>
                    <a:pt x="0" y="1449980"/>
                  </a:moveTo>
                  <a:lnTo>
                    <a:pt x="36721" y="1449980"/>
                  </a:lnTo>
                  <a:lnTo>
                    <a:pt x="36721" y="0"/>
                  </a:lnTo>
                  <a:lnTo>
                    <a:pt x="0" y="0"/>
                  </a:lnTo>
                  <a:lnTo>
                    <a:pt x="0" y="1449980"/>
                  </a:lnTo>
                  <a:close/>
                </a:path>
              </a:pathLst>
            </a:custGeom>
            <a:ln w="3714">
              <a:solidFill>
                <a:srgbClr val="1A85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2296332" y="5145218"/>
              <a:ext cx="40640" cy="969644"/>
            </a:xfrm>
            <a:custGeom>
              <a:avLst/>
              <a:gdLst/>
              <a:ahLst/>
              <a:cxnLst/>
              <a:rect l="l" t="t" r="r" b="b"/>
              <a:pathLst>
                <a:path w="40639" h="969645">
                  <a:moveTo>
                    <a:pt x="40436" y="0"/>
                  </a:moveTo>
                  <a:lnTo>
                    <a:pt x="0" y="0"/>
                  </a:lnTo>
                  <a:lnTo>
                    <a:pt x="0" y="969157"/>
                  </a:lnTo>
                  <a:lnTo>
                    <a:pt x="40436" y="969157"/>
                  </a:lnTo>
                  <a:lnTo>
                    <a:pt x="40436" y="0"/>
                  </a:lnTo>
                  <a:close/>
                </a:path>
              </a:pathLst>
            </a:custGeom>
            <a:solidFill>
              <a:srgbClr val="1A85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2298167" y="5147029"/>
              <a:ext cx="36830" cy="965835"/>
            </a:xfrm>
            <a:custGeom>
              <a:avLst/>
              <a:gdLst/>
              <a:ahLst/>
              <a:cxnLst/>
              <a:rect l="l" t="t" r="r" b="b"/>
              <a:pathLst>
                <a:path w="36830" h="965835">
                  <a:moveTo>
                    <a:pt x="0" y="965487"/>
                  </a:moveTo>
                  <a:lnTo>
                    <a:pt x="36721" y="965487"/>
                  </a:lnTo>
                  <a:lnTo>
                    <a:pt x="36721" y="0"/>
                  </a:lnTo>
                  <a:lnTo>
                    <a:pt x="0" y="0"/>
                  </a:lnTo>
                  <a:lnTo>
                    <a:pt x="0" y="965487"/>
                  </a:lnTo>
                  <a:close/>
                </a:path>
              </a:pathLst>
            </a:custGeom>
            <a:ln w="3714">
              <a:solidFill>
                <a:srgbClr val="1A85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2296332" y="4660679"/>
              <a:ext cx="40640" cy="485140"/>
            </a:xfrm>
            <a:custGeom>
              <a:avLst/>
              <a:gdLst/>
              <a:ahLst/>
              <a:cxnLst/>
              <a:rect l="l" t="t" r="r" b="b"/>
              <a:pathLst>
                <a:path w="40639" h="485139">
                  <a:moveTo>
                    <a:pt x="40436" y="0"/>
                  </a:moveTo>
                  <a:lnTo>
                    <a:pt x="0" y="0"/>
                  </a:lnTo>
                  <a:lnTo>
                    <a:pt x="0" y="484538"/>
                  </a:lnTo>
                  <a:lnTo>
                    <a:pt x="40436" y="484538"/>
                  </a:lnTo>
                  <a:lnTo>
                    <a:pt x="40436" y="0"/>
                  </a:lnTo>
                  <a:close/>
                </a:path>
              </a:pathLst>
            </a:custGeom>
            <a:solidFill>
              <a:srgbClr val="00BE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2298167" y="4662497"/>
              <a:ext cx="36830" cy="481330"/>
            </a:xfrm>
            <a:custGeom>
              <a:avLst/>
              <a:gdLst/>
              <a:ahLst/>
              <a:cxnLst/>
              <a:rect l="l" t="t" r="r" b="b"/>
              <a:pathLst>
                <a:path w="36830" h="481329">
                  <a:moveTo>
                    <a:pt x="0" y="480828"/>
                  </a:moveTo>
                  <a:lnTo>
                    <a:pt x="36721" y="480828"/>
                  </a:lnTo>
                  <a:lnTo>
                    <a:pt x="36721" y="0"/>
                  </a:lnTo>
                  <a:lnTo>
                    <a:pt x="0" y="0"/>
                  </a:lnTo>
                  <a:lnTo>
                    <a:pt x="0" y="480828"/>
                  </a:lnTo>
                  <a:close/>
                </a:path>
              </a:pathLst>
            </a:custGeom>
            <a:ln w="3714">
              <a:solidFill>
                <a:srgbClr val="00B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2363945" y="4660668"/>
              <a:ext cx="40640" cy="1454150"/>
            </a:xfrm>
            <a:custGeom>
              <a:avLst/>
              <a:gdLst/>
              <a:ahLst/>
              <a:cxnLst/>
              <a:rect l="l" t="t" r="r" b="b"/>
              <a:pathLst>
                <a:path w="40639" h="1454150">
                  <a:moveTo>
                    <a:pt x="40436" y="0"/>
                  </a:moveTo>
                  <a:lnTo>
                    <a:pt x="0" y="0"/>
                  </a:lnTo>
                  <a:lnTo>
                    <a:pt x="0" y="1453707"/>
                  </a:lnTo>
                  <a:lnTo>
                    <a:pt x="40436" y="1453707"/>
                  </a:lnTo>
                  <a:lnTo>
                    <a:pt x="40436" y="0"/>
                  </a:lnTo>
                  <a:close/>
                </a:path>
              </a:pathLst>
            </a:custGeom>
            <a:solidFill>
              <a:srgbClr val="1A85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 descr=""/>
            <p:cNvSpPr/>
            <p:nvPr/>
          </p:nvSpPr>
          <p:spPr>
            <a:xfrm>
              <a:off x="2365780" y="4662537"/>
              <a:ext cx="36830" cy="1450340"/>
            </a:xfrm>
            <a:custGeom>
              <a:avLst/>
              <a:gdLst/>
              <a:ahLst/>
              <a:cxnLst/>
              <a:rect l="l" t="t" r="r" b="b"/>
              <a:pathLst>
                <a:path w="36830" h="1450339">
                  <a:moveTo>
                    <a:pt x="0" y="1449980"/>
                  </a:moveTo>
                  <a:lnTo>
                    <a:pt x="36721" y="1449980"/>
                  </a:lnTo>
                  <a:lnTo>
                    <a:pt x="36721" y="0"/>
                  </a:lnTo>
                  <a:lnTo>
                    <a:pt x="0" y="0"/>
                  </a:lnTo>
                  <a:lnTo>
                    <a:pt x="0" y="1449980"/>
                  </a:lnTo>
                  <a:close/>
                </a:path>
              </a:pathLst>
            </a:custGeom>
            <a:ln w="3714">
              <a:solidFill>
                <a:srgbClr val="1A85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 descr=""/>
            <p:cNvSpPr/>
            <p:nvPr/>
          </p:nvSpPr>
          <p:spPr>
            <a:xfrm>
              <a:off x="2431442" y="4660668"/>
              <a:ext cx="40640" cy="1454150"/>
            </a:xfrm>
            <a:custGeom>
              <a:avLst/>
              <a:gdLst/>
              <a:ahLst/>
              <a:cxnLst/>
              <a:rect l="l" t="t" r="r" b="b"/>
              <a:pathLst>
                <a:path w="40639" h="1454150">
                  <a:moveTo>
                    <a:pt x="40436" y="0"/>
                  </a:moveTo>
                  <a:lnTo>
                    <a:pt x="0" y="0"/>
                  </a:lnTo>
                  <a:lnTo>
                    <a:pt x="0" y="1453707"/>
                  </a:lnTo>
                  <a:lnTo>
                    <a:pt x="40436" y="1453707"/>
                  </a:lnTo>
                  <a:lnTo>
                    <a:pt x="40436" y="0"/>
                  </a:lnTo>
                  <a:close/>
                </a:path>
              </a:pathLst>
            </a:custGeom>
            <a:solidFill>
              <a:srgbClr val="1A85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 descr=""/>
            <p:cNvSpPr/>
            <p:nvPr/>
          </p:nvSpPr>
          <p:spPr>
            <a:xfrm>
              <a:off x="2433335" y="4662537"/>
              <a:ext cx="36830" cy="1450340"/>
            </a:xfrm>
            <a:custGeom>
              <a:avLst/>
              <a:gdLst/>
              <a:ahLst/>
              <a:cxnLst/>
              <a:rect l="l" t="t" r="r" b="b"/>
              <a:pathLst>
                <a:path w="36830" h="1450339">
                  <a:moveTo>
                    <a:pt x="0" y="1449980"/>
                  </a:moveTo>
                  <a:lnTo>
                    <a:pt x="36721" y="1449980"/>
                  </a:lnTo>
                  <a:lnTo>
                    <a:pt x="36721" y="0"/>
                  </a:lnTo>
                  <a:lnTo>
                    <a:pt x="0" y="0"/>
                  </a:lnTo>
                  <a:lnTo>
                    <a:pt x="0" y="1449980"/>
                  </a:lnTo>
                  <a:close/>
                </a:path>
              </a:pathLst>
            </a:custGeom>
            <a:ln w="3714">
              <a:solidFill>
                <a:srgbClr val="1A85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 descr=""/>
            <p:cNvSpPr/>
            <p:nvPr/>
          </p:nvSpPr>
          <p:spPr>
            <a:xfrm>
              <a:off x="2498998" y="4660668"/>
              <a:ext cx="40640" cy="1454150"/>
            </a:xfrm>
            <a:custGeom>
              <a:avLst/>
              <a:gdLst/>
              <a:ahLst/>
              <a:cxnLst/>
              <a:rect l="l" t="t" r="r" b="b"/>
              <a:pathLst>
                <a:path w="40639" h="1454150">
                  <a:moveTo>
                    <a:pt x="40533" y="0"/>
                  </a:moveTo>
                  <a:lnTo>
                    <a:pt x="0" y="0"/>
                  </a:lnTo>
                  <a:lnTo>
                    <a:pt x="0" y="1453707"/>
                  </a:lnTo>
                  <a:lnTo>
                    <a:pt x="40533" y="1453707"/>
                  </a:lnTo>
                  <a:lnTo>
                    <a:pt x="40533" y="0"/>
                  </a:lnTo>
                  <a:close/>
                </a:path>
              </a:pathLst>
            </a:custGeom>
            <a:solidFill>
              <a:srgbClr val="1A85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 descr=""/>
            <p:cNvSpPr/>
            <p:nvPr/>
          </p:nvSpPr>
          <p:spPr>
            <a:xfrm>
              <a:off x="2500833" y="4662537"/>
              <a:ext cx="36830" cy="1450340"/>
            </a:xfrm>
            <a:custGeom>
              <a:avLst/>
              <a:gdLst/>
              <a:ahLst/>
              <a:cxnLst/>
              <a:rect l="l" t="t" r="r" b="b"/>
              <a:pathLst>
                <a:path w="36830" h="1450339">
                  <a:moveTo>
                    <a:pt x="0" y="1449980"/>
                  </a:moveTo>
                  <a:lnTo>
                    <a:pt x="36818" y="1449980"/>
                  </a:lnTo>
                  <a:lnTo>
                    <a:pt x="36818" y="0"/>
                  </a:lnTo>
                  <a:lnTo>
                    <a:pt x="0" y="0"/>
                  </a:lnTo>
                  <a:lnTo>
                    <a:pt x="0" y="1449980"/>
                  </a:lnTo>
                  <a:close/>
                </a:path>
              </a:pathLst>
            </a:custGeom>
            <a:ln w="3714">
              <a:solidFill>
                <a:srgbClr val="1A85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 descr=""/>
            <p:cNvSpPr/>
            <p:nvPr/>
          </p:nvSpPr>
          <p:spPr>
            <a:xfrm>
              <a:off x="2566610" y="4660668"/>
              <a:ext cx="40640" cy="1454150"/>
            </a:xfrm>
            <a:custGeom>
              <a:avLst/>
              <a:gdLst/>
              <a:ahLst/>
              <a:cxnLst/>
              <a:rect l="l" t="t" r="r" b="b"/>
              <a:pathLst>
                <a:path w="40639" h="1454150">
                  <a:moveTo>
                    <a:pt x="40436" y="0"/>
                  </a:moveTo>
                  <a:lnTo>
                    <a:pt x="0" y="0"/>
                  </a:lnTo>
                  <a:lnTo>
                    <a:pt x="0" y="1453707"/>
                  </a:lnTo>
                  <a:lnTo>
                    <a:pt x="40436" y="1453707"/>
                  </a:lnTo>
                  <a:lnTo>
                    <a:pt x="40436" y="0"/>
                  </a:lnTo>
                  <a:close/>
                </a:path>
              </a:pathLst>
            </a:custGeom>
            <a:solidFill>
              <a:srgbClr val="1A85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 descr=""/>
            <p:cNvSpPr/>
            <p:nvPr/>
          </p:nvSpPr>
          <p:spPr>
            <a:xfrm>
              <a:off x="2568445" y="4662537"/>
              <a:ext cx="36830" cy="1450340"/>
            </a:xfrm>
            <a:custGeom>
              <a:avLst/>
              <a:gdLst/>
              <a:ahLst/>
              <a:cxnLst/>
              <a:rect l="l" t="t" r="r" b="b"/>
              <a:pathLst>
                <a:path w="36830" h="1450339">
                  <a:moveTo>
                    <a:pt x="0" y="1449980"/>
                  </a:moveTo>
                  <a:lnTo>
                    <a:pt x="36721" y="1449980"/>
                  </a:lnTo>
                  <a:lnTo>
                    <a:pt x="36721" y="0"/>
                  </a:lnTo>
                  <a:lnTo>
                    <a:pt x="0" y="0"/>
                  </a:lnTo>
                  <a:lnTo>
                    <a:pt x="0" y="1449980"/>
                  </a:lnTo>
                  <a:close/>
                </a:path>
              </a:pathLst>
            </a:custGeom>
            <a:ln w="3714">
              <a:solidFill>
                <a:srgbClr val="1A85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 descr=""/>
            <p:cNvSpPr/>
            <p:nvPr/>
          </p:nvSpPr>
          <p:spPr>
            <a:xfrm>
              <a:off x="2634108" y="5823611"/>
              <a:ext cx="40640" cy="290830"/>
            </a:xfrm>
            <a:custGeom>
              <a:avLst/>
              <a:gdLst/>
              <a:ahLst/>
              <a:cxnLst/>
              <a:rect l="l" t="t" r="r" b="b"/>
              <a:pathLst>
                <a:path w="40639" h="290829">
                  <a:moveTo>
                    <a:pt x="40436" y="0"/>
                  </a:moveTo>
                  <a:lnTo>
                    <a:pt x="0" y="0"/>
                  </a:lnTo>
                  <a:lnTo>
                    <a:pt x="0" y="290764"/>
                  </a:lnTo>
                  <a:lnTo>
                    <a:pt x="40436" y="290764"/>
                  </a:lnTo>
                  <a:lnTo>
                    <a:pt x="40436" y="0"/>
                  </a:lnTo>
                  <a:close/>
                </a:path>
              </a:pathLst>
            </a:custGeom>
            <a:solidFill>
              <a:srgbClr val="1A85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 descr=""/>
            <p:cNvSpPr/>
            <p:nvPr/>
          </p:nvSpPr>
          <p:spPr>
            <a:xfrm>
              <a:off x="2636000" y="5825468"/>
              <a:ext cx="36830" cy="287655"/>
            </a:xfrm>
            <a:custGeom>
              <a:avLst/>
              <a:gdLst/>
              <a:ahLst/>
              <a:cxnLst/>
              <a:rect l="l" t="t" r="r" b="b"/>
              <a:pathLst>
                <a:path w="36830" h="287654">
                  <a:moveTo>
                    <a:pt x="0" y="287049"/>
                  </a:moveTo>
                  <a:lnTo>
                    <a:pt x="36721" y="287049"/>
                  </a:lnTo>
                  <a:lnTo>
                    <a:pt x="36721" y="0"/>
                  </a:lnTo>
                  <a:lnTo>
                    <a:pt x="0" y="0"/>
                  </a:lnTo>
                  <a:lnTo>
                    <a:pt x="0" y="287049"/>
                  </a:lnTo>
                  <a:close/>
                </a:path>
              </a:pathLst>
            </a:custGeom>
            <a:ln w="3714">
              <a:solidFill>
                <a:srgbClr val="1A85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 descr=""/>
            <p:cNvSpPr/>
            <p:nvPr/>
          </p:nvSpPr>
          <p:spPr>
            <a:xfrm>
              <a:off x="2634108" y="4660656"/>
              <a:ext cx="40640" cy="1163320"/>
            </a:xfrm>
            <a:custGeom>
              <a:avLst/>
              <a:gdLst/>
              <a:ahLst/>
              <a:cxnLst/>
              <a:rect l="l" t="t" r="r" b="b"/>
              <a:pathLst>
                <a:path w="40639" h="1163320">
                  <a:moveTo>
                    <a:pt x="40436" y="0"/>
                  </a:moveTo>
                  <a:lnTo>
                    <a:pt x="0" y="0"/>
                  </a:lnTo>
                  <a:lnTo>
                    <a:pt x="0" y="1162954"/>
                  </a:lnTo>
                  <a:lnTo>
                    <a:pt x="40436" y="1162954"/>
                  </a:lnTo>
                  <a:lnTo>
                    <a:pt x="40436" y="0"/>
                  </a:lnTo>
                  <a:close/>
                </a:path>
              </a:pathLst>
            </a:custGeom>
            <a:solidFill>
              <a:srgbClr val="D311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 descr=""/>
            <p:cNvSpPr/>
            <p:nvPr/>
          </p:nvSpPr>
          <p:spPr>
            <a:xfrm>
              <a:off x="2636000" y="4662531"/>
              <a:ext cx="36830" cy="1159510"/>
            </a:xfrm>
            <a:custGeom>
              <a:avLst/>
              <a:gdLst/>
              <a:ahLst/>
              <a:cxnLst/>
              <a:rect l="l" t="t" r="r" b="b"/>
              <a:pathLst>
                <a:path w="36830" h="1159510">
                  <a:moveTo>
                    <a:pt x="0" y="1159227"/>
                  </a:moveTo>
                  <a:lnTo>
                    <a:pt x="36721" y="1159227"/>
                  </a:lnTo>
                  <a:lnTo>
                    <a:pt x="36721" y="0"/>
                  </a:lnTo>
                  <a:lnTo>
                    <a:pt x="0" y="0"/>
                  </a:lnTo>
                  <a:lnTo>
                    <a:pt x="0" y="1159227"/>
                  </a:lnTo>
                  <a:close/>
                </a:path>
              </a:pathLst>
            </a:custGeom>
            <a:ln w="3714">
              <a:solidFill>
                <a:srgbClr val="D311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 descr=""/>
            <p:cNvSpPr/>
            <p:nvPr/>
          </p:nvSpPr>
          <p:spPr>
            <a:xfrm>
              <a:off x="2701720" y="5853489"/>
              <a:ext cx="40640" cy="260985"/>
            </a:xfrm>
            <a:custGeom>
              <a:avLst/>
              <a:gdLst/>
              <a:ahLst/>
              <a:cxnLst/>
              <a:rect l="l" t="t" r="r" b="b"/>
              <a:pathLst>
                <a:path w="40639" h="260985">
                  <a:moveTo>
                    <a:pt x="40436" y="0"/>
                  </a:moveTo>
                  <a:lnTo>
                    <a:pt x="0" y="0"/>
                  </a:lnTo>
                  <a:lnTo>
                    <a:pt x="0" y="260886"/>
                  </a:lnTo>
                  <a:lnTo>
                    <a:pt x="40436" y="260886"/>
                  </a:lnTo>
                  <a:lnTo>
                    <a:pt x="40436" y="0"/>
                  </a:lnTo>
                  <a:close/>
                </a:path>
              </a:pathLst>
            </a:custGeom>
            <a:solidFill>
              <a:srgbClr val="1A85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 descr=""/>
            <p:cNvSpPr/>
            <p:nvPr/>
          </p:nvSpPr>
          <p:spPr>
            <a:xfrm>
              <a:off x="2703613" y="5855346"/>
              <a:ext cx="36830" cy="257175"/>
            </a:xfrm>
            <a:custGeom>
              <a:avLst/>
              <a:gdLst/>
              <a:ahLst/>
              <a:cxnLst/>
              <a:rect l="l" t="t" r="r" b="b"/>
              <a:pathLst>
                <a:path w="36830" h="257175">
                  <a:moveTo>
                    <a:pt x="0" y="257171"/>
                  </a:moveTo>
                  <a:lnTo>
                    <a:pt x="36721" y="257171"/>
                  </a:lnTo>
                  <a:lnTo>
                    <a:pt x="36721" y="0"/>
                  </a:lnTo>
                  <a:lnTo>
                    <a:pt x="0" y="0"/>
                  </a:lnTo>
                  <a:lnTo>
                    <a:pt x="0" y="257171"/>
                  </a:lnTo>
                  <a:close/>
                </a:path>
              </a:pathLst>
            </a:custGeom>
            <a:ln w="3714">
              <a:solidFill>
                <a:srgbClr val="1A85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 descr=""/>
            <p:cNvSpPr/>
            <p:nvPr/>
          </p:nvSpPr>
          <p:spPr>
            <a:xfrm>
              <a:off x="2701720" y="4660668"/>
              <a:ext cx="40640" cy="1193165"/>
            </a:xfrm>
            <a:custGeom>
              <a:avLst/>
              <a:gdLst/>
              <a:ahLst/>
              <a:cxnLst/>
              <a:rect l="l" t="t" r="r" b="b"/>
              <a:pathLst>
                <a:path w="40639" h="1193164">
                  <a:moveTo>
                    <a:pt x="40436" y="0"/>
                  </a:moveTo>
                  <a:lnTo>
                    <a:pt x="0" y="0"/>
                  </a:lnTo>
                  <a:lnTo>
                    <a:pt x="0" y="1192826"/>
                  </a:lnTo>
                  <a:lnTo>
                    <a:pt x="40436" y="1192826"/>
                  </a:lnTo>
                  <a:lnTo>
                    <a:pt x="40436" y="0"/>
                  </a:lnTo>
                  <a:close/>
                </a:path>
              </a:pathLst>
            </a:custGeom>
            <a:solidFill>
              <a:srgbClr val="D311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 descr=""/>
            <p:cNvSpPr/>
            <p:nvPr/>
          </p:nvSpPr>
          <p:spPr>
            <a:xfrm>
              <a:off x="2703613" y="4662537"/>
              <a:ext cx="36830" cy="1189355"/>
            </a:xfrm>
            <a:custGeom>
              <a:avLst/>
              <a:gdLst/>
              <a:ahLst/>
              <a:cxnLst/>
              <a:rect l="l" t="t" r="r" b="b"/>
              <a:pathLst>
                <a:path w="36830" h="1189354">
                  <a:moveTo>
                    <a:pt x="0" y="1189099"/>
                  </a:moveTo>
                  <a:lnTo>
                    <a:pt x="36721" y="1189099"/>
                  </a:lnTo>
                  <a:lnTo>
                    <a:pt x="36721" y="0"/>
                  </a:lnTo>
                  <a:lnTo>
                    <a:pt x="0" y="0"/>
                  </a:lnTo>
                  <a:lnTo>
                    <a:pt x="0" y="1189099"/>
                  </a:lnTo>
                  <a:close/>
                </a:path>
              </a:pathLst>
            </a:custGeom>
            <a:ln w="3714">
              <a:solidFill>
                <a:srgbClr val="D311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 descr=""/>
            <p:cNvSpPr/>
            <p:nvPr/>
          </p:nvSpPr>
          <p:spPr>
            <a:xfrm>
              <a:off x="2769276" y="5802820"/>
              <a:ext cx="40640" cy="311785"/>
            </a:xfrm>
            <a:custGeom>
              <a:avLst/>
              <a:gdLst/>
              <a:ahLst/>
              <a:cxnLst/>
              <a:rect l="l" t="t" r="r" b="b"/>
              <a:pathLst>
                <a:path w="40639" h="311785">
                  <a:moveTo>
                    <a:pt x="40436" y="0"/>
                  </a:moveTo>
                  <a:lnTo>
                    <a:pt x="0" y="0"/>
                  </a:lnTo>
                  <a:lnTo>
                    <a:pt x="0" y="311554"/>
                  </a:lnTo>
                  <a:lnTo>
                    <a:pt x="40436" y="311554"/>
                  </a:lnTo>
                  <a:lnTo>
                    <a:pt x="40436" y="0"/>
                  </a:lnTo>
                  <a:close/>
                </a:path>
              </a:pathLst>
            </a:custGeom>
            <a:solidFill>
              <a:srgbClr val="1A85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 descr=""/>
            <p:cNvSpPr/>
            <p:nvPr/>
          </p:nvSpPr>
          <p:spPr>
            <a:xfrm>
              <a:off x="2771111" y="5804678"/>
              <a:ext cx="36830" cy="307975"/>
            </a:xfrm>
            <a:custGeom>
              <a:avLst/>
              <a:gdLst/>
              <a:ahLst/>
              <a:cxnLst/>
              <a:rect l="l" t="t" r="r" b="b"/>
              <a:pathLst>
                <a:path w="36830" h="307975">
                  <a:moveTo>
                    <a:pt x="0" y="307839"/>
                  </a:moveTo>
                  <a:lnTo>
                    <a:pt x="36721" y="307839"/>
                  </a:lnTo>
                  <a:lnTo>
                    <a:pt x="36721" y="0"/>
                  </a:lnTo>
                  <a:lnTo>
                    <a:pt x="0" y="0"/>
                  </a:lnTo>
                  <a:lnTo>
                    <a:pt x="0" y="307839"/>
                  </a:lnTo>
                  <a:close/>
                </a:path>
              </a:pathLst>
            </a:custGeom>
            <a:ln w="3714">
              <a:solidFill>
                <a:srgbClr val="1A85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 descr=""/>
            <p:cNvSpPr/>
            <p:nvPr/>
          </p:nvSpPr>
          <p:spPr>
            <a:xfrm>
              <a:off x="2769276" y="4660668"/>
              <a:ext cx="40640" cy="1142365"/>
            </a:xfrm>
            <a:custGeom>
              <a:avLst/>
              <a:gdLst/>
              <a:ahLst/>
              <a:cxnLst/>
              <a:rect l="l" t="t" r="r" b="b"/>
              <a:pathLst>
                <a:path w="40639" h="1142364">
                  <a:moveTo>
                    <a:pt x="40436" y="0"/>
                  </a:moveTo>
                  <a:lnTo>
                    <a:pt x="0" y="0"/>
                  </a:lnTo>
                  <a:lnTo>
                    <a:pt x="0" y="1142141"/>
                  </a:lnTo>
                  <a:lnTo>
                    <a:pt x="40436" y="1142141"/>
                  </a:lnTo>
                  <a:lnTo>
                    <a:pt x="40436" y="0"/>
                  </a:lnTo>
                  <a:close/>
                </a:path>
              </a:pathLst>
            </a:custGeom>
            <a:solidFill>
              <a:srgbClr val="D311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 descr=""/>
            <p:cNvSpPr/>
            <p:nvPr/>
          </p:nvSpPr>
          <p:spPr>
            <a:xfrm>
              <a:off x="2771111" y="4662502"/>
              <a:ext cx="36830" cy="1138555"/>
            </a:xfrm>
            <a:custGeom>
              <a:avLst/>
              <a:gdLst/>
              <a:ahLst/>
              <a:cxnLst/>
              <a:rect l="l" t="t" r="r" b="b"/>
              <a:pathLst>
                <a:path w="36830" h="1138554">
                  <a:moveTo>
                    <a:pt x="0" y="1138471"/>
                  </a:moveTo>
                  <a:lnTo>
                    <a:pt x="36721" y="1138471"/>
                  </a:lnTo>
                  <a:lnTo>
                    <a:pt x="36721" y="0"/>
                  </a:lnTo>
                  <a:lnTo>
                    <a:pt x="0" y="0"/>
                  </a:lnTo>
                  <a:lnTo>
                    <a:pt x="0" y="1138471"/>
                  </a:lnTo>
                  <a:close/>
                </a:path>
              </a:pathLst>
            </a:custGeom>
            <a:ln w="3714">
              <a:solidFill>
                <a:srgbClr val="D311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 descr=""/>
            <p:cNvSpPr/>
            <p:nvPr/>
          </p:nvSpPr>
          <p:spPr>
            <a:xfrm>
              <a:off x="2836773" y="5778940"/>
              <a:ext cx="40640" cy="335915"/>
            </a:xfrm>
            <a:custGeom>
              <a:avLst/>
              <a:gdLst/>
              <a:ahLst/>
              <a:cxnLst/>
              <a:rect l="l" t="t" r="r" b="b"/>
              <a:pathLst>
                <a:path w="40639" h="335914">
                  <a:moveTo>
                    <a:pt x="40436" y="0"/>
                  </a:moveTo>
                  <a:lnTo>
                    <a:pt x="0" y="0"/>
                  </a:lnTo>
                  <a:lnTo>
                    <a:pt x="0" y="335435"/>
                  </a:lnTo>
                  <a:lnTo>
                    <a:pt x="40436" y="335435"/>
                  </a:lnTo>
                  <a:lnTo>
                    <a:pt x="40436" y="0"/>
                  </a:lnTo>
                  <a:close/>
                </a:path>
              </a:pathLst>
            </a:custGeom>
            <a:solidFill>
              <a:srgbClr val="1A85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 descr=""/>
            <p:cNvSpPr/>
            <p:nvPr/>
          </p:nvSpPr>
          <p:spPr>
            <a:xfrm>
              <a:off x="2838666" y="5780798"/>
              <a:ext cx="36830" cy="332105"/>
            </a:xfrm>
            <a:custGeom>
              <a:avLst/>
              <a:gdLst/>
              <a:ahLst/>
              <a:cxnLst/>
              <a:rect l="l" t="t" r="r" b="b"/>
              <a:pathLst>
                <a:path w="36830" h="332104">
                  <a:moveTo>
                    <a:pt x="0" y="331719"/>
                  </a:moveTo>
                  <a:lnTo>
                    <a:pt x="36721" y="331719"/>
                  </a:lnTo>
                  <a:lnTo>
                    <a:pt x="36721" y="0"/>
                  </a:lnTo>
                  <a:lnTo>
                    <a:pt x="0" y="0"/>
                  </a:lnTo>
                  <a:lnTo>
                    <a:pt x="0" y="331719"/>
                  </a:lnTo>
                  <a:close/>
                </a:path>
              </a:pathLst>
            </a:custGeom>
            <a:ln w="3714">
              <a:solidFill>
                <a:srgbClr val="1A85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 descr=""/>
            <p:cNvSpPr/>
            <p:nvPr/>
          </p:nvSpPr>
          <p:spPr>
            <a:xfrm>
              <a:off x="2836773" y="4660668"/>
              <a:ext cx="40640" cy="1118870"/>
            </a:xfrm>
            <a:custGeom>
              <a:avLst/>
              <a:gdLst/>
              <a:ahLst/>
              <a:cxnLst/>
              <a:rect l="l" t="t" r="r" b="b"/>
              <a:pathLst>
                <a:path w="40639" h="1118870">
                  <a:moveTo>
                    <a:pt x="40436" y="0"/>
                  </a:moveTo>
                  <a:lnTo>
                    <a:pt x="0" y="0"/>
                  </a:lnTo>
                  <a:lnTo>
                    <a:pt x="0" y="1118289"/>
                  </a:lnTo>
                  <a:lnTo>
                    <a:pt x="40436" y="1118289"/>
                  </a:lnTo>
                  <a:lnTo>
                    <a:pt x="40436" y="0"/>
                  </a:lnTo>
                  <a:close/>
                </a:path>
              </a:pathLst>
            </a:custGeom>
            <a:solidFill>
              <a:srgbClr val="D311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 descr=""/>
            <p:cNvSpPr/>
            <p:nvPr/>
          </p:nvSpPr>
          <p:spPr>
            <a:xfrm>
              <a:off x="2838666" y="4662502"/>
              <a:ext cx="36830" cy="1115060"/>
            </a:xfrm>
            <a:custGeom>
              <a:avLst/>
              <a:gdLst/>
              <a:ahLst/>
              <a:cxnLst/>
              <a:rect l="l" t="t" r="r" b="b"/>
              <a:pathLst>
                <a:path w="36830" h="1115060">
                  <a:moveTo>
                    <a:pt x="0" y="1114562"/>
                  </a:moveTo>
                  <a:lnTo>
                    <a:pt x="36721" y="1114562"/>
                  </a:lnTo>
                  <a:lnTo>
                    <a:pt x="36721" y="0"/>
                  </a:lnTo>
                  <a:lnTo>
                    <a:pt x="0" y="0"/>
                  </a:lnTo>
                  <a:lnTo>
                    <a:pt x="0" y="1114562"/>
                  </a:lnTo>
                  <a:close/>
                </a:path>
              </a:pathLst>
            </a:custGeom>
            <a:ln w="3714">
              <a:solidFill>
                <a:srgbClr val="D311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 descr=""/>
            <p:cNvSpPr/>
            <p:nvPr/>
          </p:nvSpPr>
          <p:spPr>
            <a:xfrm>
              <a:off x="2904386" y="4660668"/>
              <a:ext cx="40640" cy="1454150"/>
            </a:xfrm>
            <a:custGeom>
              <a:avLst/>
              <a:gdLst/>
              <a:ahLst/>
              <a:cxnLst/>
              <a:rect l="l" t="t" r="r" b="b"/>
              <a:pathLst>
                <a:path w="40639" h="1454150">
                  <a:moveTo>
                    <a:pt x="40436" y="0"/>
                  </a:moveTo>
                  <a:lnTo>
                    <a:pt x="0" y="0"/>
                  </a:lnTo>
                  <a:lnTo>
                    <a:pt x="0" y="1453707"/>
                  </a:lnTo>
                  <a:lnTo>
                    <a:pt x="40436" y="1453707"/>
                  </a:lnTo>
                  <a:lnTo>
                    <a:pt x="40436" y="0"/>
                  </a:lnTo>
                  <a:close/>
                </a:path>
              </a:pathLst>
            </a:custGeom>
            <a:solidFill>
              <a:srgbClr val="D311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 descr=""/>
            <p:cNvSpPr/>
            <p:nvPr/>
          </p:nvSpPr>
          <p:spPr>
            <a:xfrm>
              <a:off x="2906278" y="4662537"/>
              <a:ext cx="36830" cy="1450340"/>
            </a:xfrm>
            <a:custGeom>
              <a:avLst/>
              <a:gdLst/>
              <a:ahLst/>
              <a:cxnLst/>
              <a:rect l="l" t="t" r="r" b="b"/>
              <a:pathLst>
                <a:path w="36830" h="1450339">
                  <a:moveTo>
                    <a:pt x="0" y="1449980"/>
                  </a:moveTo>
                  <a:lnTo>
                    <a:pt x="36721" y="1449980"/>
                  </a:lnTo>
                  <a:lnTo>
                    <a:pt x="36721" y="0"/>
                  </a:lnTo>
                  <a:lnTo>
                    <a:pt x="0" y="0"/>
                  </a:lnTo>
                  <a:lnTo>
                    <a:pt x="0" y="1449980"/>
                  </a:lnTo>
                  <a:close/>
                </a:path>
              </a:pathLst>
            </a:custGeom>
            <a:ln w="3714">
              <a:solidFill>
                <a:srgbClr val="D311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 descr=""/>
            <p:cNvSpPr/>
            <p:nvPr/>
          </p:nvSpPr>
          <p:spPr>
            <a:xfrm>
              <a:off x="711069" y="4595705"/>
              <a:ext cx="26034" cy="1518920"/>
            </a:xfrm>
            <a:custGeom>
              <a:avLst/>
              <a:gdLst/>
              <a:ahLst/>
              <a:cxnLst/>
              <a:rect l="l" t="t" r="r" b="b"/>
              <a:pathLst>
                <a:path w="26034" h="1518920">
                  <a:moveTo>
                    <a:pt x="25829" y="1518669"/>
                  </a:moveTo>
                  <a:lnTo>
                    <a:pt x="25829" y="0"/>
                  </a:lnTo>
                </a:path>
                <a:path w="26034" h="1518920">
                  <a:moveTo>
                    <a:pt x="25829" y="1518669"/>
                  </a:moveTo>
                  <a:lnTo>
                    <a:pt x="0" y="1518669"/>
                  </a:lnTo>
                </a:path>
              </a:pathLst>
            </a:custGeom>
            <a:ln w="37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 descr=""/>
            <p:cNvSpPr/>
            <p:nvPr/>
          </p:nvSpPr>
          <p:spPr>
            <a:xfrm>
              <a:off x="670455" y="6096744"/>
              <a:ext cx="23495" cy="36830"/>
            </a:xfrm>
            <a:custGeom>
              <a:avLst/>
              <a:gdLst/>
              <a:ahLst/>
              <a:cxnLst/>
              <a:rect l="l" t="t" r="r" b="b"/>
              <a:pathLst>
                <a:path w="23495" h="36829">
                  <a:moveTo>
                    <a:pt x="13619" y="0"/>
                  </a:moveTo>
                  <a:lnTo>
                    <a:pt x="9083" y="0"/>
                  </a:lnTo>
                  <a:lnTo>
                    <a:pt x="6921" y="699"/>
                  </a:lnTo>
                  <a:lnTo>
                    <a:pt x="3475" y="3503"/>
                  </a:lnTo>
                  <a:lnTo>
                    <a:pt x="2179" y="5498"/>
                  </a:lnTo>
                  <a:lnTo>
                    <a:pt x="435" y="10670"/>
                  </a:lnTo>
                  <a:lnTo>
                    <a:pt x="0" y="14081"/>
                  </a:lnTo>
                  <a:lnTo>
                    <a:pt x="0" y="25056"/>
                  </a:lnTo>
                  <a:lnTo>
                    <a:pt x="1181" y="29918"/>
                  </a:lnTo>
                  <a:lnTo>
                    <a:pt x="5522" y="35382"/>
                  </a:lnTo>
                  <a:lnTo>
                    <a:pt x="8235" y="36620"/>
                  </a:lnTo>
                  <a:lnTo>
                    <a:pt x="14319" y="36620"/>
                  </a:lnTo>
                  <a:lnTo>
                    <a:pt x="16493" y="35915"/>
                  </a:lnTo>
                  <a:lnTo>
                    <a:pt x="19933" y="33094"/>
                  </a:lnTo>
                  <a:lnTo>
                    <a:pt x="9838" y="33094"/>
                  </a:lnTo>
                  <a:lnTo>
                    <a:pt x="7971" y="32022"/>
                  </a:lnTo>
                  <a:lnTo>
                    <a:pt x="5212" y="28129"/>
                  </a:lnTo>
                  <a:lnTo>
                    <a:pt x="4524" y="24207"/>
                  </a:lnTo>
                  <a:lnTo>
                    <a:pt x="4617" y="11943"/>
                  </a:lnTo>
                  <a:lnTo>
                    <a:pt x="5263" y="8497"/>
                  </a:lnTo>
                  <a:lnTo>
                    <a:pt x="5734" y="7751"/>
                  </a:lnTo>
                  <a:lnTo>
                    <a:pt x="7925" y="4615"/>
                  </a:lnTo>
                  <a:lnTo>
                    <a:pt x="7788" y="4615"/>
                  </a:lnTo>
                  <a:lnTo>
                    <a:pt x="9622" y="3646"/>
                  </a:lnTo>
                  <a:lnTo>
                    <a:pt x="19797" y="3646"/>
                  </a:lnTo>
                  <a:lnTo>
                    <a:pt x="19412" y="3050"/>
                  </a:lnTo>
                  <a:lnTo>
                    <a:pt x="18213" y="1937"/>
                  </a:lnTo>
                  <a:lnTo>
                    <a:pt x="15306" y="384"/>
                  </a:lnTo>
                  <a:lnTo>
                    <a:pt x="13619" y="0"/>
                  </a:lnTo>
                  <a:close/>
                </a:path>
                <a:path w="23495" h="36829">
                  <a:moveTo>
                    <a:pt x="19797" y="3646"/>
                  </a:moveTo>
                  <a:lnTo>
                    <a:pt x="13700" y="3646"/>
                  </a:lnTo>
                  <a:lnTo>
                    <a:pt x="15414" y="4615"/>
                  </a:lnTo>
                  <a:lnTo>
                    <a:pt x="18173" y="8497"/>
                  </a:lnTo>
                  <a:lnTo>
                    <a:pt x="18778" y="11943"/>
                  </a:lnTo>
                  <a:lnTo>
                    <a:pt x="18858" y="24207"/>
                  </a:lnTo>
                  <a:lnTo>
                    <a:pt x="18157" y="28129"/>
                  </a:lnTo>
                  <a:lnTo>
                    <a:pt x="15414" y="32022"/>
                  </a:lnTo>
                  <a:lnTo>
                    <a:pt x="13547" y="33094"/>
                  </a:lnTo>
                  <a:lnTo>
                    <a:pt x="19933" y="33094"/>
                  </a:lnTo>
                  <a:lnTo>
                    <a:pt x="21229" y="31093"/>
                  </a:lnTo>
                  <a:lnTo>
                    <a:pt x="22956" y="25927"/>
                  </a:lnTo>
                  <a:lnTo>
                    <a:pt x="23391" y="22527"/>
                  </a:lnTo>
                  <a:lnTo>
                    <a:pt x="23326" y="14081"/>
                  </a:lnTo>
                  <a:lnTo>
                    <a:pt x="23169" y="12436"/>
                  </a:lnTo>
                  <a:lnTo>
                    <a:pt x="23122" y="11943"/>
                  </a:lnTo>
                  <a:lnTo>
                    <a:pt x="22044" y="7751"/>
                  </a:lnTo>
                  <a:lnTo>
                    <a:pt x="21304" y="5974"/>
                  </a:lnTo>
                  <a:lnTo>
                    <a:pt x="19797" y="36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 descr=""/>
            <p:cNvSpPr/>
            <p:nvPr/>
          </p:nvSpPr>
          <p:spPr>
            <a:xfrm>
              <a:off x="711069" y="5823611"/>
              <a:ext cx="26034" cy="0"/>
            </a:xfrm>
            <a:custGeom>
              <a:avLst/>
              <a:gdLst/>
              <a:ahLst/>
              <a:cxnLst/>
              <a:rect l="l" t="t" r="r" b="b"/>
              <a:pathLst>
                <a:path w="26034" h="0">
                  <a:moveTo>
                    <a:pt x="25829" y="0"/>
                  </a:moveTo>
                  <a:lnTo>
                    <a:pt x="0" y="0"/>
                  </a:lnTo>
                </a:path>
              </a:pathLst>
            </a:custGeom>
            <a:ln w="37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 descr=""/>
            <p:cNvSpPr/>
            <p:nvPr/>
          </p:nvSpPr>
          <p:spPr>
            <a:xfrm>
              <a:off x="641185" y="5805962"/>
              <a:ext cx="52705" cy="36830"/>
            </a:xfrm>
            <a:custGeom>
              <a:avLst/>
              <a:gdLst/>
              <a:ahLst/>
              <a:cxnLst/>
              <a:rect l="l" t="t" r="r" b="b"/>
              <a:pathLst>
                <a:path w="52704" h="36829">
                  <a:moveTo>
                    <a:pt x="21509" y="3669"/>
                  </a:moveTo>
                  <a:lnTo>
                    <a:pt x="14417" y="3669"/>
                  </a:lnTo>
                  <a:lnTo>
                    <a:pt x="16534" y="4414"/>
                  </a:lnTo>
                  <a:lnTo>
                    <a:pt x="16223" y="4414"/>
                  </a:lnTo>
                  <a:lnTo>
                    <a:pt x="18540" y="6651"/>
                  </a:lnTo>
                  <a:lnTo>
                    <a:pt x="19165" y="8141"/>
                  </a:lnTo>
                  <a:lnTo>
                    <a:pt x="19165" y="11541"/>
                  </a:lnTo>
                  <a:lnTo>
                    <a:pt x="18483" y="13302"/>
                  </a:lnTo>
                  <a:lnTo>
                    <a:pt x="15729" y="17051"/>
                  </a:lnTo>
                  <a:lnTo>
                    <a:pt x="13103" y="19568"/>
                  </a:lnTo>
                  <a:lnTo>
                    <a:pt x="6698" y="24820"/>
                  </a:lnTo>
                  <a:lnTo>
                    <a:pt x="4777" y="26632"/>
                  </a:lnTo>
                  <a:lnTo>
                    <a:pt x="2116" y="29763"/>
                  </a:lnTo>
                  <a:lnTo>
                    <a:pt x="1152" y="31351"/>
                  </a:lnTo>
                  <a:lnTo>
                    <a:pt x="172" y="33948"/>
                  </a:lnTo>
                  <a:lnTo>
                    <a:pt x="0" y="34969"/>
                  </a:lnTo>
                  <a:lnTo>
                    <a:pt x="34" y="36024"/>
                  </a:lnTo>
                  <a:lnTo>
                    <a:pt x="23741" y="36024"/>
                  </a:lnTo>
                  <a:lnTo>
                    <a:pt x="23741" y="31793"/>
                  </a:lnTo>
                  <a:lnTo>
                    <a:pt x="6147" y="31793"/>
                  </a:lnTo>
                  <a:lnTo>
                    <a:pt x="6640" y="30996"/>
                  </a:lnTo>
                  <a:lnTo>
                    <a:pt x="7260" y="30199"/>
                  </a:lnTo>
                  <a:lnTo>
                    <a:pt x="8756" y="28616"/>
                  </a:lnTo>
                  <a:lnTo>
                    <a:pt x="10454" y="27114"/>
                  </a:lnTo>
                  <a:lnTo>
                    <a:pt x="16263" y="22223"/>
                  </a:lnTo>
                  <a:lnTo>
                    <a:pt x="18523" y="20119"/>
                  </a:lnTo>
                  <a:lnTo>
                    <a:pt x="21247" y="17051"/>
                  </a:lnTo>
                  <a:lnTo>
                    <a:pt x="22222" y="15589"/>
                  </a:lnTo>
                  <a:lnTo>
                    <a:pt x="23397" y="12820"/>
                  </a:lnTo>
                  <a:lnTo>
                    <a:pt x="23662" y="11541"/>
                  </a:lnTo>
                  <a:lnTo>
                    <a:pt x="23543" y="6823"/>
                  </a:lnTo>
                  <a:lnTo>
                    <a:pt x="22686" y="4816"/>
                  </a:lnTo>
                  <a:lnTo>
                    <a:pt x="21509" y="3669"/>
                  </a:lnTo>
                  <a:close/>
                </a:path>
                <a:path w="52704" h="36829">
                  <a:moveTo>
                    <a:pt x="15954" y="0"/>
                  </a:moveTo>
                  <a:lnTo>
                    <a:pt x="9101" y="0"/>
                  </a:lnTo>
                  <a:lnTo>
                    <a:pt x="6323" y="974"/>
                  </a:lnTo>
                  <a:lnTo>
                    <a:pt x="4364" y="2694"/>
                  </a:lnTo>
                  <a:lnTo>
                    <a:pt x="2339" y="4414"/>
                  </a:lnTo>
                  <a:lnTo>
                    <a:pt x="1330" y="6651"/>
                  </a:lnTo>
                  <a:lnTo>
                    <a:pt x="1253" y="6823"/>
                  </a:lnTo>
                  <a:lnTo>
                    <a:pt x="1175" y="6995"/>
                  </a:lnTo>
                  <a:lnTo>
                    <a:pt x="865" y="10389"/>
                  </a:lnTo>
                  <a:lnTo>
                    <a:pt x="5390" y="10853"/>
                  </a:lnTo>
                  <a:lnTo>
                    <a:pt x="5407" y="8600"/>
                  </a:lnTo>
                  <a:lnTo>
                    <a:pt x="5925" y="7167"/>
                  </a:lnTo>
                  <a:lnTo>
                    <a:pt x="6050" y="6823"/>
                  </a:lnTo>
                  <a:lnTo>
                    <a:pt x="8480" y="4414"/>
                  </a:lnTo>
                  <a:lnTo>
                    <a:pt x="8287" y="4414"/>
                  </a:lnTo>
                  <a:lnTo>
                    <a:pt x="10293" y="3669"/>
                  </a:lnTo>
                  <a:lnTo>
                    <a:pt x="21509" y="3669"/>
                  </a:lnTo>
                  <a:lnTo>
                    <a:pt x="20685" y="2866"/>
                  </a:lnTo>
                  <a:lnTo>
                    <a:pt x="18678" y="974"/>
                  </a:lnTo>
                  <a:lnTo>
                    <a:pt x="15954" y="0"/>
                  </a:lnTo>
                  <a:close/>
                </a:path>
                <a:path w="52704" h="36829">
                  <a:moveTo>
                    <a:pt x="42913" y="0"/>
                  </a:moveTo>
                  <a:lnTo>
                    <a:pt x="38382" y="0"/>
                  </a:lnTo>
                  <a:lnTo>
                    <a:pt x="36214" y="745"/>
                  </a:lnTo>
                  <a:lnTo>
                    <a:pt x="32773" y="3497"/>
                  </a:lnTo>
                  <a:lnTo>
                    <a:pt x="31477" y="5504"/>
                  </a:lnTo>
                  <a:lnTo>
                    <a:pt x="29734" y="10687"/>
                  </a:lnTo>
                  <a:lnTo>
                    <a:pt x="29293" y="14099"/>
                  </a:lnTo>
                  <a:lnTo>
                    <a:pt x="29293" y="25073"/>
                  </a:lnTo>
                  <a:lnTo>
                    <a:pt x="30480" y="29935"/>
                  </a:lnTo>
                  <a:lnTo>
                    <a:pt x="34815" y="35399"/>
                  </a:lnTo>
                  <a:lnTo>
                    <a:pt x="37533" y="36637"/>
                  </a:lnTo>
                  <a:lnTo>
                    <a:pt x="43618" y="36637"/>
                  </a:lnTo>
                  <a:lnTo>
                    <a:pt x="45791" y="35932"/>
                  </a:lnTo>
                  <a:lnTo>
                    <a:pt x="49232" y="33111"/>
                  </a:lnTo>
                  <a:lnTo>
                    <a:pt x="39127" y="33111"/>
                  </a:lnTo>
                  <a:lnTo>
                    <a:pt x="37270" y="32045"/>
                  </a:lnTo>
                  <a:lnTo>
                    <a:pt x="34511" y="28146"/>
                  </a:lnTo>
                  <a:lnTo>
                    <a:pt x="33823" y="24224"/>
                  </a:lnTo>
                  <a:lnTo>
                    <a:pt x="33916" y="11960"/>
                  </a:lnTo>
                  <a:lnTo>
                    <a:pt x="34569" y="8485"/>
                  </a:lnTo>
                  <a:lnTo>
                    <a:pt x="35061" y="7740"/>
                  </a:lnTo>
                  <a:lnTo>
                    <a:pt x="37224" y="4644"/>
                  </a:lnTo>
                  <a:lnTo>
                    <a:pt x="37088" y="4644"/>
                  </a:lnTo>
                  <a:lnTo>
                    <a:pt x="38921" y="3669"/>
                  </a:lnTo>
                  <a:lnTo>
                    <a:pt x="49083" y="3669"/>
                  </a:lnTo>
                  <a:lnTo>
                    <a:pt x="48705" y="3096"/>
                  </a:lnTo>
                  <a:lnTo>
                    <a:pt x="47506" y="1949"/>
                  </a:lnTo>
                  <a:lnTo>
                    <a:pt x="46055" y="1204"/>
                  </a:lnTo>
                  <a:lnTo>
                    <a:pt x="44604" y="401"/>
                  </a:lnTo>
                  <a:lnTo>
                    <a:pt x="42913" y="0"/>
                  </a:lnTo>
                  <a:close/>
                </a:path>
                <a:path w="52704" h="36829">
                  <a:moveTo>
                    <a:pt x="49083" y="3669"/>
                  </a:moveTo>
                  <a:lnTo>
                    <a:pt x="42999" y="3669"/>
                  </a:lnTo>
                  <a:lnTo>
                    <a:pt x="44713" y="4644"/>
                  </a:lnTo>
                  <a:lnTo>
                    <a:pt x="46090" y="6593"/>
                  </a:lnTo>
                  <a:lnTo>
                    <a:pt x="47472" y="8485"/>
                  </a:lnTo>
                  <a:lnTo>
                    <a:pt x="48077" y="11960"/>
                  </a:lnTo>
                  <a:lnTo>
                    <a:pt x="48158" y="24224"/>
                  </a:lnTo>
                  <a:lnTo>
                    <a:pt x="47455" y="28146"/>
                  </a:lnTo>
                  <a:lnTo>
                    <a:pt x="44703" y="32045"/>
                  </a:lnTo>
                  <a:lnTo>
                    <a:pt x="42857" y="33111"/>
                  </a:lnTo>
                  <a:lnTo>
                    <a:pt x="49232" y="33111"/>
                  </a:lnTo>
                  <a:lnTo>
                    <a:pt x="50522" y="31116"/>
                  </a:lnTo>
                  <a:lnTo>
                    <a:pt x="52254" y="25944"/>
                  </a:lnTo>
                  <a:lnTo>
                    <a:pt x="52684" y="22550"/>
                  </a:lnTo>
                  <a:lnTo>
                    <a:pt x="52619" y="14099"/>
                  </a:lnTo>
                  <a:lnTo>
                    <a:pt x="52462" y="12453"/>
                  </a:lnTo>
                  <a:lnTo>
                    <a:pt x="52415" y="11960"/>
                  </a:lnTo>
                  <a:lnTo>
                    <a:pt x="51343" y="7740"/>
                  </a:lnTo>
                  <a:lnTo>
                    <a:pt x="50597" y="5962"/>
                  </a:lnTo>
                  <a:lnTo>
                    <a:pt x="49083" y="36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 descr=""/>
            <p:cNvSpPr/>
            <p:nvPr/>
          </p:nvSpPr>
          <p:spPr>
            <a:xfrm>
              <a:off x="711069" y="5532869"/>
              <a:ext cx="26034" cy="0"/>
            </a:xfrm>
            <a:custGeom>
              <a:avLst/>
              <a:gdLst/>
              <a:ahLst/>
              <a:cxnLst/>
              <a:rect l="l" t="t" r="r" b="b"/>
              <a:pathLst>
                <a:path w="26034" h="0">
                  <a:moveTo>
                    <a:pt x="25829" y="0"/>
                  </a:moveTo>
                  <a:lnTo>
                    <a:pt x="0" y="0"/>
                  </a:lnTo>
                </a:path>
              </a:pathLst>
            </a:custGeom>
            <a:ln w="37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 descr=""/>
            <p:cNvSpPr/>
            <p:nvPr/>
          </p:nvSpPr>
          <p:spPr>
            <a:xfrm>
              <a:off x="640336" y="5515209"/>
              <a:ext cx="53975" cy="36830"/>
            </a:xfrm>
            <a:custGeom>
              <a:avLst/>
              <a:gdLst/>
              <a:ahLst/>
              <a:cxnLst/>
              <a:rect l="l" t="t" r="r" b="b"/>
              <a:pathLst>
                <a:path w="53975" h="36829">
                  <a:moveTo>
                    <a:pt x="19968" y="27406"/>
                  </a:moveTo>
                  <a:lnTo>
                    <a:pt x="15564" y="27406"/>
                  </a:lnTo>
                  <a:lnTo>
                    <a:pt x="15564" y="36007"/>
                  </a:lnTo>
                  <a:lnTo>
                    <a:pt x="19968" y="36007"/>
                  </a:lnTo>
                  <a:lnTo>
                    <a:pt x="19968" y="27406"/>
                  </a:lnTo>
                  <a:close/>
                </a:path>
                <a:path w="53975" h="36829">
                  <a:moveTo>
                    <a:pt x="19968" y="172"/>
                  </a:moveTo>
                  <a:lnTo>
                    <a:pt x="16366" y="172"/>
                  </a:lnTo>
                  <a:lnTo>
                    <a:pt x="0" y="23393"/>
                  </a:lnTo>
                  <a:lnTo>
                    <a:pt x="0" y="27406"/>
                  </a:lnTo>
                  <a:lnTo>
                    <a:pt x="24808" y="27406"/>
                  </a:lnTo>
                  <a:lnTo>
                    <a:pt x="24808" y="23393"/>
                  </a:lnTo>
                  <a:lnTo>
                    <a:pt x="4329" y="23393"/>
                  </a:lnTo>
                  <a:lnTo>
                    <a:pt x="15564" y="7224"/>
                  </a:lnTo>
                  <a:lnTo>
                    <a:pt x="19968" y="7224"/>
                  </a:lnTo>
                  <a:lnTo>
                    <a:pt x="19968" y="172"/>
                  </a:lnTo>
                  <a:close/>
                </a:path>
                <a:path w="53975" h="36829">
                  <a:moveTo>
                    <a:pt x="19968" y="7224"/>
                  </a:moveTo>
                  <a:lnTo>
                    <a:pt x="15564" y="7224"/>
                  </a:lnTo>
                  <a:lnTo>
                    <a:pt x="15564" y="23393"/>
                  </a:lnTo>
                  <a:lnTo>
                    <a:pt x="19968" y="23393"/>
                  </a:lnTo>
                  <a:lnTo>
                    <a:pt x="19968" y="7224"/>
                  </a:lnTo>
                  <a:close/>
                </a:path>
                <a:path w="53975" h="36829">
                  <a:moveTo>
                    <a:pt x="43761" y="0"/>
                  </a:moveTo>
                  <a:lnTo>
                    <a:pt x="39231" y="0"/>
                  </a:lnTo>
                  <a:lnTo>
                    <a:pt x="37063" y="688"/>
                  </a:lnTo>
                  <a:lnTo>
                    <a:pt x="35343" y="2121"/>
                  </a:lnTo>
                  <a:lnTo>
                    <a:pt x="33622" y="3497"/>
                  </a:lnTo>
                  <a:lnTo>
                    <a:pt x="32326" y="5504"/>
                  </a:lnTo>
                  <a:lnTo>
                    <a:pt x="30583" y="10664"/>
                  </a:lnTo>
                  <a:lnTo>
                    <a:pt x="30141" y="14104"/>
                  </a:lnTo>
                  <a:lnTo>
                    <a:pt x="30141" y="25056"/>
                  </a:lnTo>
                  <a:lnTo>
                    <a:pt x="30895" y="28152"/>
                  </a:lnTo>
                  <a:lnTo>
                    <a:pt x="31420" y="30044"/>
                  </a:lnTo>
                  <a:lnTo>
                    <a:pt x="35664" y="35376"/>
                  </a:lnTo>
                  <a:lnTo>
                    <a:pt x="38382" y="36637"/>
                  </a:lnTo>
                  <a:lnTo>
                    <a:pt x="44467" y="36637"/>
                  </a:lnTo>
                  <a:lnTo>
                    <a:pt x="46640" y="35949"/>
                  </a:lnTo>
                  <a:lnTo>
                    <a:pt x="50081" y="33083"/>
                  </a:lnTo>
                  <a:lnTo>
                    <a:pt x="39916" y="33083"/>
                  </a:lnTo>
                  <a:lnTo>
                    <a:pt x="38118" y="32051"/>
                  </a:lnTo>
                  <a:lnTo>
                    <a:pt x="35360" y="28152"/>
                  </a:lnTo>
                  <a:lnTo>
                    <a:pt x="34672" y="24195"/>
                  </a:lnTo>
                  <a:lnTo>
                    <a:pt x="34769" y="11925"/>
                  </a:lnTo>
                  <a:lnTo>
                    <a:pt x="35418" y="8485"/>
                  </a:lnTo>
                  <a:lnTo>
                    <a:pt x="35896" y="7740"/>
                  </a:lnTo>
                  <a:lnTo>
                    <a:pt x="36948" y="6192"/>
                  </a:lnTo>
                  <a:lnTo>
                    <a:pt x="38070" y="4644"/>
                  </a:lnTo>
                  <a:lnTo>
                    <a:pt x="37937" y="4644"/>
                  </a:lnTo>
                  <a:lnTo>
                    <a:pt x="39770" y="3669"/>
                  </a:lnTo>
                  <a:lnTo>
                    <a:pt x="49954" y="3669"/>
                  </a:lnTo>
                  <a:lnTo>
                    <a:pt x="49553" y="3038"/>
                  </a:lnTo>
                  <a:lnTo>
                    <a:pt x="48355" y="1949"/>
                  </a:lnTo>
                  <a:lnTo>
                    <a:pt x="46904" y="1146"/>
                  </a:lnTo>
                  <a:lnTo>
                    <a:pt x="45453" y="401"/>
                  </a:lnTo>
                  <a:lnTo>
                    <a:pt x="43761" y="0"/>
                  </a:lnTo>
                  <a:close/>
                </a:path>
                <a:path w="53975" h="36829">
                  <a:moveTo>
                    <a:pt x="49954" y="3669"/>
                  </a:moveTo>
                  <a:lnTo>
                    <a:pt x="43847" y="3669"/>
                  </a:lnTo>
                  <a:lnTo>
                    <a:pt x="45562" y="4644"/>
                  </a:lnTo>
                  <a:lnTo>
                    <a:pt x="46938" y="6536"/>
                  </a:lnTo>
                  <a:lnTo>
                    <a:pt x="48320" y="8485"/>
                  </a:lnTo>
                  <a:lnTo>
                    <a:pt x="48919" y="11925"/>
                  </a:lnTo>
                  <a:lnTo>
                    <a:pt x="49009" y="24195"/>
                  </a:lnTo>
                  <a:lnTo>
                    <a:pt x="48705" y="25916"/>
                  </a:lnTo>
                  <a:lnTo>
                    <a:pt x="48280" y="28152"/>
                  </a:lnTo>
                  <a:lnTo>
                    <a:pt x="46938" y="30044"/>
                  </a:lnTo>
                  <a:lnTo>
                    <a:pt x="45562" y="32051"/>
                  </a:lnTo>
                  <a:lnTo>
                    <a:pt x="43765" y="33083"/>
                  </a:lnTo>
                  <a:lnTo>
                    <a:pt x="50081" y="33083"/>
                  </a:lnTo>
                  <a:lnTo>
                    <a:pt x="51371" y="31076"/>
                  </a:lnTo>
                  <a:lnTo>
                    <a:pt x="53103" y="25916"/>
                  </a:lnTo>
                  <a:lnTo>
                    <a:pt x="53533" y="22533"/>
                  </a:lnTo>
                  <a:lnTo>
                    <a:pt x="53469" y="14104"/>
                  </a:lnTo>
                  <a:lnTo>
                    <a:pt x="53312" y="12442"/>
                  </a:lnTo>
                  <a:lnTo>
                    <a:pt x="53264" y="11925"/>
                  </a:lnTo>
                  <a:lnTo>
                    <a:pt x="52191" y="7740"/>
                  </a:lnTo>
                  <a:lnTo>
                    <a:pt x="51542" y="6192"/>
                  </a:lnTo>
                  <a:lnTo>
                    <a:pt x="51446" y="5962"/>
                  </a:lnTo>
                  <a:lnTo>
                    <a:pt x="49954" y="36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 descr=""/>
            <p:cNvSpPr/>
            <p:nvPr/>
          </p:nvSpPr>
          <p:spPr>
            <a:xfrm>
              <a:off x="711069" y="5242174"/>
              <a:ext cx="26034" cy="0"/>
            </a:xfrm>
            <a:custGeom>
              <a:avLst/>
              <a:gdLst/>
              <a:ahLst/>
              <a:cxnLst/>
              <a:rect l="l" t="t" r="r" b="b"/>
              <a:pathLst>
                <a:path w="26034" h="0">
                  <a:moveTo>
                    <a:pt x="25829" y="0"/>
                  </a:moveTo>
                  <a:lnTo>
                    <a:pt x="0" y="0"/>
                  </a:lnTo>
                </a:path>
              </a:pathLst>
            </a:custGeom>
            <a:ln w="37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 descr=""/>
            <p:cNvSpPr/>
            <p:nvPr/>
          </p:nvSpPr>
          <p:spPr>
            <a:xfrm>
              <a:off x="641587" y="5224571"/>
              <a:ext cx="52705" cy="36830"/>
            </a:xfrm>
            <a:custGeom>
              <a:avLst/>
              <a:gdLst/>
              <a:ahLst/>
              <a:cxnLst/>
              <a:rect l="l" t="t" r="r" b="b"/>
              <a:pathLst>
                <a:path w="52704" h="36829">
                  <a:moveTo>
                    <a:pt x="15690" y="0"/>
                  </a:moveTo>
                  <a:lnTo>
                    <a:pt x="9083" y="0"/>
                  </a:lnTo>
                  <a:lnTo>
                    <a:pt x="6073" y="1376"/>
                  </a:lnTo>
                  <a:lnTo>
                    <a:pt x="3842" y="4070"/>
                  </a:lnTo>
                  <a:lnTo>
                    <a:pt x="2071" y="6249"/>
                  </a:lnTo>
                  <a:lnTo>
                    <a:pt x="1264" y="7281"/>
                  </a:lnTo>
                  <a:lnTo>
                    <a:pt x="0" y="12269"/>
                  </a:lnTo>
                  <a:lnTo>
                    <a:pt x="118" y="25858"/>
                  </a:lnTo>
                  <a:lnTo>
                    <a:pt x="1158" y="29872"/>
                  </a:lnTo>
                  <a:lnTo>
                    <a:pt x="5786" y="35261"/>
                  </a:lnTo>
                  <a:lnTo>
                    <a:pt x="8779" y="36580"/>
                  </a:lnTo>
                  <a:lnTo>
                    <a:pt x="14606" y="36580"/>
                  </a:lnTo>
                  <a:lnTo>
                    <a:pt x="16527" y="36064"/>
                  </a:lnTo>
                  <a:lnTo>
                    <a:pt x="18224" y="35032"/>
                  </a:lnTo>
                  <a:lnTo>
                    <a:pt x="19922" y="34057"/>
                  </a:lnTo>
                  <a:lnTo>
                    <a:pt x="20898" y="32968"/>
                  </a:lnTo>
                  <a:lnTo>
                    <a:pt x="11108" y="32968"/>
                  </a:lnTo>
                  <a:lnTo>
                    <a:pt x="9892" y="32624"/>
                  </a:lnTo>
                  <a:lnTo>
                    <a:pt x="8733" y="31879"/>
                  </a:lnTo>
                  <a:lnTo>
                    <a:pt x="7575" y="31191"/>
                  </a:lnTo>
                  <a:lnTo>
                    <a:pt x="6675" y="30101"/>
                  </a:lnTo>
                  <a:lnTo>
                    <a:pt x="5384" y="27349"/>
                  </a:lnTo>
                  <a:lnTo>
                    <a:pt x="5063" y="25858"/>
                  </a:lnTo>
                  <a:lnTo>
                    <a:pt x="5063" y="22131"/>
                  </a:lnTo>
                  <a:lnTo>
                    <a:pt x="5757" y="20182"/>
                  </a:lnTo>
                  <a:lnTo>
                    <a:pt x="8361" y="17487"/>
                  </a:lnTo>
                  <a:lnTo>
                    <a:pt x="4375" y="17487"/>
                  </a:lnTo>
                  <a:lnTo>
                    <a:pt x="4410" y="13932"/>
                  </a:lnTo>
                  <a:lnTo>
                    <a:pt x="4828" y="11123"/>
                  </a:lnTo>
                  <a:lnTo>
                    <a:pt x="6327" y="7511"/>
                  </a:lnTo>
                  <a:lnTo>
                    <a:pt x="6422" y="7281"/>
                  </a:lnTo>
                  <a:lnTo>
                    <a:pt x="7518" y="5790"/>
                  </a:lnTo>
                  <a:lnTo>
                    <a:pt x="8906" y="4758"/>
                  </a:lnTo>
                  <a:lnTo>
                    <a:pt x="9885" y="4070"/>
                  </a:lnTo>
                  <a:lnTo>
                    <a:pt x="11194" y="3612"/>
                  </a:lnTo>
                  <a:lnTo>
                    <a:pt x="21221" y="3612"/>
                  </a:lnTo>
                  <a:lnTo>
                    <a:pt x="18001" y="745"/>
                  </a:lnTo>
                  <a:lnTo>
                    <a:pt x="15690" y="0"/>
                  </a:lnTo>
                  <a:close/>
                </a:path>
                <a:path w="52704" h="36829">
                  <a:moveTo>
                    <a:pt x="21239" y="16627"/>
                  </a:moveTo>
                  <a:lnTo>
                    <a:pt x="14216" y="16627"/>
                  </a:lnTo>
                  <a:lnTo>
                    <a:pt x="15879" y="17315"/>
                  </a:lnTo>
                  <a:lnTo>
                    <a:pt x="18517" y="20182"/>
                  </a:lnTo>
                  <a:lnTo>
                    <a:pt x="19182" y="22131"/>
                  </a:lnTo>
                  <a:lnTo>
                    <a:pt x="19126" y="27349"/>
                  </a:lnTo>
                  <a:lnTo>
                    <a:pt x="18511" y="29241"/>
                  </a:lnTo>
                  <a:lnTo>
                    <a:pt x="15839" y="32223"/>
                  </a:lnTo>
                  <a:lnTo>
                    <a:pt x="14239" y="32968"/>
                  </a:lnTo>
                  <a:lnTo>
                    <a:pt x="20898" y="32968"/>
                  </a:lnTo>
                  <a:lnTo>
                    <a:pt x="21207" y="32624"/>
                  </a:lnTo>
                  <a:lnTo>
                    <a:pt x="21429" y="32223"/>
                  </a:lnTo>
                  <a:lnTo>
                    <a:pt x="23196" y="28668"/>
                  </a:lnTo>
                  <a:lnTo>
                    <a:pt x="23684" y="26604"/>
                  </a:lnTo>
                  <a:lnTo>
                    <a:pt x="23684" y="20927"/>
                  </a:lnTo>
                  <a:lnTo>
                    <a:pt x="22652" y="18118"/>
                  </a:lnTo>
                  <a:lnTo>
                    <a:pt x="21239" y="16627"/>
                  </a:lnTo>
                  <a:close/>
                </a:path>
                <a:path w="52704" h="36829">
                  <a:moveTo>
                    <a:pt x="16022" y="12728"/>
                  </a:moveTo>
                  <a:lnTo>
                    <a:pt x="11406" y="12728"/>
                  </a:lnTo>
                  <a:lnTo>
                    <a:pt x="9800" y="13130"/>
                  </a:lnTo>
                  <a:lnTo>
                    <a:pt x="8159" y="13932"/>
                  </a:lnTo>
                  <a:lnTo>
                    <a:pt x="6732" y="14678"/>
                  </a:lnTo>
                  <a:lnTo>
                    <a:pt x="5398" y="15939"/>
                  </a:lnTo>
                  <a:lnTo>
                    <a:pt x="4489" y="17315"/>
                  </a:lnTo>
                  <a:lnTo>
                    <a:pt x="4375" y="17487"/>
                  </a:lnTo>
                  <a:lnTo>
                    <a:pt x="8361" y="17487"/>
                  </a:lnTo>
                  <a:lnTo>
                    <a:pt x="8527" y="17315"/>
                  </a:lnTo>
                  <a:lnTo>
                    <a:pt x="10219" y="16627"/>
                  </a:lnTo>
                  <a:lnTo>
                    <a:pt x="21239" y="16627"/>
                  </a:lnTo>
                  <a:lnTo>
                    <a:pt x="18634" y="13932"/>
                  </a:lnTo>
                  <a:lnTo>
                    <a:pt x="18786" y="13932"/>
                  </a:lnTo>
                  <a:lnTo>
                    <a:pt x="16022" y="12728"/>
                  </a:lnTo>
                  <a:close/>
                </a:path>
                <a:path w="52704" h="36829">
                  <a:moveTo>
                    <a:pt x="21221" y="3612"/>
                  </a:moveTo>
                  <a:lnTo>
                    <a:pt x="14342" y="3612"/>
                  </a:lnTo>
                  <a:lnTo>
                    <a:pt x="15810" y="4242"/>
                  </a:lnTo>
                  <a:lnTo>
                    <a:pt x="17720" y="6249"/>
                  </a:lnTo>
                  <a:lnTo>
                    <a:pt x="18175" y="7281"/>
                  </a:lnTo>
                  <a:lnTo>
                    <a:pt x="18276" y="7511"/>
                  </a:lnTo>
                  <a:lnTo>
                    <a:pt x="18588" y="8887"/>
                  </a:lnTo>
                  <a:lnTo>
                    <a:pt x="18666" y="9231"/>
                  </a:lnTo>
                  <a:lnTo>
                    <a:pt x="23047" y="8887"/>
                  </a:lnTo>
                  <a:lnTo>
                    <a:pt x="22701" y="6249"/>
                  </a:lnTo>
                  <a:lnTo>
                    <a:pt x="22516" y="5790"/>
                  </a:lnTo>
                  <a:lnTo>
                    <a:pt x="21750" y="4242"/>
                  </a:lnTo>
                  <a:lnTo>
                    <a:pt x="21665" y="4070"/>
                  </a:lnTo>
                  <a:lnTo>
                    <a:pt x="21221" y="3612"/>
                  </a:lnTo>
                  <a:close/>
                </a:path>
                <a:path w="52704" h="36829">
                  <a:moveTo>
                    <a:pt x="42511" y="0"/>
                  </a:moveTo>
                  <a:lnTo>
                    <a:pt x="37981" y="0"/>
                  </a:lnTo>
                  <a:lnTo>
                    <a:pt x="35813" y="688"/>
                  </a:lnTo>
                  <a:lnTo>
                    <a:pt x="28891" y="14047"/>
                  </a:lnTo>
                  <a:lnTo>
                    <a:pt x="28891" y="25056"/>
                  </a:lnTo>
                  <a:lnTo>
                    <a:pt x="30078" y="29872"/>
                  </a:lnTo>
                  <a:lnTo>
                    <a:pt x="34414" y="35376"/>
                  </a:lnTo>
                  <a:lnTo>
                    <a:pt x="37132" y="36580"/>
                  </a:lnTo>
                  <a:lnTo>
                    <a:pt x="43216" y="36580"/>
                  </a:lnTo>
                  <a:lnTo>
                    <a:pt x="45390" y="35892"/>
                  </a:lnTo>
                  <a:lnTo>
                    <a:pt x="47110" y="34459"/>
                  </a:lnTo>
                  <a:lnTo>
                    <a:pt x="48831" y="33083"/>
                  </a:lnTo>
                  <a:lnTo>
                    <a:pt x="38765" y="33083"/>
                  </a:lnTo>
                  <a:lnTo>
                    <a:pt x="36868" y="31993"/>
                  </a:lnTo>
                  <a:lnTo>
                    <a:pt x="34110" y="28094"/>
                  </a:lnTo>
                  <a:lnTo>
                    <a:pt x="33422" y="24195"/>
                  </a:lnTo>
                  <a:lnTo>
                    <a:pt x="33517" y="11925"/>
                  </a:lnTo>
                  <a:lnTo>
                    <a:pt x="34157" y="8485"/>
                  </a:lnTo>
                  <a:lnTo>
                    <a:pt x="34619" y="7740"/>
                  </a:lnTo>
                  <a:lnTo>
                    <a:pt x="36822" y="4586"/>
                  </a:lnTo>
                  <a:lnTo>
                    <a:pt x="36687" y="4586"/>
                  </a:lnTo>
                  <a:lnTo>
                    <a:pt x="38520" y="3612"/>
                  </a:lnTo>
                  <a:lnTo>
                    <a:pt x="48682" y="3612"/>
                  </a:lnTo>
                  <a:lnTo>
                    <a:pt x="48303" y="3038"/>
                  </a:lnTo>
                  <a:lnTo>
                    <a:pt x="47105" y="1892"/>
                  </a:lnTo>
                  <a:lnTo>
                    <a:pt x="45654" y="1146"/>
                  </a:lnTo>
                  <a:lnTo>
                    <a:pt x="44203" y="344"/>
                  </a:lnTo>
                  <a:lnTo>
                    <a:pt x="42511" y="0"/>
                  </a:lnTo>
                  <a:close/>
                </a:path>
                <a:path w="52704" h="36829">
                  <a:moveTo>
                    <a:pt x="48682" y="3612"/>
                  </a:moveTo>
                  <a:lnTo>
                    <a:pt x="42597" y="3612"/>
                  </a:lnTo>
                  <a:lnTo>
                    <a:pt x="44312" y="4586"/>
                  </a:lnTo>
                  <a:lnTo>
                    <a:pt x="47070" y="8485"/>
                  </a:lnTo>
                  <a:lnTo>
                    <a:pt x="47677" y="11925"/>
                  </a:lnTo>
                  <a:lnTo>
                    <a:pt x="47758" y="24195"/>
                  </a:lnTo>
                  <a:lnTo>
                    <a:pt x="47070" y="28094"/>
                  </a:lnTo>
                  <a:lnTo>
                    <a:pt x="44312" y="31993"/>
                  </a:lnTo>
                  <a:lnTo>
                    <a:pt x="42415" y="33083"/>
                  </a:lnTo>
                  <a:lnTo>
                    <a:pt x="48831" y="33083"/>
                  </a:lnTo>
                  <a:lnTo>
                    <a:pt x="50121" y="31076"/>
                  </a:lnTo>
                  <a:lnTo>
                    <a:pt x="51853" y="25916"/>
                  </a:lnTo>
                  <a:lnTo>
                    <a:pt x="52283" y="22533"/>
                  </a:lnTo>
                  <a:lnTo>
                    <a:pt x="52217" y="14047"/>
                  </a:lnTo>
                  <a:lnTo>
                    <a:pt x="52063" y="12442"/>
                  </a:lnTo>
                  <a:lnTo>
                    <a:pt x="52014" y="11925"/>
                  </a:lnTo>
                  <a:lnTo>
                    <a:pt x="50941" y="7740"/>
                  </a:lnTo>
                  <a:lnTo>
                    <a:pt x="50196" y="5962"/>
                  </a:lnTo>
                  <a:lnTo>
                    <a:pt x="48682" y="36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 descr=""/>
            <p:cNvSpPr/>
            <p:nvPr/>
          </p:nvSpPr>
          <p:spPr>
            <a:xfrm>
              <a:off x="711069" y="4951421"/>
              <a:ext cx="26034" cy="0"/>
            </a:xfrm>
            <a:custGeom>
              <a:avLst/>
              <a:gdLst/>
              <a:ahLst/>
              <a:cxnLst/>
              <a:rect l="l" t="t" r="r" b="b"/>
              <a:pathLst>
                <a:path w="26034" h="0">
                  <a:moveTo>
                    <a:pt x="25829" y="0"/>
                  </a:moveTo>
                  <a:lnTo>
                    <a:pt x="0" y="0"/>
                  </a:lnTo>
                </a:path>
              </a:pathLst>
            </a:custGeom>
            <a:ln w="37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 descr=""/>
            <p:cNvSpPr/>
            <p:nvPr/>
          </p:nvSpPr>
          <p:spPr>
            <a:xfrm>
              <a:off x="641730" y="4933761"/>
              <a:ext cx="52705" cy="36830"/>
            </a:xfrm>
            <a:custGeom>
              <a:avLst/>
              <a:gdLst/>
              <a:ahLst/>
              <a:cxnLst/>
              <a:rect l="l" t="t" r="r" b="b"/>
              <a:pathLst>
                <a:path w="52704" h="36829">
                  <a:moveTo>
                    <a:pt x="14875" y="0"/>
                  </a:moveTo>
                  <a:lnTo>
                    <a:pt x="8630" y="0"/>
                  </a:lnTo>
                  <a:lnTo>
                    <a:pt x="6136" y="917"/>
                  </a:lnTo>
                  <a:lnTo>
                    <a:pt x="2688" y="4185"/>
                  </a:lnTo>
                  <a:lnTo>
                    <a:pt x="2336" y="4586"/>
                  </a:lnTo>
                  <a:lnTo>
                    <a:pt x="1544" y="6421"/>
                  </a:lnTo>
                  <a:lnTo>
                    <a:pt x="1462" y="11065"/>
                  </a:lnTo>
                  <a:lnTo>
                    <a:pt x="1801" y="12212"/>
                  </a:lnTo>
                  <a:lnTo>
                    <a:pt x="1886" y="12499"/>
                  </a:lnTo>
                  <a:lnTo>
                    <a:pt x="2804" y="13760"/>
                  </a:lnTo>
                  <a:lnTo>
                    <a:pt x="3647" y="14964"/>
                  </a:lnTo>
                  <a:lnTo>
                    <a:pt x="5000" y="15939"/>
                  </a:lnTo>
                  <a:lnTo>
                    <a:pt x="6830" y="16570"/>
                  </a:lnTo>
                  <a:lnTo>
                    <a:pt x="4639" y="17143"/>
                  </a:lnTo>
                  <a:lnTo>
                    <a:pt x="2959" y="18232"/>
                  </a:lnTo>
                  <a:lnTo>
                    <a:pt x="1777" y="19781"/>
                  </a:lnTo>
                  <a:lnTo>
                    <a:pt x="590" y="21386"/>
                  </a:lnTo>
                  <a:lnTo>
                    <a:pt x="0" y="23335"/>
                  </a:lnTo>
                  <a:lnTo>
                    <a:pt x="23" y="28840"/>
                  </a:lnTo>
                  <a:lnTo>
                    <a:pt x="1083" y="31420"/>
                  </a:lnTo>
                  <a:lnTo>
                    <a:pt x="3315" y="33541"/>
                  </a:lnTo>
                  <a:lnTo>
                    <a:pt x="5425" y="35605"/>
                  </a:lnTo>
                  <a:lnTo>
                    <a:pt x="8280" y="36637"/>
                  </a:lnTo>
                  <a:lnTo>
                    <a:pt x="15357" y="36637"/>
                  </a:lnTo>
                  <a:lnTo>
                    <a:pt x="18213" y="35605"/>
                  </a:lnTo>
                  <a:lnTo>
                    <a:pt x="20909" y="33025"/>
                  </a:lnTo>
                  <a:lnTo>
                    <a:pt x="10511" y="33025"/>
                  </a:lnTo>
                  <a:lnTo>
                    <a:pt x="9250" y="32681"/>
                  </a:lnTo>
                  <a:lnTo>
                    <a:pt x="4530" y="26948"/>
                  </a:lnTo>
                  <a:lnTo>
                    <a:pt x="4643" y="23335"/>
                  </a:lnTo>
                  <a:lnTo>
                    <a:pt x="9651" y="18519"/>
                  </a:lnTo>
                  <a:lnTo>
                    <a:pt x="20843" y="18519"/>
                  </a:lnTo>
                  <a:lnTo>
                    <a:pt x="19085" y="17315"/>
                  </a:lnTo>
                  <a:lnTo>
                    <a:pt x="16883" y="16570"/>
                  </a:lnTo>
                  <a:lnTo>
                    <a:pt x="18660" y="15939"/>
                  </a:lnTo>
                  <a:lnTo>
                    <a:pt x="19985" y="14964"/>
                  </a:lnTo>
                  <a:lnTo>
                    <a:pt x="10241" y="14964"/>
                  </a:lnTo>
                  <a:lnTo>
                    <a:pt x="8818" y="14391"/>
                  </a:lnTo>
                  <a:lnTo>
                    <a:pt x="8071" y="13760"/>
                  </a:lnTo>
                  <a:lnTo>
                    <a:pt x="6491" y="12212"/>
                  </a:lnTo>
                  <a:lnTo>
                    <a:pt x="6037" y="11065"/>
                  </a:lnTo>
                  <a:lnTo>
                    <a:pt x="5946" y="7740"/>
                  </a:lnTo>
                  <a:lnTo>
                    <a:pt x="6477" y="6421"/>
                  </a:lnTo>
                  <a:lnTo>
                    <a:pt x="8722" y="4185"/>
                  </a:lnTo>
                  <a:lnTo>
                    <a:pt x="10116" y="3669"/>
                  </a:lnTo>
                  <a:lnTo>
                    <a:pt x="20259" y="3669"/>
                  </a:lnTo>
                  <a:lnTo>
                    <a:pt x="17399" y="917"/>
                  </a:lnTo>
                  <a:lnTo>
                    <a:pt x="14875" y="0"/>
                  </a:lnTo>
                  <a:close/>
                </a:path>
                <a:path w="52704" h="36829">
                  <a:moveTo>
                    <a:pt x="20800" y="18519"/>
                  </a:moveTo>
                  <a:lnTo>
                    <a:pt x="13843" y="18519"/>
                  </a:lnTo>
                  <a:lnTo>
                    <a:pt x="15609" y="19207"/>
                  </a:lnTo>
                  <a:lnTo>
                    <a:pt x="18431" y="21959"/>
                  </a:lnTo>
                  <a:lnTo>
                    <a:pt x="18977" y="23335"/>
                  </a:lnTo>
                  <a:lnTo>
                    <a:pt x="19045" y="28152"/>
                  </a:lnTo>
                  <a:lnTo>
                    <a:pt x="18563" y="29356"/>
                  </a:lnTo>
                  <a:lnTo>
                    <a:pt x="18448" y="29642"/>
                  </a:lnTo>
                  <a:lnTo>
                    <a:pt x="17078" y="31019"/>
                  </a:lnTo>
                  <a:lnTo>
                    <a:pt x="15707" y="32337"/>
                  </a:lnTo>
                  <a:lnTo>
                    <a:pt x="13969" y="33025"/>
                  </a:lnTo>
                  <a:lnTo>
                    <a:pt x="20909" y="33025"/>
                  </a:lnTo>
                  <a:lnTo>
                    <a:pt x="22554" y="31420"/>
                  </a:lnTo>
                  <a:lnTo>
                    <a:pt x="23638" y="28840"/>
                  </a:lnTo>
                  <a:lnTo>
                    <a:pt x="23568" y="23335"/>
                  </a:lnTo>
                  <a:lnTo>
                    <a:pt x="23147" y="21959"/>
                  </a:lnTo>
                  <a:lnTo>
                    <a:pt x="23059" y="21673"/>
                  </a:lnTo>
                  <a:lnTo>
                    <a:pt x="20800" y="18519"/>
                  </a:lnTo>
                  <a:close/>
                </a:path>
                <a:path w="52704" h="36829">
                  <a:moveTo>
                    <a:pt x="20259" y="3669"/>
                  </a:moveTo>
                  <a:lnTo>
                    <a:pt x="13459" y="3669"/>
                  </a:lnTo>
                  <a:lnTo>
                    <a:pt x="14847" y="4185"/>
                  </a:lnTo>
                  <a:lnTo>
                    <a:pt x="15965" y="5274"/>
                  </a:lnTo>
                  <a:lnTo>
                    <a:pt x="17083" y="6421"/>
                  </a:lnTo>
                  <a:lnTo>
                    <a:pt x="17640" y="7740"/>
                  </a:lnTo>
                  <a:lnTo>
                    <a:pt x="17569" y="11065"/>
                  </a:lnTo>
                  <a:lnTo>
                    <a:pt x="17100" y="12212"/>
                  </a:lnTo>
                  <a:lnTo>
                    <a:pt x="14933" y="14391"/>
                  </a:lnTo>
                  <a:lnTo>
                    <a:pt x="13384" y="14964"/>
                  </a:lnTo>
                  <a:lnTo>
                    <a:pt x="19985" y="14964"/>
                  </a:lnTo>
                  <a:lnTo>
                    <a:pt x="20857" y="13760"/>
                  </a:lnTo>
                  <a:lnTo>
                    <a:pt x="21734" y="12499"/>
                  </a:lnTo>
                  <a:lnTo>
                    <a:pt x="22170" y="11065"/>
                  </a:lnTo>
                  <a:lnTo>
                    <a:pt x="22170" y="6765"/>
                  </a:lnTo>
                  <a:lnTo>
                    <a:pt x="21212" y="4586"/>
                  </a:lnTo>
                  <a:lnTo>
                    <a:pt x="20259" y="3669"/>
                  </a:lnTo>
                  <a:close/>
                </a:path>
                <a:path w="52704" h="36829">
                  <a:moveTo>
                    <a:pt x="42368" y="0"/>
                  </a:moveTo>
                  <a:lnTo>
                    <a:pt x="37837" y="0"/>
                  </a:lnTo>
                  <a:lnTo>
                    <a:pt x="35670" y="745"/>
                  </a:lnTo>
                  <a:lnTo>
                    <a:pt x="28748" y="14104"/>
                  </a:lnTo>
                  <a:lnTo>
                    <a:pt x="28748" y="25056"/>
                  </a:lnTo>
                  <a:lnTo>
                    <a:pt x="29935" y="29929"/>
                  </a:lnTo>
                  <a:lnTo>
                    <a:pt x="34270" y="35433"/>
                  </a:lnTo>
                  <a:lnTo>
                    <a:pt x="36989" y="36637"/>
                  </a:lnTo>
                  <a:lnTo>
                    <a:pt x="43073" y="36637"/>
                  </a:lnTo>
                  <a:lnTo>
                    <a:pt x="45247" y="35949"/>
                  </a:lnTo>
                  <a:lnTo>
                    <a:pt x="46967" y="34516"/>
                  </a:lnTo>
                  <a:lnTo>
                    <a:pt x="48687" y="33140"/>
                  </a:lnTo>
                  <a:lnTo>
                    <a:pt x="38622" y="33140"/>
                  </a:lnTo>
                  <a:lnTo>
                    <a:pt x="36725" y="32051"/>
                  </a:lnTo>
                  <a:lnTo>
                    <a:pt x="33966" y="28152"/>
                  </a:lnTo>
                  <a:lnTo>
                    <a:pt x="33278" y="24253"/>
                  </a:lnTo>
                  <a:lnTo>
                    <a:pt x="33365" y="11983"/>
                  </a:lnTo>
                  <a:lnTo>
                    <a:pt x="34014" y="8543"/>
                  </a:lnTo>
                  <a:lnTo>
                    <a:pt x="34476" y="7797"/>
                  </a:lnTo>
                  <a:lnTo>
                    <a:pt x="36679" y="4644"/>
                  </a:lnTo>
                  <a:lnTo>
                    <a:pt x="36544" y="4644"/>
                  </a:lnTo>
                  <a:lnTo>
                    <a:pt x="38376" y="3669"/>
                  </a:lnTo>
                  <a:lnTo>
                    <a:pt x="48538" y="3669"/>
                  </a:lnTo>
                  <a:lnTo>
                    <a:pt x="48160" y="3096"/>
                  </a:lnTo>
                  <a:lnTo>
                    <a:pt x="46961" y="1949"/>
                  </a:lnTo>
                  <a:lnTo>
                    <a:pt x="45510" y="1204"/>
                  </a:lnTo>
                  <a:lnTo>
                    <a:pt x="44059" y="401"/>
                  </a:lnTo>
                  <a:lnTo>
                    <a:pt x="42368" y="0"/>
                  </a:lnTo>
                  <a:close/>
                </a:path>
                <a:path w="52704" h="36829">
                  <a:moveTo>
                    <a:pt x="48538" y="3669"/>
                  </a:moveTo>
                  <a:lnTo>
                    <a:pt x="42454" y="3669"/>
                  </a:lnTo>
                  <a:lnTo>
                    <a:pt x="44168" y="4644"/>
                  </a:lnTo>
                  <a:lnTo>
                    <a:pt x="46927" y="8543"/>
                  </a:lnTo>
                  <a:lnTo>
                    <a:pt x="47534" y="11983"/>
                  </a:lnTo>
                  <a:lnTo>
                    <a:pt x="47605" y="24253"/>
                  </a:lnTo>
                  <a:lnTo>
                    <a:pt x="46927" y="28152"/>
                  </a:lnTo>
                  <a:lnTo>
                    <a:pt x="44168" y="32051"/>
                  </a:lnTo>
                  <a:lnTo>
                    <a:pt x="42271" y="33140"/>
                  </a:lnTo>
                  <a:lnTo>
                    <a:pt x="48687" y="33140"/>
                  </a:lnTo>
                  <a:lnTo>
                    <a:pt x="49978" y="31133"/>
                  </a:lnTo>
                  <a:lnTo>
                    <a:pt x="51710" y="25973"/>
                  </a:lnTo>
                  <a:lnTo>
                    <a:pt x="52140" y="22533"/>
                  </a:lnTo>
                  <a:lnTo>
                    <a:pt x="52074" y="14104"/>
                  </a:lnTo>
                  <a:lnTo>
                    <a:pt x="51914" y="12442"/>
                  </a:lnTo>
                  <a:lnTo>
                    <a:pt x="51870" y="11983"/>
                  </a:lnTo>
                  <a:lnTo>
                    <a:pt x="50798" y="7797"/>
                  </a:lnTo>
                  <a:lnTo>
                    <a:pt x="50052" y="6020"/>
                  </a:lnTo>
                  <a:lnTo>
                    <a:pt x="48538" y="36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 descr=""/>
            <p:cNvSpPr/>
            <p:nvPr/>
          </p:nvSpPr>
          <p:spPr>
            <a:xfrm>
              <a:off x="711069" y="4660668"/>
              <a:ext cx="26034" cy="0"/>
            </a:xfrm>
            <a:custGeom>
              <a:avLst/>
              <a:gdLst/>
              <a:ahLst/>
              <a:cxnLst/>
              <a:rect l="l" t="t" r="r" b="b"/>
              <a:pathLst>
                <a:path w="26034" h="0">
                  <a:moveTo>
                    <a:pt x="25829" y="0"/>
                  </a:moveTo>
                  <a:lnTo>
                    <a:pt x="0" y="0"/>
                  </a:lnTo>
                </a:path>
              </a:pathLst>
            </a:custGeom>
            <a:ln w="37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 descr=""/>
            <p:cNvSpPr/>
            <p:nvPr/>
          </p:nvSpPr>
          <p:spPr>
            <a:xfrm>
              <a:off x="616486" y="4643008"/>
              <a:ext cx="77470" cy="36830"/>
            </a:xfrm>
            <a:custGeom>
              <a:avLst/>
              <a:gdLst/>
              <a:ahLst/>
              <a:cxnLst/>
              <a:rect l="l" t="t" r="r" b="b"/>
              <a:pathLst>
                <a:path w="77470" h="36829">
                  <a:moveTo>
                    <a:pt x="13212" y="7969"/>
                  </a:moveTo>
                  <a:lnTo>
                    <a:pt x="8808" y="7969"/>
                  </a:lnTo>
                  <a:lnTo>
                    <a:pt x="8808" y="36007"/>
                  </a:lnTo>
                  <a:lnTo>
                    <a:pt x="13212" y="36007"/>
                  </a:lnTo>
                  <a:lnTo>
                    <a:pt x="13212" y="7969"/>
                  </a:lnTo>
                  <a:close/>
                </a:path>
                <a:path w="77470" h="36829">
                  <a:moveTo>
                    <a:pt x="13212" y="0"/>
                  </a:moveTo>
                  <a:lnTo>
                    <a:pt x="10374" y="0"/>
                  </a:lnTo>
                  <a:lnTo>
                    <a:pt x="9605" y="1548"/>
                  </a:lnTo>
                  <a:lnTo>
                    <a:pt x="8298" y="3153"/>
                  </a:lnTo>
                  <a:lnTo>
                    <a:pt x="4616" y="6479"/>
                  </a:lnTo>
                  <a:lnTo>
                    <a:pt x="2214" y="7969"/>
                  </a:lnTo>
                  <a:lnTo>
                    <a:pt x="0" y="9001"/>
                  </a:lnTo>
                  <a:lnTo>
                    <a:pt x="0" y="13302"/>
                  </a:lnTo>
                  <a:lnTo>
                    <a:pt x="8808" y="7969"/>
                  </a:lnTo>
                  <a:lnTo>
                    <a:pt x="13212" y="7969"/>
                  </a:lnTo>
                  <a:lnTo>
                    <a:pt x="13212" y="0"/>
                  </a:lnTo>
                  <a:close/>
                </a:path>
                <a:path w="77470" h="36829">
                  <a:moveTo>
                    <a:pt x="38938" y="0"/>
                  </a:moveTo>
                  <a:lnTo>
                    <a:pt x="34408" y="0"/>
                  </a:lnTo>
                  <a:lnTo>
                    <a:pt x="32240" y="745"/>
                  </a:lnTo>
                  <a:lnTo>
                    <a:pt x="28799" y="3497"/>
                  </a:lnTo>
                  <a:lnTo>
                    <a:pt x="27503" y="5504"/>
                  </a:lnTo>
                  <a:lnTo>
                    <a:pt x="25760" y="10664"/>
                  </a:lnTo>
                  <a:lnTo>
                    <a:pt x="25318" y="14104"/>
                  </a:lnTo>
                  <a:lnTo>
                    <a:pt x="25318" y="25056"/>
                  </a:lnTo>
                  <a:lnTo>
                    <a:pt x="26505" y="29929"/>
                  </a:lnTo>
                  <a:lnTo>
                    <a:pt x="30841" y="35376"/>
                  </a:lnTo>
                  <a:lnTo>
                    <a:pt x="33559" y="36637"/>
                  </a:lnTo>
                  <a:lnTo>
                    <a:pt x="39644" y="36637"/>
                  </a:lnTo>
                  <a:lnTo>
                    <a:pt x="41817" y="35949"/>
                  </a:lnTo>
                  <a:lnTo>
                    <a:pt x="45258" y="33083"/>
                  </a:lnTo>
                  <a:lnTo>
                    <a:pt x="35093" y="33083"/>
                  </a:lnTo>
                  <a:lnTo>
                    <a:pt x="33295" y="32051"/>
                  </a:lnTo>
                  <a:lnTo>
                    <a:pt x="30537" y="28152"/>
                  </a:lnTo>
                  <a:lnTo>
                    <a:pt x="29849" y="24253"/>
                  </a:lnTo>
                  <a:lnTo>
                    <a:pt x="29935" y="11983"/>
                  </a:lnTo>
                  <a:lnTo>
                    <a:pt x="30595" y="8485"/>
                  </a:lnTo>
                  <a:lnTo>
                    <a:pt x="31086" y="7740"/>
                  </a:lnTo>
                  <a:lnTo>
                    <a:pt x="33250" y="4644"/>
                  </a:lnTo>
                  <a:lnTo>
                    <a:pt x="33114" y="4644"/>
                  </a:lnTo>
                  <a:lnTo>
                    <a:pt x="34947" y="3669"/>
                  </a:lnTo>
                  <a:lnTo>
                    <a:pt x="45109" y="3669"/>
                  </a:lnTo>
                  <a:lnTo>
                    <a:pt x="44730" y="3096"/>
                  </a:lnTo>
                  <a:lnTo>
                    <a:pt x="43532" y="1949"/>
                  </a:lnTo>
                  <a:lnTo>
                    <a:pt x="42081" y="1204"/>
                  </a:lnTo>
                  <a:lnTo>
                    <a:pt x="40630" y="401"/>
                  </a:lnTo>
                  <a:lnTo>
                    <a:pt x="38938" y="0"/>
                  </a:lnTo>
                  <a:close/>
                </a:path>
                <a:path w="77470" h="36829">
                  <a:moveTo>
                    <a:pt x="45109" y="3669"/>
                  </a:moveTo>
                  <a:lnTo>
                    <a:pt x="39024" y="3669"/>
                  </a:lnTo>
                  <a:lnTo>
                    <a:pt x="40739" y="4644"/>
                  </a:lnTo>
                  <a:lnTo>
                    <a:pt x="42115" y="6593"/>
                  </a:lnTo>
                  <a:lnTo>
                    <a:pt x="43497" y="8485"/>
                  </a:lnTo>
                  <a:lnTo>
                    <a:pt x="44106" y="11983"/>
                  </a:lnTo>
                  <a:lnTo>
                    <a:pt x="44175" y="24253"/>
                  </a:lnTo>
                  <a:lnTo>
                    <a:pt x="43458" y="28152"/>
                  </a:lnTo>
                  <a:lnTo>
                    <a:pt x="40739" y="32051"/>
                  </a:lnTo>
                  <a:lnTo>
                    <a:pt x="38942" y="33083"/>
                  </a:lnTo>
                  <a:lnTo>
                    <a:pt x="45258" y="33083"/>
                  </a:lnTo>
                  <a:lnTo>
                    <a:pt x="46548" y="31133"/>
                  </a:lnTo>
                  <a:lnTo>
                    <a:pt x="48280" y="25916"/>
                  </a:lnTo>
                  <a:lnTo>
                    <a:pt x="48710" y="22533"/>
                  </a:lnTo>
                  <a:lnTo>
                    <a:pt x="48644" y="14104"/>
                  </a:lnTo>
                  <a:lnTo>
                    <a:pt x="48485" y="12442"/>
                  </a:lnTo>
                  <a:lnTo>
                    <a:pt x="48441" y="11983"/>
                  </a:lnTo>
                  <a:lnTo>
                    <a:pt x="47368" y="7740"/>
                  </a:lnTo>
                  <a:lnTo>
                    <a:pt x="46623" y="5962"/>
                  </a:lnTo>
                  <a:lnTo>
                    <a:pt x="45109" y="3669"/>
                  </a:lnTo>
                  <a:close/>
                </a:path>
                <a:path w="77470" h="36829">
                  <a:moveTo>
                    <a:pt x="67641" y="0"/>
                  </a:moveTo>
                  <a:lnTo>
                    <a:pt x="63105" y="0"/>
                  </a:lnTo>
                  <a:lnTo>
                    <a:pt x="60943" y="745"/>
                  </a:lnTo>
                  <a:lnTo>
                    <a:pt x="57502" y="3497"/>
                  </a:lnTo>
                  <a:lnTo>
                    <a:pt x="56206" y="5504"/>
                  </a:lnTo>
                  <a:lnTo>
                    <a:pt x="54457" y="10664"/>
                  </a:lnTo>
                  <a:lnTo>
                    <a:pt x="54021" y="14104"/>
                  </a:lnTo>
                  <a:lnTo>
                    <a:pt x="54021" y="25056"/>
                  </a:lnTo>
                  <a:lnTo>
                    <a:pt x="55202" y="29929"/>
                  </a:lnTo>
                  <a:lnTo>
                    <a:pt x="59543" y="35376"/>
                  </a:lnTo>
                  <a:lnTo>
                    <a:pt x="62256" y="36637"/>
                  </a:lnTo>
                  <a:lnTo>
                    <a:pt x="68340" y="36637"/>
                  </a:lnTo>
                  <a:lnTo>
                    <a:pt x="70514" y="35949"/>
                  </a:lnTo>
                  <a:lnTo>
                    <a:pt x="73960" y="33083"/>
                  </a:lnTo>
                  <a:lnTo>
                    <a:pt x="63795" y="33083"/>
                  </a:lnTo>
                  <a:lnTo>
                    <a:pt x="61992" y="32051"/>
                  </a:lnTo>
                  <a:lnTo>
                    <a:pt x="59239" y="28152"/>
                  </a:lnTo>
                  <a:lnTo>
                    <a:pt x="58545" y="24253"/>
                  </a:lnTo>
                  <a:lnTo>
                    <a:pt x="58633" y="11983"/>
                  </a:lnTo>
                  <a:lnTo>
                    <a:pt x="59297" y="8485"/>
                  </a:lnTo>
                  <a:lnTo>
                    <a:pt x="59789" y="7740"/>
                  </a:lnTo>
                  <a:lnTo>
                    <a:pt x="61952" y="4644"/>
                  </a:lnTo>
                  <a:lnTo>
                    <a:pt x="61817" y="4644"/>
                  </a:lnTo>
                  <a:lnTo>
                    <a:pt x="63644" y="3669"/>
                  </a:lnTo>
                  <a:lnTo>
                    <a:pt x="73811" y="3669"/>
                  </a:lnTo>
                  <a:lnTo>
                    <a:pt x="73433" y="3096"/>
                  </a:lnTo>
                  <a:lnTo>
                    <a:pt x="72234" y="1949"/>
                  </a:lnTo>
                  <a:lnTo>
                    <a:pt x="70783" y="1204"/>
                  </a:lnTo>
                  <a:lnTo>
                    <a:pt x="69332" y="401"/>
                  </a:lnTo>
                  <a:lnTo>
                    <a:pt x="67641" y="0"/>
                  </a:lnTo>
                  <a:close/>
                </a:path>
                <a:path w="77470" h="36829">
                  <a:moveTo>
                    <a:pt x="73811" y="3669"/>
                  </a:moveTo>
                  <a:lnTo>
                    <a:pt x="67721" y="3669"/>
                  </a:lnTo>
                  <a:lnTo>
                    <a:pt x="69441" y="4644"/>
                  </a:lnTo>
                  <a:lnTo>
                    <a:pt x="70818" y="6593"/>
                  </a:lnTo>
                  <a:lnTo>
                    <a:pt x="72194" y="8485"/>
                  </a:lnTo>
                  <a:lnTo>
                    <a:pt x="72808" y="11983"/>
                  </a:lnTo>
                  <a:lnTo>
                    <a:pt x="72878" y="24253"/>
                  </a:lnTo>
                  <a:lnTo>
                    <a:pt x="72155" y="28152"/>
                  </a:lnTo>
                  <a:lnTo>
                    <a:pt x="70936" y="29929"/>
                  </a:lnTo>
                  <a:lnTo>
                    <a:pt x="69441" y="32051"/>
                  </a:lnTo>
                  <a:lnTo>
                    <a:pt x="67638" y="33083"/>
                  </a:lnTo>
                  <a:lnTo>
                    <a:pt x="73960" y="33083"/>
                  </a:lnTo>
                  <a:lnTo>
                    <a:pt x="75251" y="31133"/>
                  </a:lnTo>
                  <a:lnTo>
                    <a:pt x="76983" y="25916"/>
                  </a:lnTo>
                  <a:lnTo>
                    <a:pt x="77413" y="22533"/>
                  </a:lnTo>
                  <a:lnTo>
                    <a:pt x="77347" y="14104"/>
                  </a:lnTo>
                  <a:lnTo>
                    <a:pt x="77187" y="12442"/>
                  </a:lnTo>
                  <a:lnTo>
                    <a:pt x="77143" y="11983"/>
                  </a:lnTo>
                  <a:lnTo>
                    <a:pt x="76065" y="7740"/>
                  </a:lnTo>
                  <a:lnTo>
                    <a:pt x="75325" y="5962"/>
                  </a:lnTo>
                  <a:lnTo>
                    <a:pt x="73811" y="36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4" name="object 14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2056" y="5137592"/>
              <a:ext cx="64791" cy="461672"/>
            </a:xfrm>
            <a:prstGeom prst="rect">
              <a:avLst/>
            </a:prstGeom>
          </p:spPr>
        </p:pic>
        <p:sp>
          <p:nvSpPr>
            <p:cNvPr id="145" name="object 145" descr=""/>
            <p:cNvSpPr/>
            <p:nvPr/>
          </p:nvSpPr>
          <p:spPr>
            <a:xfrm>
              <a:off x="736898" y="6114375"/>
              <a:ext cx="2281555" cy="0"/>
            </a:xfrm>
            <a:custGeom>
              <a:avLst/>
              <a:gdLst/>
              <a:ahLst/>
              <a:cxnLst/>
              <a:rect l="l" t="t" r="r" b="b"/>
              <a:pathLst>
                <a:path w="2281555" h="0">
                  <a:moveTo>
                    <a:pt x="0" y="0"/>
                  </a:moveTo>
                  <a:lnTo>
                    <a:pt x="2281093" y="0"/>
                  </a:lnTo>
                </a:path>
              </a:pathLst>
            </a:custGeom>
            <a:ln w="37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6" name="object 14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17144" y="6142797"/>
              <a:ext cx="2122204" cy="148220"/>
            </a:xfrm>
            <a:prstGeom prst="rect">
              <a:avLst/>
            </a:prstGeom>
          </p:spPr>
        </p:pic>
        <p:sp>
          <p:nvSpPr>
            <p:cNvPr id="147" name="object 147" descr=""/>
            <p:cNvSpPr/>
            <p:nvPr/>
          </p:nvSpPr>
          <p:spPr>
            <a:xfrm>
              <a:off x="3068112" y="5232489"/>
              <a:ext cx="148590" cy="64769"/>
            </a:xfrm>
            <a:custGeom>
              <a:avLst/>
              <a:gdLst/>
              <a:ahLst/>
              <a:cxnLst/>
              <a:rect l="l" t="t" r="r" b="b"/>
              <a:pathLst>
                <a:path w="148589" h="64770">
                  <a:moveTo>
                    <a:pt x="148586" y="0"/>
                  </a:moveTo>
                  <a:lnTo>
                    <a:pt x="0" y="0"/>
                  </a:lnTo>
                  <a:lnTo>
                    <a:pt x="0" y="64497"/>
                  </a:lnTo>
                  <a:lnTo>
                    <a:pt x="148586" y="64497"/>
                  </a:lnTo>
                  <a:lnTo>
                    <a:pt x="148586" y="0"/>
                  </a:lnTo>
                  <a:close/>
                </a:path>
              </a:pathLst>
            </a:custGeom>
            <a:solidFill>
              <a:srgbClr val="1A85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 descr=""/>
            <p:cNvSpPr/>
            <p:nvPr/>
          </p:nvSpPr>
          <p:spPr>
            <a:xfrm>
              <a:off x="3069948" y="5234370"/>
              <a:ext cx="145415" cy="60960"/>
            </a:xfrm>
            <a:custGeom>
              <a:avLst/>
              <a:gdLst/>
              <a:ahLst/>
              <a:cxnLst/>
              <a:rect l="l" t="t" r="r" b="b"/>
              <a:pathLst>
                <a:path w="145414" h="60960">
                  <a:moveTo>
                    <a:pt x="0" y="60782"/>
                  </a:moveTo>
                  <a:lnTo>
                    <a:pt x="144876" y="60782"/>
                  </a:lnTo>
                  <a:lnTo>
                    <a:pt x="144876" y="0"/>
                  </a:lnTo>
                  <a:lnTo>
                    <a:pt x="0" y="0"/>
                  </a:lnTo>
                  <a:lnTo>
                    <a:pt x="0" y="60782"/>
                  </a:lnTo>
                  <a:close/>
                </a:path>
              </a:pathLst>
            </a:custGeom>
            <a:ln w="3714">
              <a:solidFill>
                <a:srgbClr val="1A85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 descr=""/>
            <p:cNvSpPr/>
            <p:nvPr/>
          </p:nvSpPr>
          <p:spPr>
            <a:xfrm>
              <a:off x="3068112" y="5322834"/>
              <a:ext cx="148590" cy="64769"/>
            </a:xfrm>
            <a:custGeom>
              <a:avLst/>
              <a:gdLst/>
              <a:ahLst/>
              <a:cxnLst/>
              <a:rect l="l" t="t" r="r" b="b"/>
              <a:pathLst>
                <a:path w="148589" h="64770">
                  <a:moveTo>
                    <a:pt x="148586" y="0"/>
                  </a:moveTo>
                  <a:lnTo>
                    <a:pt x="0" y="0"/>
                  </a:lnTo>
                  <a:lnTo>
                    <a:pt x="0" y="64400"/>
                  </a:lnTo>
                  <a:lnTo>
                    <a:pt x="148586" y="64400"/>
                  </a:lnTo>
                  <a:lnTo>
                    <a:pt x="148586" y="0"/>
                  </a:lnTo>
                  <a:close/>
                </a:path>
              </a:pathLst>
            </a:custGeom>
            <a:solidFill>
              <a:srgbClr val="D311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 descr=""/>
            <p:cNvSpPr/>
            <p:nvPr/>
          </p:nvSpPr>
          <p:spPr>
            <a:xfrm>
              <a:off x="3069948" y="5324658"/>
              <a:ext cx="145415" cy="60960"/>
            </a:xfrm>
            <a:custGeom>
              <a:avLst/>
              <a:gdLst/>
              <a:ahLst/>
              <a:cxnLst/>
              <a:rect l="l" t="t" r="r" b="b"/>
              <a:pathLst>
                <a:path w="145414" h="60960">
                  <a:moveTo>
                    <a:pt x="0" y="60684"/>
                  </a:moveTo>
                  <a:lnTo>
                    <a:pt x="144876" y="60684"/>
                  </a:lnTo>
                  <a:lnTo>
                    <a:pt x="144876" y="0"/>
                  </a:lnTo>
                  <a:lnTo>
                    <a:pt x="0" y="0"/>
                  </a:lnTo>
                  <a:lnTo>
                    <a:pt x="0" y="60684"/>
                  </a:lnTo>
                  <a:close/>
                </a:path>
              </a:pathLst>
            </a:custGeom>
            <a:ln w="3714">
              <a:solidFill>
                <a:srgbClr val="D311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 descr=""/>
            <p:cNvSpPr/>
            <p:nvPr/>
          </p:nvSpPr>
          <p:spPr>
            <a:xfrm>
              <a:off x="3068112" y="5413042"/>
              <a:ext cx="148590" cy="64769"/>
            </a:xfrm>
            <a:custGeom>
              <a:avLst/>
              <a:gdLst/>
              <a:ahLst/>
              <a:cxnLst/>
              <a:rect l="l" t="t" r="r" b="b"/>
              <a:pathLst>
                <a:path w="148589" h="64770">
                  <a:moveTo>
                    <a:pt x="148586" y="0"/>
                  </a:moveTo>
                  <a:lnTo>
                    <a:pt x="0" y="0"/>
                  </a:lnTo>
                  <a:lnTo>
                    <a:pt x="0" y="64497"/>
                  </a:lnTo>
                  <a:lnTo>
                    <a:pt x="148586" y="64497"/>
                  </a:lnTo>
                  <a:lnTo>
                    <a:pt x="148586" y="0"/>
                  </a:lnTo>
                  <a:close/>
                </a:path>
              </a:pathLst>
            </a:custGeom>
            <a:solidFill>
              <a:srgbClr val="00BE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 descr=""/>
            <p:cNvSpPr/>
            <p:nvPr/>
          </p:nvSpPr>
          <p:spPr>
            <a:xfrm>
              <a:off x="3069948" y="5414922"/>
              <a:ext cx="145415" cy="60960"/>
            </a:xfrm>
            <a:custGeom>
              <a:avLst/>
              <a:gdLst/>
              <a:ahLst/>
              <a:cxnLst/>
              <a:rect l="l" t="t" r="r" b="b"/>
              <a:pathLst>
                <a:path w="145414" h="60960">
                  <a:moveTo>
                    <a:pt x="0" y="60782"/>
                  </a:moveTo>
                  <a:lnTo>
                    <a:pt x="144876" y="60782"/>
                  </a:lnTo>
                  <a:lnTo>
                    <a:pt x="144876" y="0"/>
                  </a:lnTo>
                  <a:lnTo>
                    <a:pt x="0" y="0"/>
                  </a:lnTo>
                  <a:lnTo>
                    <a:pt x="0" y="60782"/>
                  </a:lnTo>
                  <a:close/>
                </a:path>
              </a:pathLst>
            </a:custGeom>
            <a:ln w="3714">
              <a:solidFill>
                <a:srgbClr val="00B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 descr=""/>
            <p:cNvSpPr/>
            <p:nvPr/>
          </p:nvSpPr>
          <p:spPr>
            <a:xfrm>
              <a:off x="3255454" y="5256681"/>
              <a:ext cx="83185" cy="197485"/>
            </a:xfrm>
            <a:custGeom>
              <a:avLst/>
              <a:gdLst/>
              <a:ahLst/>
              <a:cxnLst/>
              <a:rect l="l" t="t" r="r" b="b"/>
              <a:pathLst>
                <a:path w="83185" h="197485">
                  <a:moveTo>
                    <a:pt x="9296" y="90487"/>
                  </a:moveTo>
                  <a:lnTo>
                    <a:pt x="7175" y="90487"/>
                  </a:lnTo>
                  <a:lnTo>
                    <a:pt x="7112" y="103035"/>
                  </a:lnTo>
                  <a:lnTo>
                    <a:pt x="6985" y="103492"/>
                  </a:lnTo>
                  <a:lnTo>
                    <a:pt x="6896" y="103720"/>
                  </a:lnTo>
                  <a:lnTo>
                    <a:pt x="6832" y="103898"/>
                  </a:lnTo>
                  <a:lnTo>
                    <a:pt x="6604" y="104190"/>
                  </a:lnTo>
                  <a:lnTo>
                    <a:pt x="5880" y="104698"/>
                  </a:lnTo>
                  <a:lnTo>
                    <a:pt x="3657" y="104698"/>
                  </a:lnTo>
                  <a:lnTo>
                    <a:pt x="3213" y="104190"/>
                  </a:lnTo>
                  <a:lnTo>
                    <a:pt x="2755" y="103720"/>
                  </a:lnTo>
                  <a:lnTo>
                    <a:pt x="2667" y="103492"/>
                  </a:lnTo>
                  <a:lnTo>
                    <a:pt x="2565" y="103035"/>
                  </a:lnTo>
                  <a:lnTo>
                    <a:pt x="2476" y="101663"/>
                  </a:lnTo>
                  <a:lnTo>
                    <a:pt x="520" y="101892"/>
                  </a:lnTo>
                  <a:lnTo>
                    <a:pt x="635" y="103898"/>
                  </a:lnTo>
                  <a:lnTo>
                    <a:pt x="863" y="104698"/>
                  </a:lnTo>
                  <a:lnTo>
                    <a:pt x="2362" y="106311"/>
                  </a:lnTo>
                  <a:lnTo>
                    <a:pt x="3441" y="106705"/>
                  </a:lnTo>
                  <a:lnTo>
                    <a:pt x="5803" y="106705"/>
                  </a:lnTo>
                  <a:lnTo>
                    <a:pt x="8724" y="104698"/>
                  </a:lnTo>
                  <a:lnTo>
                    <a:pt x="8953" y="104190"/>
                  </a:lnTo>
                  <a:lnTo>
                    <a:pt x="9055" y="103898"/>
                  </a:lnTo>
                  <a:lnTo>
                    <a:pt x="9156" y="103492"/>
                  </a:lnTo>
                  <a:lnTo>
                    <a:pt x="9271" y="102870"/>
                  </a:lnTo>
                  <a:lnTo>
                    <a:pt x="9296" y="90487"/>
                  </a:lnTo>
                  <a:close/>
                </a:path>
                <a:path w="83185" h="197485">
                  <a:moveTo>
                    <a:pt x="14630" y="196608"/>
                  </a:moveTo>
                  <a:lnTo>
                    <a:pt x="9804" y="189903"/>
                  </a:lnTo>
                  <a:lnTo>
                    <a:pt x="8686" y="188353"/>
                  </a:lnTo>
                  <a:lnTo>
                    <a:pt x="8521" y="188353"/>
                  </a:lnTo>
                  <a:lnTo>
                    <a:pt x="9702" y="186753"/>
                  </a:lnTo>
                  <a:lnTo>
                    <a:pt x="14173" y="180670"/>
                  </a:lnTo>
                  <a:lnTo>
                    <a:pt x="11874" y="180670"/>
                  </a:lnTo>
                  <a:lnTo>
                    <a:pt x="8661" y="184912"/>
                  </a:lnTo>
                  <a:lnTo>
                    <a:pt x="7683" y="186296"/>
                  </a:lnTo>
                  <a:lnTo>
                    <a:pt x="7404" y="186753"/>
                  </a:lnTo>
                  <a:lnTo>
                    <a:pt x="7175" y="186296"/>
                  </a:lnTo>
                  <a:lnTo>
                    <a:pt x="6718" y="185661"/>
                  </a:lnTo>
                  <a:lnTo>
                    <a:pt x="6223" y="184912"/>
                  </a:lnTo>
                  <a:lnTo>
                    <a:pt x="3213" y="180670"/>
                  </a:lnTo>
                  <a:lnTo>
                    <a:pt x="749" y="180670"/>
                  </a:lnTo>
                  <a:lnTo>
                    <a:pt x="6146" y="188353"/>
                  </a:lnTo>
                  <a:lnTo>
                    <a:pt x="0" y="196608"/>
                  </a:lnTo>
                  <a:lnTo>
                    <a:pt x="2527" y="196608"/>
                  </a:lnTo>
                  <a:lnTo>
                    <a:pt x="6667" y="190931"/>
                  </a:lnTo>
                  <a:lnTo>
                    <a:pt x="7289" y="189903"/>
                  </a:lnTo>
                  <a:lnTo>
                    <a:pt x="7518" y="190246"/>
                  </a:lnTo>
                  <a:lnTo>
                    <a:pt x="7747" y="190652"/>
                  </a:lnTo>
                  <a:lnTo>
                    <a:pt x="7975" y="190931"/>
                  </a:lnTo>
                  <a:lnTo>
                    <a:pt x="11988" y="196608"/>
                  </a:lnTo>
                  <a:lnTo>
                    <a:pt x="14630" y="196608"/>
                  </a:lnTo>
                  <a:close/>
                </a:path>
                <a:path w="83185" h="197485">
                  <a:moveTo>
                    <a:pt x="16230" y="6654"/>
                  </a:moveTo>
                  <a:lnTo>
                    <a:pt x="15887" y="5219"/>
                  </a:lnTo>
                  <a:lnTo>
                    <a:pt x="15316" y="3962"/>
                  </a:lnTo>
                  <a:lnTo>
                    <a:pt x="14681" y="2705"/>
                  </a:lnTo>
                  <a:lnTo>
                    <a:pt x="14033" y="2019"/>
                  </a:lnTo>
                  <a:lnTo>
                    <a:pt x="14033" y="10388"/>
                  </a:lnTo>
                  <a:lnTo>
                    <a:pt x="13728" y="11303"/>
                  </a:lnTo>
                  <a:lnTo>
                    <a:pt x="13487" y="11925"/>
                  </a:lnTo>
                  <a:lnTo>
                    <a:pt x="12509" y="13017"/>
                  </a:lnTo>
                  <a:lnTo>
                    <a:pt x="11480" y="14109"/>
                  </a:lnTo>
                  <a:lnTo>
                    <a:pt x="10160" y="14681"/>
                  </a:lnTo>
                  <a:lnTo>
                    <a:pt x="7061" y="14681"/>
                  </a:lnTo>
                  <a:lnTo>
                    <a:pt x="5740" y="14109"/>
                  </a:lnTo>
                  <a:lnTo>
                    <a:pt x="3670" y="11925"/>
                  </a:lnTo>
                  <a:lnTo>
                    <a:pt x="3162" y="10388"/>
                  </a:lnTo>
                  <a:lnTo>
                    <a:pt x="3251" y="5791"/>
                  </a:lnTo>
                  <a:lnTo>
                    <a:pt x="3670" y="4356"/>
                  </a:lnTo>
                  <a:lnTo>
                    <a:pt x="5854" y="2298"/>
                  </a:lnTo>
                  <a:lnTo>
                    <a:pt x="7112" y="1778"/>
                  </a:lnTo>
                  <a:lnTo>
                    <a:pt x="9702" y="1778"/>
                  </a:lnTo>
                  <a:lnTo>
                    <a:pt x="13373" y="4826"/>
                  </a:lnTo>
                  <a:lnTo>
                    <a:pt x="13830" y="5791"/>
                  </a:lnTo>
                  <a:lnTo>
                    <a:pt x="13881" y="6083"/>
                  </a:lnTo>
                  <a:lnTo>
                    <a:pt x="13995" y="6654"/>
                  </a:lnTo>
                  <a:lnTo>
                    <a:pt x="14033" y="10388"/>
                  </a:lnTo>
                  <a:lnTo>
                    <a:pt x="14033" y="2019"/>
                  </a:lnTo>
                  <a:lnTo>
                    <a:pt x="13817" y="1778"/>
                  </a:lnTo>
                  <a:lnTo>
                    <a:pt x="12623" y="1041"/>
                  </a:lnTo>
                  <a:lnTo>
                    <a:pt x="11417" y="342"/>
                  </a:lnTo>
                  <a:lnTo>
                    <a:pt x="10096" y="0"/>
                  </a:lnTo>
                  <a:lnTo>
                    <a:pt x="6375" y="0"/>
                  </a:lnTo>
                  <a:lnTo>
                    <a:pt x="4533" y="749"/>
                  </a:lnTo>
                  <a:lnTo>
                    <a:pt x="1663" y="3733"/>
                  </a:lnTo>
                  <a:lnTo>
                    <a:pt x="1168" y="5219"/>
                  </a:lnTo>
                  <a:lnTo>
                    <a:pt x="1092" y="10388"/>
                  </a:lnTo>
                  <a:lnTo>
                    <a:pt x="1320" y="11303"/>
                  </a:lnTo>
                  <a:lnTo>
                    <a:pt x="2527" y="13652"/>
                  </a:lnTo>
                  <a:lnTo>
                    <a:pt x="3390" y="14681"/>
                  </a:lnTo>
                  <a:lnTo>
                    <a:pt x="4775" y="15481"/>
                  </a:lnTo>
                  <a:lnTo>
                    <a:pt x="5829" y="16167"/>
                  </a:lnTo>
                  <a:lnTo>
                    <a:pt x="5969" y="16167"/>
                  </a:lnTo>
                  <a:lnTo>
                    <a:pt x="7112" y="16459"/>
                  </a:lnTo>
                  <a:lnTo>
                    <a:pt x="9982" y="16459"/>
                  </a:lnTo>
                  <a:lnTo>
                    <a:pt x="11303" y="16167"/>
                  </a:lnTo>
                  <a:lnTo>
                    <a:pt x="12446" y="15481"/>
                  </a:lnTo>
                  <a:lnTo>
                    <a:pt x="13652" y="14859"/>
                  </a:lnTo>
                  <a:lnTo>
                    <a:pt x="13817" y="14681"/>
                  </a:lnTo>
                  <a:lnTo>
                    <a:pt x="14566" y="13881"/>
                  </a:lnTo>
                  <a:lnTo>
                    <a:pt x="15265" y="12623"/>
                  </a:lnTo>
                  <a:lnTo>
                    <a:pt x="15887" y="11303"/>
                  </a:lnTo>
                  <a:lnTo>
                    <a:pt x="16116" y="10388"/>
                  </a:lnTo>
                  <a:lnTo>
                    <a:pt x="16230" y="6654"/>
                  </a:lnTo>
                  <a:close/>
                </a:path>
                <a:path w="83185" h="197485">
                  <a:moveTo>
                    <a:pt x="23520" y="4648"/>
                  </a:moveTo>
                  <a:lnTo>
                    <a:pt x="21513" y="4648"/>
                  </a:lnTo>
                  <a:lnTo>
                    <a:pt x="21513" y="635"/>
                  </a:lnTo>
                  <a:lnTo>
                    <a:pt x="19558" y="1778"/>
                  </a:lnTo>
                  <a:lnTo>
                    <a:pt x="19558" y="4648"/>
                  </a:lnTo>
                  <a:lnTo>
                    <a:pt x="18122" y="4648"/>
                  </a:lnTo>
                  <a:lnTo>
                    <a:pt x="18122" y="6197"/>
                  </a:lnTo>
                  <a:lnTo>
                    <a:pt x="19558" y="6197"/>
                  </a:lnTo>
                  <a:lnTo>
                    <a:pt x="19672" y="13995"/>
                  </a:lnTo>
                  <a:lnTo>
                    <a:pt x="21628" y="13995"/>
                  </a:lnTo>
                  <a:lnTo>
                    <a:pt x="21513" y="6197"/>
                  </a:lnTo>
                  <a:lnTo>
                    <a:pt x="23520" y="6197"/>
                  </a:lnTo>
                  <a:lnTo>
                    <a:pt x="23520" y="4648"/>
                  </a:lnTo>
                  <a:close/>
                </a:path>
                <a:path w="83185" h="197485">
                  <a:moveTo>
                    <a:pt x="23761" y="16230"/>
                  </a:moveTo>
                  <a:lnTo>
                    <a:pt x="23660" y="15481"/>
                  </a:lnTo>
                  <a:lnTo>
                    <a:pt x="23558" y="14744"/>
                  </a:lnTo>
                  <a:lnTo>
                    <a:pt x="23520" y="14452"/>
                  </a:lnTo>
                  <a:lnTo>
                    <a:pt x="19672" y="14452"/>
                  </a:lnTo>
                  <a:lnTo>
                    <a:pt x="19786" y="15138"/>
                  </a:lnTo>
                  <a:lnTo>
                    <a:pt x="19964" y="15481"/>
                  </a:lnTo>
                  <a:lnTo>
                    <a:pt x="20243" y="15773"/>
                  </a:lnTo>
                  <a:lnTo>
                    <a:pt x="21056" y="16230"/>
                  </a:lnTo>
                  <a:lnTo>
                    <a:pt x="23761" y="16230"/>
                  </a:lnTo>
                  <a:close/>
                </a:path>
                <a:path w="83185" h="197485">
                  <a:moveTo>
                    <a:pt x="25641" y="90487"/>
                  </a:moveTo>
                  <a:lnTo>
                    <a:pt x="23634" y="90487"/>
                  </a:lnTo>
                  <a:lnTo>
                    <a:pt x="23634" y="102984"/>
                  </a:lnTo>
                  <a:lnTo>
                    <a:pt x="17564" y="93916"/>
                  </a:lnTo>
                  <a:lnTo>
                    <a:pt x="15265" y="90487"/>
                  </a:lnTo>
                  <a:lnTo>
                    <a:pt x="13081" y="90487"/>
                  </a:lnTo>
                  <a:lnTo>
                    <a:pt x="13081" y="106426"/>
                  </a:lnTo>
                  <a:lnTo>
                    <a:pt x="15087" y="106426"/>
                  </a:lnTo>
                  <a:lnTo>
                    <a:pt x="15087" y="93916"/>
                  </a:lnTo>
                  <a:lnTo>
                    <a:pt x="23456" y="106426"/>
                  </a:lnTo>
                  <a:lnTo>
                    <a:pt x="25641" y="106426"/>
                  </a:lnTo>
                  <a:lnTo>
                    <a:pt x="25641" y="102984"/>
                  </a:lnTo>
                  <a:lnTo>
                    <a:pt x="25641" y="90487"/>
                  </a:lnTo>
                  <a:close/>
                </a:path>
                <a:path w="83185" h="197485">
                  <a:moveTo>
                    <a:pt x="28219" y="7061"/>
                  </a:moveTo>
                  <a:lnTo>
                    <a:pt x="25577" y="7061"/>
                  </a:lnTo>
                  <a:lnTo>
                    <a:pt x="25577" y="16230"/>
                  </a:lnTo>
                  <a:lnTo>
                    <a:pt x="27533" y="16230"/>
                  </a:lnTo>
                  <a:lnTo>
                    <a:pt x="27647" y="8547"/>
                  </a:lnTo>
                  <a:lnTo>
                    <a:pt x="27876" y="7861"/>
                  </a:lnTo>
                  <a:lnTo>
                    <a:pt x="27990" y="7404"/>
                  </a:lnTo>
                  <a:lnTo>
                    <a:pt x="28219" y="7061"/>
                  </a:lnTo>
                  <a:close/>
                </a:path>
                <a:path w="83185" h="197485">
                  <a:moveTo>
                    <a:pt x="28740" y="193459"/>
                  </a:moveTo>
                  <a:lnTo>
                    <a:pt x="26555" y="188391"/>
                  </a:lnTo>
                  <a:lnTo>
                    <a:pt x="26555" y="190931"/>
                  </a:lnTo>
                  <a:lnTo>
                    <a:pt x="26555" y="193001"/>
                  </a:lnTo>
                  <a:lnTo>
                    <a:pt x="26162" y="193738"/>
                  </a:lnTo>
                  <a:lnTo>
                    <a:pt x="25793" y="194094"/>
                  </a:lnTo>
                  <a:lnTo>
                    <a:pt x="25577" y="194259"/>
                  </a:lnTo>
                  <a:lnTo>
                    <a:pt x="24460" y="194779"/>
                  </a:lnTo>
                  <a:lnTo>
                    <a:pt x="18935" y="194779"/>
                  </a:lnTo>
                  <a:lnTo>
                    <a:pt x="18935" y="189382"/>
                  </a:lnTo>
                  <a:lnTo>
                    <a:pt x="24434" y="189382"/>
                  </a:lnTo>
                  <a:lnTo>
                    <a:pt x="25527" y="189725"/>
                  </a:lnTo>
                  <a:lnTo>
                    <a:pt x="25920" y="190017"/>
                  </a:lnTo>
                  <a:lnTo>
                    <a:pt x="26111" y="190309"/>
                  </a:lnTo>
                  <a:lnTo>
                    <a:pt x="26212" y="190474"/>
                  </a:lnTo>
                  <a:lnTo>
                    <a:pt x="26555" y="190931"/>
                  </a:lnTo>
                  <a:lnTo>
                    <a:pt x="26555" y="188391"/>
                  </a:lnTo>
                  <a:lnTo>
                    <a:pt x="25869" y="188188"/>
                  </a:lnTo>
                  <a:lnTo>
                    <a:pt x="26619" y="187782"/>
                  </a:lnTo>
                  <a:lnTo>
                    <a:pt x="27114" y="187375"/>
                  </a:lnTo>
                  <a:lnTo>
                    <a:pt x="27343" y="187032"/>
                  </a:lnTo>
                  <a:lnTo>
                    <a:pt x="27470" y="186804"/>
                  </a:lnTo>
                  <a:lnTo>
                    <a:pt x="27940" y="186118"/>
                  </a:lnTo>
                  <a:lnTo>
                    <a:pt x="28105" y="185432"/>
                  </a:lnTo>
                  <a:lnTo>
                    <a:pt x="28105" y="184048"/>
                  </a:lnTo>
                  <a:lnTo>
                    <a:pt x="27978" y="183654"/>
                  </a:lnTo>
                  <a:lnTo>
                    <a:pt x="27876" y="183362"/>
                  </a:lnTo>
                  <a:lnTo>
                    <a:pt x="27647" y="182968"/>
                  </a:lnTo>
                  <a:lnTo>
                    <a:pt x="27546" y="182791"/>
                  </a:lnTo>
                  <a:lnTo>
                    <a:pt x="27076" y="181991"/>
                  </a:lnTo>
                  <a:lnTo>
                    <a:pt x="26504" y="181533"/>
                  </a:lnTo>
                  <a:lnTo>
                    <a:pt x="25920" y="181267"/>
                  </a:lnTo>
                  <a:lnTo>
                    <a:pt x="25920" y="184048"/>
                  </a:lnTo>
                  <a:lnTo>
                    <a:pt x="25831" y="186118"/>
                  </a:lnTo>
                  <a:lnTo>
                    <a:pt x="25349" y="186804"/>
                  </a:lnTo>
                  <a:lnTo>
                    <a:pt x="24955" y="187032"/>
                  </a:lnTo>
                  <a:lnTo>
                    <a:pt x="23787" y="187375"/>
                  </a:lnTo>
                  <a:lnTo>
                    <a:pt x="18935" y="187375"/>
                  </a:lnTo>
                  <a:lnTo>
                    <a:pt x="18935" y="182791"/>
                  </a:lnTo>
                  <a:lnTo>
                    <a:pt x="24549" y="182791"/>
                  </a:lnTo>
                  <a:lnTo>
                    <a:pt x="25006" y="182968"/>
                  </a:lnTo>
                  <a:lnTo>
                    <a:pt x="25476" y="183362"/>
                  </a:lnTo>
                  <a:lnTo>
                    <a:pt x="25641" y="183654"/>
                  </a:lnTo>
                  <a:lnTo>
                    <a:pt x="25920" y="184048"/>
                  </a:lnTo>
                  <a:lnTo>
                    <a:pt x="25920" y="181267"/>
                  </a:lnTo>
                  <a:lnTo>
                    <a:pt x="25006" y="180848"/>
                  </a:lnTo>
                  <a:lnTo>
                    <a:pt x="24028" y="180670"/>
                  </a:lnTo>
                  <a:lnTo>
                    <a:pt x="16814" y="180670"/>
                  </a:lnTo>
                  <a:lnTo>
                    <a:pt x="16814" y="196608"/>
                  </a:lnTo>
                  <a:lnTo>
                    <a:pt x="24536" y="196608"/>
                  </a:lnTo>
                  <a:lnTo>
                    <a:pt x="26212" y="196215"/>
                  </a:lnTo>
                  <a:lnTo>
                    <a:pt x="26784" y="195922"/>
                  </a:lnTo>
                  <a:lnTo>
                    <a:pt x="27698" y="195237"/>
                  </a:lnTo>
                  <a:lnTo>
                    <a:pt x="28067" y="194779"/>
                  </a:lnTo>
                  <a:lnTo>
                    <a:pt x="28321" y="194259"/>
                  </a:lnTo>
                  <a:lnTo>
                    <a:pt x="28740" y="193459"/>
                  </a:lnTo>
                  <a:close/>
                </a:path>
                <a:path w="83185" h="197485">
                  <a:moveTo>
                    <a:pt x="31838" y="5054"/>
                  </a:moveTo>
                  <a:lnTo>
                    <a:pt x="31407" y="4762"/>
                  </a:lnTo>
                  <a:lnTo>
                    <a:pt x="28562" y="4762"/>
                  </a:lnTo>
                  <a:lnTo>
                    <a:pt x="28219" y="5054"/>
                  </a:lnTo>
                  <a:lnTo>
                    <a:pt x="27762" y="5562"/>
                  </a:lnTo>
                  <a:lnTo>
                    <a:pt x="27305" y="6426"/>
                  </a:lnTo>
                  <a:lnTo>
                    <a:pt x="27305" y="4762"/>
                  </a:lnTo>
                  <a:lnTo>
                    <a:pt x="25577" y="4762"/>
                  </a:lnTo>
                  <a:lnTo>
                    <a:pt x="25577" y="6832"/>
                  </a:lnTo>
                  <a:lnTo>
                    <a:pt x="28562" y="6832"/>
                  </a:lnTo>
                  <a:lnTo>
                    <a:pt x="28905" y="6540"/>
                  </a:lnTo>
                  <a:lnTo>
                    <a:pt x="30683" y="6540"/>
                  </a:lnTo>
                  <a:lnTo>
                    <a:pt x="31140" y="6832"/>
                  </a:lnTo>
                  <a:lnTo>
                    <a:pt x="31838" y="5054"/>
                  </a:lnTo>
                  <a:close/>
                </a:path>
                <a:path w="83185" h="197485">
                  <a:moveTo>
                    <a:pt x="32181" y="104190"/>
                  </a:moveTo>
                  <a:lnTo>
                    <a:pt x="29946" y="104190"/>
                  </a:lnTo>
                  <a:lnTo>
                    <a:pt x="29946" y="106426"/>
                  </a:lnTo>
                  <a:lnTo>
                    <a:pt x="32181" y="106426"/>
                  </a:lnTo>
                  <a:lnTo>
                    <a:pt x="32181" y="104190"/>
                  </a:lnTo>
                  <a:close/>
                </a:path>
                <a:path w="83185" h="197485">
                  <a:moveTo>
                    <a:pt x="42621" y="90424"/>
                  </a:moveTo>
                  <a:lnTo>
                    <a:pt x="41351" y="90424"/>
                  </a:lnTo>
                  <a:lnTo>
                    <a:pt x="41008" y="91109"/>
                  </a:lnTo>
                  <a:lnTo>
                    <a:pt x="40665" y="91528"/>
                  </a:lnTo>
                  <a:lnTo>
                    <a:pt x="40665" y="93980"/>
                  </a:lnTo>
                  <a:lnTo>
                    <a:pt x="40665" y="96100"/>
                  </a:lnTo>
                  <a:lnTo>
                    <a:pt x="37338" y="96100"/>
                  </a:lnTo>
                  <a:lnTo>
                    <a:pt x="38023" y="95758"/>
                  </a:lnTo>
                  <a:lnTo>
                    <a:pt x="38773" y="95300"/>
                  </a:lnTo>
                  <a:lnTo>
                    <a:pt x="39573" y="94843"/>
                  </a:lnTo>
                  <a:lnTo>
                    <a:pt x="40132" y="94437"/>
                  </a:lnTo>
                  <a:lnTo>
                    <a:pt x="40665" y="93980"/>
                  </a:lnTo>
                  <a:lnTo>
                    <a:pt x="40665" y="91528"/>
                  </a:lnTo>
                  <a:lnTo>
                    <a:pt x="40436" y="91795"/>
                  </a:lnTo>
                  <a:lnTo>
                    <a:pt x="39636" y="92544"/>
                  </a:lnTo>
                  <a:lnTo>
                    <a:pt x="38773" y="93294"/>
                  </a:lnTo>
                  <a:lnTo>
                    <a:pt x="37731" y="93980"/>
                  </a:lnTo>
                  <a:lnTo>
                    <a:pt x="36766" y="94437"/>
                  </a:lnTo>
                  <a:lnTo>
                    <a:pt x="36766" y="96329"/>
                  </a:lnTo>
                  <a:lnTo>
                    <a:pt x="40665" y="96329"/>
                  </a:lnTo>
                  <a:lnTo>
                    <a:pt x="40665" y="106426"/>
                  </a:lnTo>
                  <a:lnTo>
                    <a:pt x="42621" y="106426"/>
                  </a:lnTo>
                  <a:lnTo>
                    <a:pt x="42621" y="93980"/>
                  </a:lnTo>
                  <a:lnTo>
                    <a:pt x="42621" y="90424"/>
                  </a:lnTo>
                  <a:close/>
                </a:path>
                <a:path w="83185" h="197485">
                  <a:moveTo>
                    <a:pt x="43307" y="8432"/>
                  </a:moveTo>
                  <a:lnTo>
                    <a:pt x="42824" y="7112"/>
                  </a:lnTo>
                  <a:lnTo>
                    <a:pt x="42519" y="6718"/>
                  </a:lnTo>
                  <a:lnTo>
                    <a:pt x="41871" y="6019"/>
                  </a:lnTo>
                  <a:lnTo>
                    <a:pt x="41300" y="5461"/>
                  </a:lnTo>
                  <a:lnTo>
                    <a:pt x="41300" y="8953"/>
                  </a:lnTo>
                  <a:lnTo>
                    <a:pt x="41287" y="11925"/>
                  </a:lnTo>
                  <a:lnTo>
                    <a:pt x="41008" y="13017"/>
                  </a:lnTo>
                  <a:lnTo>
                    <a:pt x="40220" y="13881"/>
                  </a:lnTo>
                  <a:lnTo>
                    <a:pt x="39598" y="14630"/>
                  </a:lnTo>
                  <a:lnTo>
                    <a:pt x="39420" y="14630"/>
                  </a:lnTo>
                  <a:lnTo>
                    <a:pt x="38747" y="14909"/>
                  </a:lnTo>
                  <a:lnTo>
                    <a:pt x="37071" y="14909"/>
                  </a:lnTo>
                  <a:lnTo>
                    <a:pt x="36398" y="14630"/>
                  </a:lnTo>
                  <a:lnTo>
                    <a:pt x="36233" y="14630"/>
                  </a:lnTo>
                  <a:lnTo>
                    <a:pt x="35598" y="13881"/>
                  </a:lnTo>
                  <a:lnTo>
                    <a:pt x="34810" y="13017"/>
                  </a:lnTo>
                  <a:lnTo>
                    <a:pt x="34645" y="12395"/>
                  </a:lnTo>
                  <a:lnTo>
                    <a:pt x="34531" y="8953"/>
                  </a:lnTo>
                  <a:lnTo>
                    <a:pt x="34810" y="7861"/>
                  </a:lnTo>
                  <a:lnTo>
                    <a:pt x="35509" y="7112"/>
                  </a:lnTo>
                  <a:lnTo>
                    <a:pt x="36131" y="6362"/>
                  </a:lnTo>
                  <a:lnTo>
                    <a:pt x="36931" y="6019"/>
                  </a:lnTo>
                  <a:lnTo>
                    <a:pt x="38887" y="6019"/>
                  </a:lnTo>
                  <a:lnTo>
                    <a:pt x="39687" y="6362"/>
                  </a:lnTo>
                  <a:lnTo>
                    <a:pt x="40957" y="7861"/>
                  </a:lnTo>
                  <a:lnTo>
                    <a:pt x="41300" y="8953"/>
                  </a:lnTo>
                  <a:lnTo>
                    <a:pt x="41300" y="5461"/>
                  </a:lnTo>
                  <a:lnTo>
                    <a:pt x="40779" y="4940"/>
                  </a:lnTo>
                  <a:lnTo>
                    <a:pt x="39522" y="4419"/>
                  </a:lnTo>
                  <a:lnTo>
                    <a:pt x="36474" y="4419"/>
                  </a:lnTo>
                  <a:lnTo>
                    <a:pt x="34925" y="4940"/>
                  </a:lnTo>
                  <a:lnTo>
                    <a:pt x="35140" y="4940"/>
                  </a:lnTo>
                  <a:lnTo>
                    <a:pt x="33096" y="6718"/>
                  </a:lnTo>
                  <a:lnTo>
                    <a:pt x="32689" y="7861"/>
                  </a:lnTo>
                  <a:lnTo>
                    <a:pt x="32524" y="8432"/>
                  </a:lnTo>
                  <a:lnTo>
                    <a:pt x="32524" y="12395"/>
                  </a:lnTo>
                  <a:lnTo>
                    <a:pt x="32981" y="13881"/>
                  </a:lnTo>
                  <a:lnTo>
                    <a:pt x="34010" y="14909"/>
                  </a:lnTo>
                  <a:lnTo>
                    <a:pt x="34988" y="15938"/>
                  </a:lnTo>
                  <a:lnTo>
                    <a:pt x="36309" y="16459"/>
                  </a:lnTo>
                  <a:lnTo>
                    <a:pt x="38950" y="16459"/>
                  </a:lnTo>
                  <a:lnTo>
                    <a:pt x="39865" y="16230"/>
                  </a:lnTo>
                  <a:lnTo>
                    <a:pt x="40728" y="15773"/>
                  </a:lnTo>
                  <a:lnTo>
                    <a:pt x="41529" y="15316"/>
                  </a:lnTo>
                  <a:lnTo>
                    <a:pt x="41922" y="14909"/>
                  </a:lnTo>
                  <a:lnTo>
                    <a:pt x="42214" y="14630"/>
                  </a:lnTo>
                  <a:lnTo>
                    <a:pt x="42608" y="13881"/>
                  </a:lnTo>
                  <a:lnTo>
                    <a:pt x="43014" y="13017"/>
                  </a:lnTo>
                  <a:lnTo>
                    <a:pt x="43180" y="12395"/>
                  </a:lnTo>
                  <a:lnTo>
                    <a:pt x="43307" y="8432"/>
                  </a:lnTo>
                  <a:close/>
                </a:path>
                <a:path w="83185" h="197485">
                  <a:moveTo>
                    <a:pt x="44119" y="190931"/>
                  </a:moveTo>
                  <a:lnTo>
                    <a:pt x="41871" y="188391"/>
                  </a:lnTo>
                  <a:lnTo>
                    <a:pt x="41871" y="193001"/>
                  </a:lnTo>
                  <a:lnTo>
                    <a:pt x="41465" y="193738"/>
                  </a:lnTo>
                  <a:lnTo>
                    <a:pt x="41109" y="194094"/>
                  </a:lnTo>
                  <a:lnTo>
                    <a:pt x="40894" y="194259"/>
                  </a:lnTo>
                  <a:lnTo>
                    <a:pt x="39776" y="194779"/>
                  </a:lnTo>
                  <a:lnTo>
                    <a:pt x="34239" y="194779"/>
                  </a:lnTo>
                  <a:lnTo>
                    <a:pt x="34239" y="189382"/>
                  </a:lnTo>
                  <a:lnTo>
                    <a:pt x="39751" y="189382"/>
                  </a:lnTo>
                  <a:lnTo>
                    <a:pt x="40779" y="189725"/>
                  </a:lnTo>
                  <a:lnTo>
                    <a:pt x="41236" y="190017"/>
                  </a:lnTo>
                  <a:lnTo>
                    <a:pt x="41808" y="190931"/>
                  </a:lnTo>
                  <a:lnTo>
                    <a:pt x="41871" y="193001"/>
                  </a:lnTo>
                  <a:lnTo>
                    <a:pt x="41871" y="188391"/>
                  </a:lnTo>
                  <a:lnTo>
                    <a:pt x="41186" y="188188"/>
                  </a:lnTo>
                  <a:lnTo>
                    <a:pt x="41922" y="187782"/>
                  </a:lnTo>
                  <a:lnTo>
                    <a:pt x="42430" y="187375"/>
                  </a:lnTo>
                  <a:lnTo>
                    <a:pt x="42659" y="187032"/>
                  </a:lnTo>
                  <a:lnTo>
                    <a:pt x="42786" y="186804"/>
                  </a:lnTo>
                  <a:lnTo>
                    <a:pt x="43243" y="186118"/>
                  </a:lnTo>
                  <a:lnTo>
                    <a:pt x="43370" y="185597"/>
                  </a:lnTo>
                  <a:lnTo>
                    <a:pt x="43421" y="184048"/>
                  </a:lnTo>
                  <a:lnTo>
                    <a:pt x="43281" y="183654"/>
                  </a:lnTo>
                  <a:lnTo>
                    <a:pt x="43192" y="183362"/>
                  </a:lnTo>
                  <a:lnTo>
                    <a:pt x="42951" y="182968"/>
                  </a:lnTo>
                  <a:lnTo>
                    <a:pt x="42849" y="182791"/>
                  </a:lnTo>
                  <a:lnTo>
                    <a:pt x="42379" y="181991"/>
                  </a:lnTo>
                  <a:lnTo>
                    <a:pt x="41808" y="181533"/>
                  </a:lnTo>
                  <a:lnTo>
                    <a:pt x="41351" y="181330"/>
                  </a:lnTo>
                  <a:lnTo>
                    <a:pt x="41351" y="184518"/>
                  </a:lnTo>
                  <a:lnTo>
                    <a:pt x="41351" y="185597"/>
                  </a:lnTo>
                  <a:lnTo>
                    <a:pt x="41135" y="186118"/>
                  </a:lnTo>
                  <a:lnTo>
                    <a:pt x="40894" y="186410"/>
                  </a:lnTo>
                  <a:lnTo>
                    <a:pt x="40665" y="186804"/>
                  </a:lnTo>
                  <a:lnTo>
                    <a:pt x="40259" y="187032"/>
                  </a:lnTo>
                  <a:lnTo>
                    <a:pt x="39090" y="187375"/>
                  </a:lnTo>
                  <a:lnTo>
                    <a:pt x="34239" y="187375"/>
                  </a:lnTo>
                  <a:lnTo>
                    <a:pt x="34239" y="182791"/>
                  </a:lnTo>
                  <a:lnTo>
                    <a:pt x="39865" y="182791"/>
                  </a:lnTo>
                  <a:lnTo>
                    <a:pt x="41351" y="184518"/>
                  </a:lnTo>
                  <a:lnTo>
                    <a:pt x="41351" y="181330"/>
                  </a:lnTo>
                  <a:lnTo>
                    <a:pt x="40322" y="180848"/>
                  </a:lnTo>
                  <a:lnTo>
                    <a:pt x="39344" y="180670"/>
                  </a:lnTo>
                  <a:lnTo>
                    <a:pt x="32118" y="180670"/>
                  </a:lnTo>
                  <a:lnTo>
                    <a:pt x="32118" y="196608"/>
                  </a:lnTo>
                  <a:lnTo>
                    <a:pt x="39865" y="196608"/>
                  </a:lnTo>
                  <a:lnTo>
                    <a:pt x="43319" y="194779"/>
                  </a:lnTo>
                  <a:lnTo>
                    <a:pt x="43611" y="194259"/>
                  </a:lnTo>
                  <a:lnTo>
                    <a:pt x="43992" y="193459"/>
                  </a:lnTo>
                  <a:lnTo>
                    <a:pt x="44119" y="190931"/>
                  </a:lnTo>
                  <a:close/>
                </a:path>
                <a:path w="83185" h="197485">
                  <a:moveTo>
                    <a:pt x="50076" y="194437"/>
                  </a:moveTo>
                  <a:lnTo>
                    <a:pt x="47828" y="194437"/>
                  </a:lnTo>
                  <a:lnTo>
                    <a:pt x="47828" y="196608"/>
                  </a:lnTo>
                  <a:lnTo>
                    <a:pt x="50076" y="196608"/>
                  </a:lnTo>
                  <a:lnTo>
                    <a:pt x="50076" y="194437"/>
                  </a:lnTo>
                  <a:close/>
                </a:path>
                <a:path w="83185" h="197485">
                  <a:moveTo>
                    <a:pt x="54660" y="11582"/>
                  </a:moveTo>
                  <a:lnTo>
                    <a:pt x="54317" y="11125"/>
                  </a:lnTo>
                  <a:lnTo>
                    <a:pt x="54025" y="10668"/>
                  </a:lnTo>
                  <a:lnTo>
                    <a:pt x="53644" y="10388"/>
                  </a:lnTo>
                  <a:lnTo>
                    <a:pt x="52476" y="9867"/>
                  </a:lnTo>
                  <a:lnTo>
                    <a:pt x="50126" y="9182"/>
                  </a:lnTo>
                  <a:lnTo>
                    <a:pt x="49149" y="8953"/>
                  </a:lnTo>
                  <a:lnTo>
                    <a:pt x="47853" y="8547"/>
                  </a:lnTo>
                  <a:lnTo>
                    <a:pt x="48056" y="8547"/>
                  </a:lnTo>
                  <a:lnTo>
                    <a:pt x="47828" y="8369"/>
                  </a:lnTo>
                  <a:lnTo>
                    <a:pt x="47663" y="8204"/>
                  </a:lnTo>
                  <a:lnTo>
                    <a:pt x="47599" y="6883"/>
                  </a:lnTo>
                  <a:lnTo>
                    <a:pt x="47942" y="6489"/>
                  </a:lnTo>
                  <a:lnTo>
                    <a:pt x="48145" y="6311"/>
                  </a:lnTo>
                  <a:lnTo>
                    <a:pt x="51435" y="6311"/>
                  </a:lnTo>
                  <a:lnTo>
                    <a:pt x="51676" y="6489"/>
                  </a:lnTo>
                  <a:lnTo>
                    <a:pt x="52108" y="6883"/>
                  </a:lnTo>
                  <a:lnTo>
                    <a:pt x="52362" y="7289"/>
                  </a:lnTo>
                  <a:lnTo>
                    <a:pt x="52412" y="7924"/>
                  </a:lnTo>
                  <a:lnTo>
                    <a:pt x="54368" y="7632"/>
                  </a:lnTo>
                  <a:lnTo>
                    <a:pt x="52133" y="4762"/>
                  </a:lnTo>
                  <a:lnTo>
                    <a:pt x="47548" y="4762"/>
                  </a:lnTo>
                  <a:lnTo>
                    <a:pt x="47066" y="5054"/>
                  </a:lnTo>
                  <a:lnTo>
                    <a:pt x="46456" y="5511"/>
                  </a:lnTo>
                  <a:lnTo>
                    <a:pt x="46113" y="5854"/>
                  </a:lnTo>
                  <a:lnTo>
                    <a:pt x="45885" y="6311"/>
                  </a:lnTo>
                  <a:lnTo>
                    <a:pt x="45783" y="6489"/>
                  </a:lnTo>
                  <a:lnTo>
                    <a:pt x="50190" y="11303"/>
                  </a:lnTo>
                  <a:lnTo>
                    <a:pt x="51269" y="11582"/>
                  </a:lnTo>
                  <a:lnTo>
                    <a:pt x="51904" y="11811"/>
                  </a:lnTo>
                  <a:lnTo>
                    <a:pt x="52590" y="12217"/>
                  </a:lnTo>
                  <a:lnTo>
                    <a:pt x="52768" y="12560"/>
                  </a:lnTo>
                  <a:lnTo>
                    <a:pt x="52768" y="13538"/>
                  </a:lnTo>
                  <a:lnTo>
                    <a:pt x="52400" y="14046"/>
                  </a:lnTo>
                  <a:lnTo>
                    <a:pt x="51676" y="14681"/>
                  </a:lnTo>
                  <a:lnTo>
                    <a:pt x="50838" y="14909"/>
                  </a:lnTo>
                  <a:lnTo>
                    <a:pt x="49377" y="14909"/>
                  </a:lnTo>
                  <a:lnTo>
                    <a:pt x="48691" y="14681"/>
                  </a:lnTo>
                  <a:lnTo>
                    <a:pt x="47840" y="14046"/>
                  </a:lnTo>
                  <a:lnTo>
                    <a:pt x="47663" y="14046"/>
                  </a:lnTo>
                  <a:lnTo>
                    <a:pt x="47256" y="13246"/>
                  </a:lnTo>
                  <a:lnTo>
                    <a:pt x="47167" y="12560"/>
                  </a:lnTo>
                  <a:lnTo>
                    <a:pt x="46367" y="12560"/>
                  </a:lnTo>
                  <a:lnTo>
                    <a:pt x="45199" y="12738"/>
                  </a:lnTo>
                  <a:lnTo>
                    <a:pt x="45288" y="13246"/>
                  </a:lnTo>
                  <a:lnTo>
                    <a:pt x="45339" y="13538"/>
                  </a:lnTo>
                  <a:lnTo>
                    <a:pt x="45453" y="14046"/>
                  </a:lnTo>
                  <a:lnTo>
                    <a:pt x="45935" y="14909"/>
                  </a:lnTo>
                  <a:lnTo>
                    <a:pt x="46837" y="15659"/>
                  </a:lnTo>
                  <a:lnTo>
                    <a:pt x="47637" y="16294"/>
                  </a:lnTo>
                  <a:lnTo>
                    <a:pt x="47942" y="16294"/>
                  </a:lnTo>
                  <a:lnTo>
                    <a:pt x="48641" y="16459"/>
                  </a:lnTo>
                  <a:lnTo>
                    <a:pt x="51041" y="16459"/>
                  </a:lnTo>
                  <a:lnTo>
                    <a:pt x="51854" y="16294"/>
                  </a:lnTo>
                  <a:lnTo>
                    <a:pt x="52590" y="16002"/>
                  </a:lnTo>
                  <a:lnTo>
                    <a:pt x="53276" y="15659"/>
                  </a:lnTo>
                  <a:lnTo>
                    <a:pt x="53860" y="15252"/>
                  </a:lnTo>
                  <a:lnTo>
                    <a:pt x="54063" y="14909"/>
                  </a:lnTo>
                  <a:lnTo>
                    <a:pt x="54495" y="14224"/>
                  </a:lnTo>
                  <a:lnTo>
                    <a:pt x="54597" y="14046"/>
                  </a:lnTo>
                  <a:lnTo>
                    <a:pt x="54660" y="11582"/>
                  </a:lnTo>
                  <a:close/>
                </a:path>
                <a:path w="83185" h="197485">
                  <a:moveTo>
                    <a:pt x="60452" y="180619"/>
                  </a:moveTo>
                  <a:lnTo>
                    <a:pt x="59194" y="180619"/>
                  </a:lnTo>
                  <a:lnTo>
                    <a:pt x="58902" y="181305"/>
                  </a:lnTo>
                  <a:lnTo>
                    <a:pt x="58496" y="181787"/>
                  </a:lnTo>
                  <a:lnTo>
                    <a:pt x="58496" y="184162"/>
                  </a:lnTo>
                  <a:lnTo>
                    <a:pt x="58496" y="186296"/>
                  </a:lnTo>
                  <a:lnTo>
                    <a:pt x="55232" y="186296"/>
                  </a:lnTo>
                  <a:lnTo>
                    <a:pt x="56667" y="185547"/>
                  </a:lnTo>
                  <a:lnTo>
                    <a:pt x="57416" y="185089"/>
                  </a:lnTo>
                  <a:lnTo>
                    <a:pt x="58039" y="184632"/>
                  </a:lnTo>
                  <a:lnTo>
                    <a:pt x="58496" y="184162"/>
                  </a:lnTo>
                  <a:lnTo>
                    <a:pt x="58496" y="181787"/>
                  </a:lnTo>
                  <a:lnTo>
                    <a:pt x="58267" y="182041"/>
                  </a:lnTo>
                  <a:lnTo>
                    <a:pt x="57467" y="182791"/>
                  </a:lnTo>
                  <a:lnTo>
                    <a:pt x="56667" y="183476"/>
                  </a:lnTo>
                  <a:lnTo>
                    <a:pt x="55575" y="184162"/>
                  </a:lnTo>
                  <a:lnTo>
                    <a:pt x="54597" y="184632"/>
                  </a:lnTo>
                  <a:lnTo>
                    <a:pt x="54597" y="186524"/>
                  </a:lnTo>
                  <a:lnTo>
                    <a:pt x="58496" y="186524"/>
                  </a:lnTo>
                  <a:lnTo>
                    <a:pt x="58496" y="196608"/>
                  </a:lnTo>
                  <a:lnTo>
                    <a:pt x="60452" y="196608"/>
                  </a:lnTo>
                  <a:lnTo>
                    <a:pt x="60452" y="184162"/>
                  </a:lnTo>
                  <a:lnTo>
                    <a:pt x="60452" y="180619"/>
                  </a:lnTo>
                  <a:close/>
                </a:path>
                <a:path w="83185" h="197485">
                  <a:moveTo>
                    <a:pt x="69164" y="194437"/>
                  </a:moveTo>
                  <a:lnTo>
                    <a:pt x="66929" y="194437"/>
                  </a:lnTo>
                  <a:lnTo>
                    <a:pt x="66929" y="196608"/>
                  </a:lnTo>
                  <a:lnTo>
                    <a:pt x="69164" y="196608"/>
                  </a:lnTo>
                  <a:lnTo>
                    <a:pt x="69164" y="194437"/>
                  </a:lnTo>
                  <a:close/>
                </a:path>
                <a:path w="83185" h="197485">
                  <a:moveTo>
                    <a:pt x="82816" y="189725"/>
                  </a:moveTo>
                  <a:lnTo>
                    <a:pt x="82321" y="188531"/>
                  </a:lnTo>
                  <a:lnTo>
                    <a:pt x="82080" y="188239"/>
                  </a:lnTo>
                  <a:lnTo>
                    <a:pt x="81648" y="187782"/>
                  </a:lnTo>
                  <a:lnTo>
                    <a:pt x="81381" y="187490"/>
                  </a:lnTo>
                  <a:lnTo>
                    <a:pt x="80949" y="187096"/>
                  </a:lnTo>
                  <a:lnTo>
                    <a:pt x="80403" y="186575"/>
                  </a:lnTo>
                  <a:lnTo>
                    <a:pt x="79260" y="186055"/>
                  </a:lnTo>
                  <a:lnTo>
                    <a:pt x="76796" y="186055"/>
                  </a:lnTo>
                  <a:lnTo>
                    <a:pt x="75755" y="186410"/>
                  </a:lnTo>
                  <a:lnTo>
                    <a:pt x="74841" y="187096"/>
                  </a:lnTo>
                  <a:lnTo>
                    <a:pt x="75704" y="182791"/>
                  </a:lnTo>
                  <a:lnTo>
                    <a:pt x="82067" y="182791"/>
                  </a:lnTo>
                  <a:lnTo>
                    <a:pt x="82067" y="180898"/>
                  </a:lnTo>
                  <a:lnTo>
                    <a:pt x="74104" y="180898"/>
                  </a:lnTo>
                  <a:lnTo>
                    <a:pt x="73164" y="186055"/>
                  </a:lnTo>
                  <a:lnTo>
                    <a:pt x="73101" y="186410"/>
                  </a:lnTo>
                  <a:lnTo>
                    <a:pt x="72974" y="187096"/>
                  </a:lnTo>
                  <a:lnTo>
                    <a:pt x="72898" y="187490"/>
                  </a:lnTo>
                  <a:lnTo>
                    <a:pt x="72821" y="187947"/>
                  </a:lnTo>
                  <a:lnTo>
                    <a:pt x="72707" y="188531"/>
                  </a:lnTo>
                  <a:lnTo>
                    <a:pt x="72605" y="189103"/>
                  </a:lnTo>
                  <a:lnTo>
                    <a:pt x="74434" y="189331"/>
                  </a:lnTo>
                  <a:lnTo>
                    <a:pt x="74726" y="188874"/>
                  </a:lnTo>
                  <a:lnTo>
                    <a:pt x="75133" y="188531"/>
                  </a:lnTo>
                  <a:lnTo>
                    <a:pt x="75590" y="188239"/>
                  </a:lnTo>
                  <a:lnTo>
                    <a:pt x="76111" y="187947"/>
                  </a:lnTo>
                  <a:lnTo>
                    <a:pt x="76682" y="187782"/>
                  </a:lnTo>
                  <a:lnTo>
                    <a:pt x="78346" y="187782"/>
                  </a:lnTo>
                  <a:lnTo>
                    <a:pt x="79413" y="188239"/>
                  </a:lnTo>
                  <a:lnTo>
                    <a:pt x="79260" y="188239"/>
                  </a:lnTo>
                  <a:lnTo>
                    <a:pt x="80403" y="189382"/>
                  </a:lnTo>
                  <a:lnTo>
                    <a:pt x="80746" y="190309"/>
                  </a:lnTo>
                  <a:lnTo>
                    <a:pt x="80733" y="192659"/>
                  </a:lnTo>
                  <a:lnTo>
                    <a:pt x="80492" y="193281"/>
                  </a:lnTo>
                  <a:lnTo>
                    <a:pt x="80403" y="193509"/>
                  </a:lnTo>
                  <a:lnTo>
                    <a:pt x="78981" y="195059"/>
                  </a:lnTo>
                  <a:lnTo>
                    <a:pt x="78816" y="195059"/>
                  </a:lnTo>
                  <a:lnTo>
                    <a:pt x="78282" y="195287"/>
                  </a:lnTo>
                  <a:lnTo>
                    <a:pt x="76568" y="195287"/>
                  </a:lnTo>
                  <a:lnTo>
                    <a:pt x="75882" y="195059"/>
                  </a:lnTo>
                  <a:lnTo>
                    <a:pt x="75361" y="194551"/>
                  </a:lnTo>
                  <a:lnTo>
                    <a:pt x="74790" y="194030"/>
                  </a:lnTo>
                  <a:lnTo>
                    <a:pt x="74549" y="193509"/>
                  </a:lnTo>
                  <a:lnTo>
                    <a:pt x="74447" y="193281"/>
                  </a:lnTo>
                  <a:lnTo>
                    <a:pt x="74333" y="192659"/>
                  </a:lnTo>
                  <a:lnTo>
                    <a:pt x="74269" y="192316"/>
                  </a:lnTo>
                  <a:lnTo>
                    <a:pt x="70142" y="192659"/>
                  </a:lnTo>
                  <a:lnTo>
                    <a:pt x="72224" y="192659"/>
                  </a:lnTo>
                  <a:lnTo>
                    <a:pt x="72339" y="193509"/>
                  </a:lnTo>
                  <a:lnTo>
                    <a:pt x="75882" y="196900"/>
                  </a:lnTo>
                  <a:lnTo>
                    <a:pt x="79146" y="196900"/>
                  </a:lnTo>
                  <a:lnTo>
                    <a:pt x="80518" y="196265"/>
                  </a:lnTo>
                  <a:lnTo>
                    <a:pt x="81280" y="195287"/>
                  </a:lnTo>
                  <a:lnTo>
                    <a:pt x="82270" y="194030"/>
                  </a:lnTo>
                  <a:lnTo>
                    <a:pt x="82499" y="193509"/>
                  </a:lnTo>
                  <a:lnTo>
                    <a:pt x="82816" y="192659"/>
                  </a:lnTo>
                  <a:lnTo>
                    <a:pt x="82816" y="1897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4" name="object 15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60"/>
              </a:lnSpc>
            </a:pPr>
            <a:r>
              <a:rPr dirty="0"/>
              <a:t>Fuente:</a:t>
            </a:r>
            <a:r>
              <a:rPr dirty="0" spc="-10"/>
              <a:t> </a:t>
            </a:r>
            <a:r>
              <a:rPr dirty="0"/>
              <a:t>Tablas,</a:t>
            </a:r>
            <a:r>
              <a:rPr dirty="0" spc="-5"/>
              <a:t> </a:t>
            </a:r>
            <a:r>
              <a:rPr dirty="0"/>
              <a:t>gráficos</a:t>
            </a:r>
            <a:r>
              <a:rPr dirty="0" spc="-5"/>
              <a:t> </a:t>
            </a:r>
            <a:r>
              <a:rPr dirty="0"/>
              <a:t>y</a:t>
            </a:r>
            <a:r>
              <a:rPr dirty="0" spc="-5"/>
              <a:t> </a:t>
            </a:r>
            <a:r>
              <a:rPr dirty="0"/>
              <a:t>mapas</a:t>
            </a:r>
            <a:r>
              <a:rPr dirty="0" spc="-10"/>
              <a:t> </a:t>
            </a:r>
            <a:r>
              <a:rPr dirty="0"/>
              <a:t>del Sistema</a:t>
            </a:r>
            <a:r>
              <a:rPr dirty="0" spc="-5"/>
              <a:t> </a:t>
            </a:r>
            <a:r>
              <a:rPr dirty="0"/>
              <a:t>de</a:t>
            </a:r>
            <a:r>
              <a:rPr dirty="0" spc="-5"/>
              <a:t> </a:t>
            </a:r>
            <a:r>
              <a:rPr dirty="0" spc="-10"/>
              <a:t>Notificación</a:t>
            </a:r>
            <a:r>
              <a:rPr dirty="0" spc="-5"/>
              <a:t> </a:t>
            </a:r>
            <a:r>
              <a:rPr dirty="0" spc="-10"/>
              <a:t>Epidemiológica online</a:t>
            </a:r>
            <a:r>
              <a:rPr dirty="0"/>
              <a:t> (NOTIWEB)</a:t>
            </a:r>
            <a:r>
              <a:rPr dirty="0" spc="15"/>
              <a:t> </a:t>
            </a:r>
            <a:r>
              <a:rPr dirty="0"/>
              <a:t>- </a:t>
            </a:r>
            <a:r>
              <a:rPr dirty="0" spc="-25"/>
              <a:t>CDC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04787" y="311331"/>
            <a:ext cx="7007859" cy="9857105"/>
            <a:chOff x="204787" y="311331"/>
            <a:chExt cx="7007859" cy="9857105"/>
          </a:xfrm>
        </p:grpSpPr>
        <p:sp>
          <p:nvSpPr>
            <p:cNvPr id="3" name="object 3" descr=""/>
            <p:cNvSpPr/>
            <p:nvPr/>
          </p:nvSpPr>
          <p:spPr>
            <a:xfrm>
              <a:off x="844358" y="3312821"/>
              <a:ext cx="867410" cy="111125"/>
            </a:xfrm>
            <a:custGeom>
              <a:avLst/>
              <a:gdLst/>
              <a:ahLst/>
              <a:cxnLst/>
              <a:rect l="l" t="t" r="r" b="b"/>
              <a:pathLst>
                <a:path w="867410" h="111125">
                  <a:moveTo>
                    <a:pt x="867266" y="0"/>
                  </a:moveTo>
                  <a:lnTo>
                    <a:pt x="0" y="0"/>
                  </a:lnTo>
                  <a:lnTo>
                    <a:pt x="0" y="110678"/>
                  </a:lnTo>
                  <a:lnTo>
                    <a:pt x="867266" y="110678"/>
                  </a:lnTo>
                  <a:lnTo>
                    <a:pt x="867266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844346" y="2555379"/>
              <a:ext cx="1543050" cy="1753870"/>
            </a:xfrm>
            <a:custGeom>
              <a:avLst/>
              <a:gdLst/>
              <a:ahLst/>
              <a:cxnLst/>
              <a:rect l="l" t="t" r="r" b="b"/>
              <a:pathLst>
                <a:path w="1543050" h="1753870">
                  <a:moveTo>
                    <a:pt x="191566" y="1639392"/>
                  </a:moveTo>
                  <a:lnTo>
                    <a:pt x="0" y="1639392"/>
                  </a:lnTo>
                  <a:lnTo>
                    <a:pt x="0" y="1753527"/>
                  </a:lnTo>
                  <a:lnTo>
                    <a:pt x="191566" y="1753527"/>
                  </a:lnTo>
                  <a:lnTo>
                    <a:pt x="191566" y="1639392"/>
                  </a:lnTo>
                  <a:close/>
                </a:path>
                <a:path w="1543050" h="1753870">
                  <a:moveTo>
                    <a:pt x="466725" y="1514881"/>
                  </a:moveTo>
                  <a:lnTo>
                    <a:pt x="0" y="1514881"/>
                  </a:lnTo>
                  <a:lnTo>
                    <a:pt x="0" y="1625561"/>
                  </a:lnTo>
                  <a:lnTo>
                    <a:pt x="466725" y="1625561"/>
                  </a:lnTo>
                  <a:lnTo>
                    <a:pt x="466725" y="1514881"/>
                  </a:lnTo>
                  <a:close/>
                </a:path>
                <a:path w="1543050" h="1753870">
                  <a:moveTo>
                    <a:pt x="672223" y="1386903"/>
                  </a:moveTo>
                  <a:lnTo>
                    <a:pt x="0" y="1386903"/>
                  </a:lnTo>
                  <a:lnTo>
                    <a:pt x="0" y="1501051"/>
                  </a:lnTo>
                  <a:lnTo>
                    <a:pt x="672223" y="1501051"/>
                  </a:lnTo>
                  <a:lnTo>
                    <a:pt x="672223" y="1386903"/>
                  </a:lnTo>
                  <a:close/>
                </a:path>
                <a:path w="1543050" h="1753870">
                  <a:moveTo>
                    <a:pt x="759294" y="1262418"/>
                  </a:moveTo>
                  <a:lnTo>
                    <a:pt x="0" y="1262418"/>
                  </a:lnTo>
                  <a:lnTo>
                    <a:pt x="0" y="1373098"/>
                  </a:lnTo>
                  <a:lnTo>
                    <a:pt x="759294" y="1373098"/>
                  </a:lnTo>
                  <a:lnTo>
                    <a:pt x="759294" y="1262418"/>
                  </a:lnTo>
                  <a:close/>
                </a:path>
                <a:path w="1543050" h="1753870">
                  <a:moveTo>
                    <a:pt x="780199" y="1134440"/>
                  </a:moveTo>
                  <a:lnTo>
                    <a:pt x="0" y="1134440"/>
                  </a:lnTo>
                  <a:lnTo>
                    <a:pt x="0" y="1248587"/>
                  </a:lnTo>
                  <a:lnTo>
                    <a:pt x="780199" y="1248587"/>
                  </a:lnTo>
                  <a:lnTo>
                    <a:pt x="780199" y="1134440"/>
                  </a:lnTo>
                  <a:close/>
                </a:path>
                <a:path w="1543050" h="1753870">
                  <a:moveTo>
                    <a:pt x="804583" y="1009929"/>
                  </a:moveTo>
                  <a:lnTo>
                    <a:pt x="0" y="1009929"/>
                  </a:lnTo>
                  <a:lnTo>
                    <a:pt x="0" y="1120609"/>
                  </a:lnTo>
                  <a:lnTo>
                    <a:pt x="804583" y="1120609"/>
                  </a:lnTo>
                  <a:lnTo>
                    <a:pt x="804583" y="1009929"/>
                  </a:lnTo>
                  <a:close/>
                </a:path>
                <a:path w="1543050" h="1753870">
                  <a:moveTo>
                    <a:pt x="863790" y="881964"/>
                  </a:moveTo>
                  <a:lnTo>
                    <a:pt x="0" y="881964"/>
                  </a:lnTo>
                  <a:lnTo>
                    <a:pt x="0" y="996099"/>
                  </a:lnTo>
                  <a:lnTo>
                    <a:pt x="863790" y="996099"/>
                  </a:lnTo>
                  <a:lnTo>
                    <a:pt x="863790" y="881964"/>
                  </a:lnTo>
                  <a:close/>
                </a:path>
                <a:path w="1543050" h="1753870">
                  <a:moveTo>
                    <a:pt x="884682" y="629475"/>
                  </a:moveTo>
                  <a:lnTo>
                    <a:pt x="0" y="629475"/>
                  </a:lnTo>
                  <a:lnTo>
                    <a:pt x="0" y="743610"/>
                  </a:lnTo>
                  <a:lnTo>
                    <a:pt x="884682" y="743610"/>
                  </a:lnTo>
                  <a:lnTo>
                    <a:pt x="884682" y="629475"/>
                  </a:lnTo>
                  <a:close/>
                </a:path>
                <a:path w="1543050" h="1753870">
                  <a:moveTo>
                    <a:pt x="929970" y="504964"/>
                  </a:moveTo>
                  <a:lnTo>
                    <a:pt x="0" y="504964"/>
                  </a:lnTo>
                  <a:lnTo>
                    <a:pt x="0" y="619099"/>
                  </a:lnTo>
                  <a:lnTo>
                    <a:pt x="929970" y="619099"/>
                  </a:lnTo>
                  <a:lnTo>
                    <a:pt x="929970" y="504964"/>
                  </a:lnTo>
                  <a:close/>
                </a:path>
                <a:path w="1543050" h="1753870">
                  <a:moveTo>
                    <a:pt x="933450" y="380453"/>
                  </a:moveTo>
                  <a:lnTo>
                    <a:pt x="0" y="380453"/>
                  </a:lnTo>
                  <a:lnTo>
                    <a:pt x="0" y="491134"/>
                  </a:lnTo>
                  <a:lnTo>
                    <a:pt x="933450" y="491134"/>
                  </a:lnTo>
                  <a:lnTo>
                    <a:pt x="933450" y="380453"/>
                  </a:lnTo>
                  <a:close/>
                </a:path>
                <a:path w="1543050" h="1753870">
                  <a:moveTo>
                    <a:pt x="1135468" y="252476"/>
                  </a:moveTo>
                  <a:lnTo>
                    <a:pt x="0" y="252476"/>
                  </a:lnTo>
                  <a:lnTo>
                    <a:pt x="0" y="366610"/>
                  </a:lnTo>
                  <a:lnTo>
                    <a:pt x="1135468" y="366610"/>
                  </a:lnTo>
                  <a:lnTo>
                    <a:pt x="1135468" y="252476"/>
                  </a:lnTo>
                  <a:close/>
                </a:path>
                <a:path w="1543050" h="1753870">
                  <a:moveTo>
                    <a:pt x="1212088" y="127965"/>
                  </a:moveTo>
                  <a:lnTo>
                    <a:pt x="0" y="127965"/>
                  </a:lnTo>
                  <a:lnTo>
                    <a:pt x="0" y="238645"/>
                  </a:lnTo>
                  <a:lnTo>
                    <a:pt x="1212088" y="238645"/>
                  </a:lnTo>
                  <a:lnTo>
                    <a:pt x="1212088" y="127965"/>
                  </a:lnTo>
                  <a:close/>
                </a:path>
                <a:path w="1543050" h="1753870">
                  <a:moveTo>
                    <a:pt x="1542973" y="0"/>
                  </a:moveTo>
                  <a:lnTo>
                    <a:pt x="0" y="0"/>
                  </a:lnTo>
                  <a:lnTo>
                    <a:pt x="0" y="114134"/>
                  </a:lnTo>
                  <a:lnTo>
                    <a:pt x="1542973" y="114134"/>
                  </a:lnTo>
                  <a:lnTo>
                    <a:pt x="154297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842640" y="2550155"/>
              <a:ext cx="0" cy="1764030"/>
            </a:xfrm>
            <a:custGeom>
              <a:avLst/>
              <a:gdLst/>
              <a:ahLst/>
              <a:cxnLst/>
              <a:rect l="l" t="t" r="r" b="b"/>
              <a:pathLst>
                <a:path w="0" h="1764029">
                  <a:moveTo>
                    <a:pt x="0" y="1763934"/>
                  </a:moveTo>
                  <a:lnTo>
                    <a:pt x="0" y="0"/>
                  </a:lnTo>
                </a:path>
              </a:pathLst>
            </a:custGeom>
            <a:ln w="34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5301996" y="468121"/>
            <a:ext cx="84645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Página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11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15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383532" y="466597"/>
            <a:ext cx="8178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1200" spc="2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49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044632" y="4197316"/>
            <a:ext cx="180975" cy="1047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500" spc="-10" b="1">
                <a:solidFill>
                  <a:srgbClr val="44536A"/>
                </a:solidFill>
                <a:latin typeface="Calibri"/>
                <a:cs typeface="Calibri"/>
              </a:rPr>
              <a:t>10.37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320160" y="4071074"/>
            <a:ext cx="181610" cy="1047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500" spc="-10" b="1">
                <a:solidFill>
                  <a:srgbClr val="44536A"/>
                </a:solidFill>
                <a:latin typeface="Calibri"/>
                <a:cs typeface="Calibri"/>
              </a:rPr>
              <a:t>25.24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526446" y="3944716"/>
            <a:ext cx="180975" cy="1047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500" spc="-10" b="1">
                <a:solidFill>
                  <a:srgbClr val="44536A"/>
                </a:solidFill>
                <a:latin typeface="Calibri"/>
                <a:cs typeface="Calibri"/>
              </a:rPr>
              <a:t>36.36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612825" y="3818233"/>
            <a:ext cx="181610" cy="10477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500" spc="-10" b="1">
                <a:solidFill>
                  <a:srgbClr val="44536A"/>
                </a:solidFill>
                <a:latin typeface="Calibri"/>
                <a:cs typeface="Calibri"/>
              </a:rPr>
              <a:t>41.03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633723" y="3692130"/>
            <a:ext cx="181610" cy="1047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500" spc="-10" b="1">
                <a:solidFill>
                  <a:srgbClr val="44536A"/>
                </a:solidFill>
                <a:latin typeface="Calibri"/>
                <a:cs typeface="Calibri"/>
              </a:rPr>
              <a:t>42.15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658429" y="3565772"/>
            <a:ext cx="181610" cy="1047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500" spc="-10" b="1">
                <a:solidFill>
                  <a:srgbClr val="44536A"/>
                </a:solidFill>
                <a:latin typeface="Calibri"/>
                <a:cs typeface="Calibri"/>
              </a:rPr>
              <a:t>43.49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718243" y="3313149"/>
            <a:ext cx="184150" cy="23114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5240">
              <a:lnSpc>
                <a:spcPct val="100000"/>
              </a:lnSpc>
              <a:spcBef>
                <a:spcPts val="114"/>
              </a:spcBef>
            </a:pPr>
            <a:r>
              <a:rPr dirty="0" sz="500" spc="-10" b="1">
                <a:solidFill>
                  <a:srgbClr val="44536A"/>
                </a:solidFill>
                <a:latin typeface="Calibri"/>
                <a:cs typeface="Calibri"/>
              </a:rPr>
              <a:t>46.85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500" spc="-10" b="1">
                <a:solidFill>
                  <a:srgbClr val="44536A"/>
                </a:solidFill>
                <a:latin typeface="Calibri"/>
                <a:cs typeface="Calibri"/>
              </a:rPr>
              <a:t>46.71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740163" y="2934215"/>
            <a:ext cx="229870" cy="35750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60325">
              <a:lnSpc>
                <a:spcPct val="100000"/>
              </a:lnSpc>
              <a:spcBef>
                <a:spcPts val="114"/>
              </a:spcBef>
            </a:pPr>
            <a:r>
              <a:rPr dirty="0" sz="500" spc="-10" b="1">
                <a:solidFill>
                  <a:srgbClr val="44536A"/>
                </a:solidFill>
                <a:latin typeface="Calibri"/>
                <a:cs typeface="Calibri"/>
              </a:rPr>
              <a:t>50.49</a:t>
            </a:r>
            <a:endParaRPr sz="500">
              <a:latin typeface="Calibri"/>
              <a:cs typeface="Calibri"/>
            </a:endParaRPr>
          </a:p>
          <a:p>
            <a:pPr marL="57785">
              <a:lnSpc>
                <a:spcPct val="100000"/>
              </a:lnSpc>
              <a:spcBef>
                <a:spcPts val="395"/>
              </a:spcBef>
            </a:pPr>
            <a:r>
              <a:rPr dirty="0" sz="500" spc="-10" b="1">
                <a:solidFill>
                  <a:srgbClr val="44536A"/>
                </a:solidFill>
                <a:latin typeface="Calibri"/>
                <a:cs typeface="Calibri"/>
              </a:rPr>
              <a:t>50.34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500" spc="-10" b="1">
                <a:solidFill>
                  <a:srgbClr val="44536A"/>
                </a:solidFill>
                <a:latin typeface="Calibri"/>
                <a:cs typeface="Calibri"/>
              </a:rPr>
              <a:t>47.89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991775" y="2681591"/>
            <a:ext cx="255904" cy="23114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86995">
              <a:lnSpc>
                <a:spcPct val="100000"/>
              </a:lnSpc>
              <a:spcBef>
                <a:spcPts val="114"/>
              </a:spcBef>
            </a:pPr>
            <a:r>
              <a:rPr dirty="0" sz="500" spc="-10" b="1">
                <a:solidFill>
                  <a:srgbClr val="44536A"/>
                </a:solidFill>
                <a:latin typeface="Calibri"/>
                <a:cs typeface="Calibri"/>
              </a:rPr>
              <a:t>65.50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500" spc="-10" b="1">
                <a:solidFill>
                  <a:srgbClr val="44536A"/>
                </a:solidFill>
                <a:latin typeface="Calibri"/>
                <a:cs typeface="Calibri"/>
              </a:rPr>
              <a:t>61.47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507786" y="4193742"/>
            <a:ext cx="287655" cy="1047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500" spc="-10" b="1">
                <a:solidFill>
                  <a:srgbClr val="44536A"/>
                </a:solidFill>
                <a:latin typeface="Calibri"/>
                <a:cs typeface="Calibri"/>
              </a:rPr>
              <a:t>Matapalo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403296" y="4067500"/>
            <a:ext cx="394970" cy="1047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500" b="1">
                <a:solidFill>
                  <a:srgbClr val="44536A"/>
                </a:solidFill>
                <a:latin typeface="Calibri"/>
                <a:cs typeface="Calibri"/>
              </a:rPr>
              <a:t>Aguas</a:t>
            </a:r>
            <a:r>
              <a:rPr dirty="0" sz="500" spc="30" b="1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z="500" spc="-10" b="1">
                <a:solidFill>
                  <a:srgbClr val="44536A"/>
                </a:solidFill>
                <a:latin typeface="Calibri"/>
                <a:cs typeface="Calibri"/>
              </a:rPr>
              <a:t>Verdes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580348" y="3941141"/>
            <a:ext cx="215900" cy="1047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500" spc="-10" b="1">
                <a:solidFill>
                  <a:srgbClr val="44536A"/>
                </a:solidFill>
                <a:latin typeface="Calibri"/>
                <a:cs typeface="Calibri"/>
              </a:rPr>
              <a:t>Casitas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546912" y="3814890"/>
            <a:ext cx="247650" cy="1047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500" spc="-10" b="1">
                <a:solidFill>
                  <a:srgbClr val="44536A"/>
                </a:solidFill>
                <a:latin typeface="Calibri"/>
                <a:cs typeface="Calibri"/>
              </a:rPr>
              <a:t>Corrales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576749" y="3688532"/>
            <a:ext cx="219710" cy="1047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500" b="1">
                <a:solidFill>
                  <a:srgbClr val="44536A"/>
                </a:solidFill>
                <a:latin typeface="Calibri"/>
                <a:cs typeface="Calibri"/>
              </a:rPr>
              <a:t>La</a:t>
            </a:r>
            <a:r>
              <a:rPr dirty="0" sz="500" spc="-5" b="1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z="500" spc="-20" b="1">
                <a:solidFill>
                  <a:srgbClr val="44536A"/>
                </a:solidFill>
                <a:latin typeface="Calibri"/>
                <a:cs typeface="Calibri"/>
              </a:rPr>
              <a:t>Cruz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307397" y="3562175"/>
            <a:ext cx="487680" cy="1047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500" b="1">
                <a:solidFill>
                  <a:srgbClr val="44536A"/>
                </a:solidFill>
                <a:latin typeface="Calibri"/>
                <a:cs typeface="Calibri"/>
              </a:rPr>
              <a:t>Canoas</a:t>
            </a:r>
            <a:r>
              <a:rPr dirty="0" sz="500" spc="10" b="1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z="500" b="1">
                <a:solidFill>
                  <a:srgbClr val="44536A"/>
                </a:solidFill>
                <a:latin typeface="Calibri"/>
                <a:cs typeface="Calibri"/>
              </a:rPr>
              <a:t>Punta</a:t>
            </a:r>
            <a:r>
              <a:rPr dirty="0" sz="500" spc="15" b="1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z="500" spc="-25" b="1">
                <a:solidFill>
                  <a:srgbClr val="44536A"/>
                </a:solidFill>
                <a:latin typeface="Calibri"/>
                <a:cs typeface="Calibri"/>
              </a:rPr>
              <a:t>Sal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556780" y="3435955"/>
            <a:ext cx="236854" cy="1047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500" spc="-10" b="1">
                <a:solidFill>
                  <a:srgbClr val="44536A"/>
                </a:solidFill>
                <a:latin typeface="Calibri"/>
                <a:cs typeface="Calibri"/>
              </a:rPr>
              <a:t>Papayal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488397" y="3309598"/>
            <a:ext cx="308610" cy="1047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500" spc="-10" b="1">
                <a:solidFill>
                  <a:srgbClr val="44536A"/>
                </a:solidFill>
                <a:latin typeface="Calibri"/>
                <a:cs typeface="Calibri"/>
              </a:rPr>
              <a:t>REGIONAL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221251" y="2804398"/>
            <a:ext cx="575945" cy="48387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algn="r" marR="6350">
              <a:lnSpc>
                <a:spcPct val="100000"/>
              </a:lnSpc>
              <a:spcBef>
                <a:spcPts val="114"/>
              </a:spcBef>
            </a:pPr>
            <a:r>
              <a:rPr dirty="0" sz="500" b="1">
                <a:solidFill>
                  <a:srgbClr val="44536A"/>
                </a:solidFill>
                <a:latin typeface="Calibri"/>
                <a:cs typeface="Calibri"/>
              </a:rPr>
              <a:t>Pampas</a:t>
            </a:r>
            <a:r>
              <a:rPr dirty="0" sz="500" spc="-10" b="1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z="500" b="1">
                <a:solidFill>
                  <a:srgbClr val="44536A"/>
                </a:solidFill>
                <a:latin typeface="Calibri"/>
                <a:cs typeface="Calibri"/>
              </a:rPr>
              <a:t>de</a:t>
            </a:r>
            <a:r>
              <a:rPr dirty="0" sz="500" spc="150" b="1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z="500" spc="-10" b="1">
                <a:solidFill>
                  <a:srgbClr val="44536A"/>
                </a:solidFill>
                <a:latin typeface="Calibri"/>
                <a:cs typeface="Calibri"/>
              </a:rPr>
              <a:t>Hospital</a:t>
            </a:r>
            <a:endParaRPr sz="500">
              <a:latin typeface="Calibri"/>
              <a:cs typeface="Calibri"/>
            </a:endParaRPr>
          </a:p>
          <a:p>
            <a:pPr algn="r" marL="306070" marR="5080" indent="42545">
              <a:lnSpc>
                <a:spcPct val="165800"/>
              </a:lnSpc>
            </a:pPr>
            <a:r>
              <a:rPr dirty="0" sz="500" spc="-10" b="1">
                <a:solidFill>
                  <a:srgbClr val="44536A"/>
                </a:solidFill>
                <a:latin typeface="Calibri"/>
                <a:cs typeface="Calibri"/>
              </a:rPr>
              <a:t>Zorritos</a:t>
            </a:r>
            <a:r>
              <a:rPr dirty="0" sz="500" spc="500" b="1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z="500" spc="-10" b="1">
                <a:solidFill>
                  <a:srgbClr val="44536A"/>
                </a:solidFill>
                <a:latin typeface="Calibri"/>
                <a:cs typeface="Calibri"/>
              </a:rPr>
              <a:t>Tumbes</a:t>
            </a:r>
            <a:r>
              <a:rPr dirty="0" sz="500" spc="500" b="1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z="500" spc="-10" b="1">
                <a:solidFill>
                  <a:srgbClr val="44536A"/>
                </a:solidFill>
                <a:latin typeface="Calibri"/>
                <a:cs typeface="Calibri"/>
              </a:rPr>
              <a:t>Zarumilla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197102" y="2678040"/>
            <a:ext cx="599440" cy="1047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500" b="1">
                <a:solidFill>
                  <a:srgbClr val="44536A"/>
                </a:solidFill>
                <a:latin typeface="Calibri"/>
                <a:cs typeface="Calibri"/>
              </a:rPr>
              <a:t>San</a:t>
            </a:r>
            <a:r>
              <a:rPr dirty="0" sz="500" spc="5" b="1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z="500" b="1">
                <a:solidFill>
                  <a:srgbClr val="44536A"/>
                </a:solidFill>
                <a:latin typeface="Calibri"/>
                <a:cs typeface="Calibri"/>
              </a:rPr>
              <a:t>Juan</a:t>
            </a:r>
            <a:r>
              <a:rPr dirty="0" sz="500" spc="10" b="1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z="500" b="1">
                <a:solidFill>
                  <a:srgbClr val="44536A"/>
                </a:solidFill>
                <a:latin typeface="Calibri"/>
                <a:cs typeface="Calibri"/>
              </a:rPr>
              <a:t>de</a:t>
            </a:r>
            <a:r>
              <a:rPr dirty="0" sz="500" spc="25" b="1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z="500" b="1">
                <a:solidFill>
                  <a:srgbClr val="44536A"/>
                </a:solidFill>
                <a:latin typeface="Calibri"/>
                <a:cs typeface="Calibri"/>
              </a:rPr>
              <a:t>la</a:t>
            </a:r>
            <a:r>
              <a:rPr dirty="0" sz="500" spc="35" b="1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z="500" spc="-10" b="1">
                <a:solidFill>
                  <a:srgbClr val="44536A"/>
                </a:solidFill>
                <a:latin typeface="Calibri"/>
                <a:cs typeface="Calibri"/>
              </a:rPr>
              <a:t>Virgen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427736" y="4945887"/>
            <a:ext cx="3523615" cy="55753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algn="just" marL="12700" marR="5080">
              <a:lnSpc>
                <a:spcPct val="96000"/>
              </a:lnSpc>
              <a:spcBef>
                <a:spcPts val="140"/>
              </a:spcBef>
            </a:pP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19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las</a:t>
            </a:r>
            <a:r>
              <a:rPr dirty="0" sz="900" spc="19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últimas</a:t>
            </a:r>
            <a:r>
              <a:rPr dirty="0" sz="900" spc="19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3</a:t>
            </a:r>
            <a:r>
              <a:rPr dirty="0" sz="900" spc="19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semanas</a:t>
            </a:r>
            <a:r>
              <a:rPr dirty="0" sz="900" spc="19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epidemiológicas</a:t>
            </a:r>
            <a:r>
              <a:rPr dirty="0" sz="900" spc="2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19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distrito</a:t>
            </a:r>
            <a:r>
              <a:rPr dirty="0" sz="900" spc="19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Pampas</a:t>
            </a:r>
            <a:r>
              <a:rPr dirty="0" sz="900" spc="200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de </a:t>
            </a:r>
            <a:r>
              <a:rPr dirty="0" sz="900">
                <a:latin typeface="Arial MT"/>
                <a:cs typeface="Arial MT"/>
              </a:rPr>
              <a:t>Hospital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permanece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alto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riesgo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transmisión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EDAs,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mientras </a:t>
            </a:r>
            <a:r>
              <a:rPr dirty="0" sz="900">
                <a:latin typeface="Arial MT"/>
                <a:cs typeface="Arial MT"/>
              </a:rPr>
              <a:t>que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última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semana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distritos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San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Jacinto,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Pampas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Hospital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San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Juan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Virgen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encuentran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alto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riesgo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0">
                <a:latin typeface="Arial MT"/>
                <a:cs typeface="Arial MT"/>
              </a:rPr>
              <a:t> transmisión.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4646676" y="6768845"/>
            <a:ext cx="2070735" cy="26416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97790" marR="5080" indent="-85725">
              <a:lnSpc>
                <a:spcPts val="919"/>
              </a:lnSpc>
              <a:spcBef>
                <a:spcPts val="160"/>
              </a:spcBef>
            </a:pPr>
            <a:r>
              <a:rPr dirty="0" sz="800" spc="-90" b="1">
                <a:latin typeface="Arial"/>
                <a:cs typeface="Arial"/>
              </a:rPr>
              <a:t>Comportamiento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de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spc="-75" b="1">
                <a:latin typeface="Arial"/>
                <a:cs typeface="Arial"/>
              </a:rPr>
              <a:t>las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105" b="1">
                <a:latin typeface="Arial"/>
                <a:cs typeface="Arial"/>
              </a:rPr>
              <a:t>EDAs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en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85" b="1">
                <a:latin typeface="Arial"/>
                <a:cs typeface="Arial"/>
              </a:rPr>
              <a:t>Población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spc="-75" b="1">
                <a:latin typeface="Arial"/>
                <a:cs typeface="Arial"/>
              </a:rPr>
              <a:t>General</a:t>
            </a:r>
            <a:r>
              <a:rPr dirty="0" sz="800" spc="500" b="1">
                <a:latin typeface="Arial"/>
                <a:cs typeface="Arial"/>
              </a:rPr>
              <a:t> </a:t>
            </a:r>
            <a:r>
              <a:rPr dirty="0" sz="800" spc="-95" b="1">
                <a:latin typeface="Arial"/>
                <a:cs typeface="Arial"/>
              </a:rPr>
              <a:t>SE01-</a:t>
            </a:r>
            <a:r>
              <a:rPr dirty="0" sz="800" spc="-80" b="1">
                <a:latin typeface="Arial"/>
                <a:cs typeface="Arial"/>
              </a:rPr>
              <a:t>49/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95" b="1">
                <a:latin typeface="Arial"/>
                <a:cs typeface="Arial"/>
              </a:rPr>
              <a:t>2024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Canal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95" b="1">
                <a:latin typeface="Arial"/>
                <a:cs typeface="Arial"/>
              </a:rPr>
              <a:t>Endémico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Región</a:t>
            </a:r>
            <a:r>
              <a:rPr dirty="0" sz="800" spc="-10" b="1">
                <a:latin typeface="Arial"/>
                <a:cs typeface="Arial"/>
              </a:rPr>
              <a:t> Tumbes</a:t>
            </a:r>
            <a:endParaRPr sz="8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4128261" y="2454147"/>
            <a:ext cx="2849880" cy="688340"/>
          </a:xfrm>
          <a:prstGeom prst="rect">
            <a:avLst/>
          </a:prstGeom>
        </p:spPr>
        <p:txBody>
          <a:bodyPr wrap="square" lIns="0" tIns="18415" rIns="0" bIns="0" rtlCol="0" vert="horz">
            <a:spAutoFit/>
          </a:bodyPr>
          <a:lstStyle/>
          <a:p>
            <a:pPr algn="just" marL="12700" marR="5080">
              <a:lnSpc>
                <a:spcPct val="95800"/>
              </a:lnSpc>
              <a:spcBef>
                <a:spcPts val="145"/>
              </a:spcBef>
            </a:pP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49-</a:t>
            </a:r>
            <a:r>
              <a:rPr dirty="0" sz="900">
                <a:latin typeface="Arial MT"/>
                <a:cs typeface="Arial MT"/>
              </a:rPr>
              <a:t>2024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han</a:t>
            </a:r>
            <a:r>
              <a:rPr dirty="0" sz="900" spc="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notificado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67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35">
                <a:latin typeface="Arial MT"/>
                <a:cs typeface="Arial MT"/>
              </a:rPr>
              <a:t> </a:t>
            </a:r>
            <a:r>
              <a:rPr dirty="0" sz="900" spc="-20">
                <a:latin typeface="Arial MT"/>
                <a:cs typeface="Arial MT"/>
              </a:rPr>
              <a:t>EDAs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30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menores</a:t>
            </a:r>
            <a:r>
              <a:rPr dirty="0" sz="900" spc="3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30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05</a:t>
            </a:r>
            <a:r>
              <a:rPr dirty="0" sz="900" spc="3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años</a:t>
            </a:r>
            <a:r>
              <a:rPr dirty="0" sz="900" spc="3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3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78</a:t>
            </a:r>
            <a:r>
              <a:rPr dirty="0" sz="900" spc="3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3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32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población </a:t>
            </a:r>
            <a:r>
              <a:rPr dirty="0" sz="900">
                <a:latin typeface="Arial MT"/>
                <a:cs typeface="Arial MT"/>
              </a:rPr>
              <a:t>general,</a:t>
            </a:r>
            <a:r>
              <a:rPr dirty="0" sz="900" spc="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6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que</a:t>
            </a:r>
            <a:r>
              <a:rPr dirty="0" sz="900" spc="6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sumados</a:t>
            </a:r>
            <a:r>
              <a:rPr dirty="0" sz="900" spc="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</a:t>
            </a:r>
            <a:r>
              <a:rPr dirty="0" sz="900" spc="6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6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6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las</a:t>
            </a:r>
            <a:r>
              <a:rPr dirty="0" sz="900" spc="6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semanas </a:t>
            </a:r>
            <a:r>
              <a:rPr dirty="0" sz="900">
                <a:latin typeface="Arial MT"/>
                <a:cs typeface="Arial MT"/>
              </a:rPr>
              <a:t>previas</a:t>
            </a:r>
            <a:r>
              <a:rPr dirty="0" sz="900" spc="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hacen</a:t>
            </a:r>
            <a:r>
              <a:rPr dirty="0" sz="900" spc="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un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total</a:t>
            </a:r>
            <a:r>
              <a:rPr dirty="0" sz="900" spc="6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12455</a:t>
            </a:r>
            <a:r>
              <a:rPr dirty="0" sz="900" spc="6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6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EDAS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la </a:t>
            </a:r>
            <a:r>
              <a:rPr dirty="0" sz="900">
                <a:latin typeface="Arial MT"/>
                <a:cs typeface="Arial MT"/>
              </a:rPr>
              <a:t>región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Tumbes.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4128261" y="3242817"/>
            <a:ext cx="2849245" cy="820419"/>
          </a:xfrm>
          <a:prstGeom prst="rect">
            <a:avLst/>
          </a:prstGeom>
        </p:spPr>
        <p:txBody>
          <a:bodyPr wrap="square" lIns="0" tIns="18415" rIns="0" bIns="0" rtlCol="0" vert="horz">
            <a:spAutoFit/>
          </a:bodyPr>
          <a:lstStyle/>
          <a:p>
            <a:pPr algn="just" marL="12700" marR="5080">
              <a:lnSpc>
                <a:spcPct val="95900"/>
              </a:lnSpc>
              <a:spcBef>
                <a:spcPts val="145"/>
              </a:spcBef>
            </a:pPr>
            <a:r>
              <a:rPr dirty="0" sz="900" spc="-10">
                <a:latin typeface="Arial MT"/>
                <a:cs typeface="Arial MT"/>
              </a:rPr>
              <a:t>La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tasa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de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incidencia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regional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en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menores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cinco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 spc="-20">
                <a:latin typeface="Arial MT"/>
                <a:cs typeface="Arial MT"/>
              </a:rPr>
              <a:t>años </a:t>
            </a:r>
            <a:r>
              <a:rPr dirty="0" sz="900">
                <a:latin typeface="Arial MT"/>
                <a:cs typeface="Arial MT"/>
              </a:rPr>
              <a:t>es</a:t>
            </a:r>
            <a:r>
              <a:rPr dirty="0" sz="900" spc="17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17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256,24</a:t>
            </a:r>
            <a:r>
              <a:rPr dirty="0" sz="900" spc="18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18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x</a:t>
            </a:r>
            <a:r>
              <a:rPr dirty="0" sz="900" spc="17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1000</a:t>
            </a:r>
            <a:r>
              <a:rPr dirty="0" sz="900" spc="18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menores</a:t>
            </a:r>
            <a:r>
              <a:rPr dirty="0" sz="900" spc="17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17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cinco</a:t>
            </a:r>
            <a:r>
              <a:rPr dirty="0" sz="900" spc="17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años, </a:t>
            </a:r>
            <a:r>
              <a:rPr dirty="0" sz="900">
                <a:latin typeface="Arial MT"/>
                <a:cs typeface="Arial MT"/>
              </a:rPr>
              <a:t>mientras</a:t>
            </a:r>
            <a:r>
              <a:rPr dirty="0" sz="900" spc="47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que</a:t>
            </a:r>
            <a:r>
              <a:rPr dirty="0" sz="900" spc="48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para</a:t>
            </a:r>
            <a:r>
              <a:rPr dirty="0" sz="900" spc="48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población</a:t>
            </a:r>
            <a:r>
              <a:rPr dirty="0" sz="900" spc="47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general</a:t>
            </a:r>
            <a:r>
              <a:rPr dirty="0" sz="900" spc="47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47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tasa</a:t>
            </a:r>
            <a:r>
              <a:rPr dirty="0" sz="900" spc="480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de </a:t>
            </a:r>
            <a:r>
              <a:rPr dirty="0" sz="900">
                <a:latin typeface="Arial MT"/>
                <a:cs typeface="Arial MT"/>
              </a:rPr>
              <a:t>incidencia</a:t>
            </a:r>
            <a:r>
              <a:rPr dirty="0" sz="900" spc="26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es</a:t>
            </a:r>
            <a:r>
              <a:rPr dirty="0" sz="900" spc="27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27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46,85</a:t>
            </a:r>
            <a:r>
              <a:rPr dirty="0" sz="900" spc="27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por</a:t>
            </a:r>
            <a:r>
              <a:rPr dirty="0" sz="900" spc="28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cada</a:t>
            </a:r>
            <a:r>
              <a:rPr dirty="0" sz="900" spc="27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1000</a:t>
            </a:r>
            <a:r>
              <a:rPr dirty="0" sz="900" spc="27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hab,</a:t>
            </a:r>
            <a:r>
              <a:rPr dirty="0" sz="900" spc="27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</a:t>
            </a:r>
            <a:r>
              <a:rPr dirty="0" sz="900" spc="270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que </a:t>
            </a:r>
            <a:r>
              <a:rPr dirty="0" sz="900">
                <a:latin typeface="Arial MT"/>
                <a:cs typeface="Arial MT"/>
              </a:rPr>
              <a:t>muestra</a:t>
            </a:r>
            <a:r>
              <a:rPr dirty="0" sz="900" spc="9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8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mayor</a:t>
            </a:r>
            <a:r>
              <a:rPr dirty="0" sz="900" spc="9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riesgo</a:t>
            </a:r>
            <a:r>
              <a:rPr dirty="0" sz="900" spc="9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que</a:t>
            </a:r>
            <a:r>
              <a:rPr dirty="0" sz="900" spc="9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tienen</a:t>
            </a:r>
            <a:r>
              <a:rPr dirty="0" sz="900" spc="1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9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menores</a:t>
            </a:r>
            <a:r>
              <a:rPr dirty="0" sz="900" spc="9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90">
                <a:latin typeface="Arial MT"/>
                <a:cs typeface="Arial MT"/>
              </a:rPr>
              <a:t> </a:t>
            </a:r>
            <a:r>
              <a:rPr dirty="0" sz="900" spc="-50">
                <a:latin typeface="Arial MT"/>
                <a:cs typeface="Arial MT"/>
              </a:rPr>
              <a:t>5</a:t>
            </a:r>
            <a:r>
              <a:rPr dirty="0" sz="900">
                <a:latin typeface="Arial MT"/>
                <a:cs typeface="Arial MT"/>
              </a:rPr>
              <a:t> años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presentar</a:t>
            </a:r>
            <a:r>
              <a:rPr dirty="0" sz="900" spc="-10">
                <a:latin typeface="Arial MT"/>
                <a:cs typeface="Arial MT"/>
              </a:rPr>
              <a:t> EDAs.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4580890" y="4355338"/>
            <a:ext cx="2278380" cy="23495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86055" marR="5080" indent="-173990">
              <a:lnSpc>
                <a:spcPts val="800"/>
              </a:lnSpc>
              <a:spcBef>
                <a:spcPts val="160"/>
              </a:spcBef>
            </a:pPr>
            <a:r>
              <a:rPr dirty="0" sz="700" spc="-85" b="1">
                <a:latin typeface="Arial"/>
                <a:cs typeface="Arial"/>
              </a:rPr>
              <a:t>Mapa</a:t>
            </a:r>
            <a:r>
              <a:rPr dirty="0" sz="700" spc="-15" b="1">
                <a:latin typeface="Arial"/>
                <a:cs typeface="Arial"/>
              </a:rPr>
              <a:t> </a:t>
            </a:r>
            <a:r>
              <a:rPr dirty="0" sz="700" spc="-80" b="1">
                <a:latin typeface="Arial"/>
                <a:cs typeface="Arial"/>
              </a:rPr>
              <a:t>de</a:t>
            </a:r>
            <a:r>
              <a:rPr dirty="0" sz="700" spc="-25" b="1">
                <a:latin typeface="Arial"/>
                <a:cs typeface="Arial"/>
              </a:rPr>
              <a:t> </a:t>
            </a:r>
            <a:r>
              <a:rPr dirty="0" sz="700" spc="-80" b="1">
                <a:latin typeface="Arial"/>
                <a:cs typeface="Arial"/>
              </a:rPr>
              <a:t>Riesgo</a:t>
            </a:r>
            <a:r>
              <a:rPr dirty="0" sz="700" spc="-15" b="1">
                <a:latin typeface="Arial"/>
                <a:cs typeface="Arial"/>
              </a:rPr>
              <a:t> </a:t>
            </a:r>
            <a:r>
              <a:rPr dirty="0" sz="700" spc="-75" b="1">
                <a:latin typeface="Arial"/>
                <a:cs typeface="Arial"/>
              </a:rPr>
              <a:t>de</a:t>
            </a:r>
            <a:r>
              <a:rPr dirty="0" sz="700" spc="-20" b="1">
                <a:latin typeface="Arial"/>
                <a:cs typeface="Arial"/>
              </a:rPr>
              <a:t> </a:t>
            </a:r>
            <a:r>
              <a:rPr dirty="0" sz="700" spc="-85" b="1">
                <a:latin typeface="Arial"/>
                <a:cs typeface="Arial"/>
              </a:rPr>
              <a:t>EDAs</a:t>
            </a:r>
            <a:r>
              <a:rPr dirty="0" sz="700" spc="-20" b="1">
                <a:latin typeface="Arial"/>
                <a:cs typeface="Arial"/>
              </a:rPr>
              <a:t> </a:t>
            </a:r>
            <a:r>
              <a:rPr dirty="0" sz="700" spc="-75" b="1">
                <a:latin typeface="Arial"/>
                <a:cs typeface="Arial"/>
              </a:rPr>
              <a:t>en</a:t>
            </a:r>
            <a:r>
              <a:rPr dirty="0" sz="700" spc="-10" b="1">
                <a:latin typeface="Arial"/>
                <a:cs typeface="Arial"/>
              </a:rPr>
              <a:t> </a:t>
            </a:r>
            <a:r>
              <a:rPr dirty="0" sz="700" spc="-75" b="1">
                <a:latin typeface="Arial"/>
                <a:cs typeface="Arial"/>
              </a:rPr>
              <a:t>Población</a:t>
            </a:r>
            <a:r>
              <a:rPr dirty="0" sz="700" spc="-20" b="1">
                <a:latin typeface="Arial"/>
                <a:cs typeface="Arial"/>
              </a:rPr>
              <a:t> </a:t>
            </a:r>
            <a:r>
              <a:rPr dirty="0" sz="700" spc="-75" b="1">
                <a:latin typeface="Arial"/>
                <a:cs typeface="Arial"/>
              </a:rPr>
              <a:t>General</a:t>
            </a:r>
            <a:r>
              <a:rPr dirty="0" sz="700" spc="-15" b="1">
                <a:latin typeface="Arial"/>
                <a:cs typeface="Arial"/>
              </a:rPr>
              <a:t> </a:t>
            </a:r>
            <a:r>
              <a:rPr dirty="0" sz="700" spc="-80" b="1">
                <a:latin typeface="Arial"/>
                <a:cs typeface="Arial"/>
              </a:rPr>
              <a:t>según</a:t>
            </a:r>
            <a:r>
              <a:rPr dirty="0" sz="700" spc="-10" b="1">
                <a:latin typeface="Arial"/>
                <a:cs typeface="Arial"/>
              </a:rPr>
              <a:t> </a:t>
            </a:r>
            <a:r>
              <a:rPr dirty="0" sz="700" spc="-70" b="1">
                <a:latin typeface="Arial"/>
                <a:cs typeface="Arial"/>
              </a:rPr>
              <a:t>03</a:t>
            </a:r>
            <a:r>
              <a:rPr dirty="0" sz="700" spc="-25" b="1">
                <a:latin typeface="Arial"/>
                <a:cs typeface="Arial"/>
              </a:rPr>
              <a:t> </a:t>
            </a:r>
            <a:r>
              <a:rPr dirty="0" sz="700" spc="-65" b="1">
                <a:latin typeface="Arial"/>
                <a:cs typeface="Arial"/>
              </a:rPr>
              <a:t>últimas</a:t>
            </a:r>
            <a:r>
              <a:rPr dirty="0" sz="700" spc="500" b="1">
                <a:latin typeface="Arial"/>
                <a:cs typeface="Arial"/>
              </a:rPr>
              <a:t> </a:t>
            </a:r>
            <a:r>
              <a:rPr dirty="0" sz="700" spc="-85" b="1">
                <a:latin typeface="Arial"/>
                <a:cs typeface="Arial"/>
              </a:rPr>
              <a:t>semanas</a:t>
            </a:r>
            <a:r>
              <a:rPr dirty="0" sz="700" spc="5" b="1">
                <a:latin typeface="Arial"/>
                <a:cs typeface="Arial"/>
              </a:rPr>
              <a:t> </a:t>
            </a:r>
            <a:r>
              <a:rPr dirty="0" sz="700" spc="-75" b="1">
                <a:latin typeface="Arial"/>
                <a:cs typeface="Arial"/>
              </a:rPr>
              <a:t>epidemiológicas</a:t>
            </a:r>
            <a:r>
              <a:rPr dirty="0" sz="700" spc="20" b="1">
                <a:latin typeface="Arial"/>
                <a:cs typeface="Arial"/>
              </a:rPr>
              <a:t> </a:t>
            </a:r>
            <a:r>
              <a:rPr dirty="0" sz="700" spc="-75" b="1">
                <a:latin typeface="Arial"/>
                <a:cs typeface="Arial"/>
              </a:rPr>
              <a:t>47-49/2024</a:t>
            </a:r>
            <a:r>
              <a:rPr dirty="0" sz="700" spc="15" b="1">
                <a:latin typeface="Arial"/>
                <a:cs typeface="Arial"/>
              </a:rPr>
              <a:t> </a:t>
            </a:r>
            <a:r>
              <a:rPr dirty="0" sz="700" spc="-55" b="1">
                <a:latin typeface="Arial"/>
                <a:cs typeface="Arial"/>
              </a:rPr>
              <a:t>-</a:t>
            </a:r>
            <a:r>
              <a:rPr dirty="0" sz="700" spc="15" b="1">
                <a:latin typeface="Arial"/>
                <a:cs typeface="Arial"/>
              </a:rPr>
              <a:t> </a:t>
            </a:r>
            <a:r>
              <a:rPr dirty="0" sz="700" spc="-80" b="1">
                <a:latin typeface="Arial"/>
                <a:cs typeface="Arial"/>
              </a:rPr>
              <a:t>Región</a:t>
            </a:r>
            <a:r>
              <a:rPr dirty="0" sz="700" spc="10" b="1">
                <a:latin typeface="Arial"/>
                <a:cs typeface="Arial"/>
              </a:rPr>
              <a:t> </a:t>
            </a:r>
            <a:r>
              <a:rPr dirty="0" sz="700" spc="-10" b="1">
                <a:latin typeface="Arial"/>
                <a:cs typeface="Arial"/>
              </a:rPr>
              <a:t>Tumbes</a:t>
            </a:r>
            <a:endParaRPr sz="70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467499" y="2283459"/>
            <a:ext cx="2934335" cy="376555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969010" marR="5080" indent="-738505">
              <a:lnSpc>
                <a:spcPts val="919"/>
              </a:lnSpc>
              <a:spcBef>
                <a:spcPts val="160"/>
              </a:spcBef>
            </a:pPr>
            <a:r>
              <a:rPr dirty="0" sz="800" spc="-95" b="1">
                <a:latin typeface="Arial"/>
                <a:cs typeface="Arial"/>
              </a:rPr>
              <a:t>Tasas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de</a:t>
            </a:r>
            <a:r>
              <a:rPr dirty="0" sz="800" spc="-5" b="1">
                <a:latin typeface="Arial"/>
                <a:cs typeface="Arial"/>
              </a:rPr>
              <a:t> </a:t>
            </a:r>
            <a:r>
              <a:rPr dirty="0" sz="800" spc="-85" b="1">
                <a:latin typeface="Arial"/>
                <a:cs typeface="Arial"/>
              </a:rPr>
              <a:t>incidencia</a:t>
            </a:r>
            <a:r>
              <a:rPr dirty="0" sz="800" b="1">
                <a:latin typeface="Arial"/>
                <a:cs typeface="Arial"/>
              </a:rPr>
              <a:t> </a:t>
            </a:r>
            <a:r>
              <a:rPr dirty="0" sz="800" spc="-95" b="1">
                <a:latin typeface="Arial"/>
                <a:cs typeface="Arial"/>
              </a:rPr>
              <a:t>acumulada</a:t>
            </a:r>
            <a:r>
              <a:rPr dirty="0" sz="800" spc="-5" b="1">
                <a:latin typeface="Arial"/>
                <a:cs typeface="Arial"/>
              </a:rPr>
              <a:t> </a:t>
            </a:r>
            <a:r>
              <a:rPr dirty="0" sz="800" spc="-70" b="1">
                <a:latin typeface="Arial"/>
                <a:cs typeface="Arial"/>
              </a:rPr>
              <a:t>distrital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de</a:t>
            </a:r>
            <a:r>
              <a:rPr dirty="0" sz="800" spc="-5" b="1">
                <a:latin typeface="Arial"/>
                <a:cs typeface="Arial"/>
              </a:rPr>
              <a:t> </a:t>
            </a:r>
            <a:r>
              <a:rPr dirty="0" sz="800" spc="-105" b="1">
                <a:latin typeface="Arial"/>
                <a:cs typeface="Arial"/>
              </a:rPr>
              <a:t>EDAs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85" b="1">
                <a:latin typeface="Arial"/>
                <a:cs typeface="Arial"/>
              </a:rPr>
              <a:t>Población</a:t>
            </a:r>
            <a:r>
              <a:rPr dirty="0" sz="800" spc="-5" b="1">
                <a:latin typeface="Arial"/>
                <a:cs typeface="Arial"/>
              </a:rPr>
              <a:t> </a:t>
            </a:r>
            <a:r>
              <a:rPr dirty="0" sz="800" spc="-65" b="1">
                <a:latin typeface="Arial"/>
                <a:cs typeface="Arial"/>
              </a:rPr>
              <a:t>General</a:t>
            </a:r>
            <a:r>
              <a:rPr dirty="0" sz="800" spc="50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Región</a:t>
            </a:r>
            <a:r>
              <a:rPr dirty="0" sz="800" spc="5" b="1">
                <a:latin typeface="Arial"/>
                <a:cs typeface="Arial"/>
              </a:rPr>
              <a:t> </a:t>
            </a:r>
            <a:r>
              <a:rPr dirty="0" sz="800" spc="-105" b="1">
                <a:latin typeface="Arial"/>
                <a:cs typeface="Arial"/>
              </a:rPr>
              <a:t>Tumbes</a:t>
            </a:r>
            <a:r>
              <a:rPr dirty="0" sz="800" spc="5" b="1">
                <a:latin typeface="Arial"/>
                <a:cs typeface="Arial"/>
              </a:rPr>
              <a:t> </a:t>
            </a:r>
            <a:r>
              <a:rPr dirty="0" sz="800" spc="-95" b="1">
                <a:latin typeface="Arial"/>
                <a:cs typeface="Arial"/>
              </a:rPr>
              <a:t>2024</a:t>
            </a:r>
            <a:r>
              <a:rPr dirty="0" sz="800" spc="5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(SE01-</a:t>
            </a:r>
            <a:r>
              <a:rPr dirty="0" sz="800" spc="-25" b="1">
                <a:latin typeface="Arial"/>
                <a:cs typeface="Arial"/>
              </a:rPr>
              <a:t>49)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9"/>
              </a:spcBef>
              <a:tabLst>
                <a:tab pos="1942464" algn="l"/>
              </a:tabLst>
            </a:pPr>
            <a:r>
              <a:rPr dirty="0" baseline="5555" sz="750" b="1">
                <a:solidFill>
                  <a:srgbClr val="44536A"/>
                </a:solidFill>
                <a:latin typeface="Calibri"/>
                <a:cs typeface="Calibri"/>
              </a:rPr>
              <a:t>San</a:t>
            </a:r>
            <a:r>
              <a:rPr dirty="0" baseline="5555" sz="750" spc="15" b="1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baseline="5555" sz="750" spc="-15" b="1">
                <a:solidFill>
                  <a:srgbClr val="44536A"/>
                </a:solidFill>
                <a:latin typeface="Calibri"/>
                <a:cs typeface="Calibri"/>
              </a:rPr>
              <a:t>Jacinto</a:t>
            </a:r>
            <a:r>
              <a:rPr dirty="0" baseline="5555" sz="750" b="1">
                <a:solidFill>
                  <a:srgbClr val="44536A"/>
                </a:solidFill>
                <a:latin typeface="Calibri"/>
                <a:cs typeface="Calibri"/>
              </a:rPr>
              <a:t>	</a:t>
            </a:r>
            <a:r>
              <a:rPr dirty="0" sz="500" spc="-20" b="1">
                <a:solidFill>
                  <a:srgbClr val="44536A"/>
                </a:solidFill>
                <a:latin typeface="Calibri"/>
                <a:cs typeface="Calibri"/>
              </a:rPr>
              <a:t>83.38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334772" y="7601711"/>
            <a:ext cx="3624579" cy="819785"/>
          </a:xfrm>
          <a:prstGeom prst="rect">
            <a:avLst/>
          </a:prstGeom>
        </p:spPr>
        <p:txBody>
          <a:bodyPr wrap="square" lIns="0" tIns="18415" rIns="0" bIns="0" rtlCol="0" vert="horz">
            <a:spAutoFit/>
          </a:bodyPr>
          <a:lstStyle/>
          <a:p>
            <a:pPr algn="just" marL="12700" marR="5080">
              <a:lnSpc>
                <a:spcPct val="95800"/>
              </a:lnSpc>
              <a:spcBef>
                <a:spcPts val="145"/>
              </a:spcBef>
            </a:pPr>
            <a:r>
              <a:rPr dirty="0" sz="900">
                <a:latin typeface="Arial MT"/>
                <a:cs typeface="Arial MT"/>
              </a:rPr>
              <a:t>Es</a:t>
            </a:r>
            <a:r>
              <a:rPr dirty="0" sz="900" spc="26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necesario</a:t>
            </a:r>
            <a:r>
              <a:rPr dirty="0" sz="900" spc="27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establecer</a:t>
            </a:r>
            <a:r>
              <a:rPr dirty="0" sz="900" spc="27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un</a:t>
            </a:r>
            <a:r>
              <a:rPr dirty="0" sz="900" spc="26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trabajo</a:t>
            </a:r>
            <a:r>
              <a:rPr dirty="0" sz="900" spc="27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articulado</a:t>
            </a:r>
            <a:r>
              <a:rPr dirty="0" sz="900" spc="26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con</a:t>
            </a:r>
            <a:r>
              <a:rPr dirty="0" sz="900" spc="26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las</a:t>
            </a:r>
            <a:r>
              <a:rPr dirty="0" sz="900" spc="27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autoridades </a:t>
            </a:r>
            <a:r>
              <a:rPr dirty="0" sz="900">
                <a:latin typeface="Arial MT"/>
                <a:cs typeface="Arial MT"/>
              </a:rPr>
              <a:t>locales</a:t>
            </a:r>
            <a:r>
              <a:rPr dirty="0" sz="900" spc="2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254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distritales</a:t>
            </a:r>
            <a:r>
              <a:rPr dirty="0" sz="900" spc="2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para</a:t>
            </a:r>
            <a:r>
              <a:rPr dirty="0" sz="900" spc="254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intervenir</a:t>
            </a:r>
            <a:r>
              <a:rPr dirty="0" sz="900" spc="2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2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manera</a:t>
            </a:r>
            <a:r>
              <a:rPr dirty="0" sz="900" spc="254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integral</a:t>
            </a:r>
            <a:r>
              <a:rPr dirty="0" sz="900" spc="24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resolviendo </a:t>
            </a:r>
            <a:r>
              <a:rPr dirty="0" sz="900">
                <a:latin typeface="Arial MT"/>
                <a:cs typeface="Arial MT"/>
              </a:rPr>
              <a:t>determinantes</a:t>
            </a:r>
            <a:r>
              <a:rPr dirty="0" sz="900" spc="26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sociales</a:t>
            </a:r>
            <a:r>
              <a:rPr dirty="0" sz="900" spc="26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26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26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salud</a:t>
            </a:r>
            <a:r>
              <a:rPr dirty="0" sz="900" spc="26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26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importancia</a:t>
            </a:r>
            <a:r>
              <a:rPr dirty="0" sz="900" spc="26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como</a:t>
            </a:r>
            <a:r>
              <a:rPr dirty="0" sz="900" spc="26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</a:t>
            </a:r>
            <a:r>
              <a:rPr dirty="0" sz="900" spc="26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es</a:t>
            </a:r>
            <a:r>
              <a:rPr dirty="0" sz="900" spc="270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el </a:t>
            </a:r>
            <a:r>
              <a:rPr dirty="0" sz="900">
                <a:latin typeface="Arial MT"/>
                <a:cs typeface="Arial MT"/>
              </a:rPr>
              <a:t>saneamiento</a:t>
            </a:r>
            <a:r>
              <a:rPr dirty="0" sz="900" spc="17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básico,</a:t>
            </a:r>
            <a:r>
              <a:rPr dirty="0" sz="900" spc="17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asegurando</a:t>
            </a:r>
            <a:r>
              <a:rPr dirty="0" sz="900" spc="17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17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disponibilidad</a:t>
            </a:r>
            <a:r>
              <a:rPr dirty="0" sz="900" spc="17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18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continuidad</a:t>
            </a:r>
            <a:r>
              <a:rPr dirty="0" sz="900" spc="175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del </a:t>
            </a:r>
            <a:r>
              <a:rPr dirty="0" sz="900">
                <a:latin typeface="Arial MT"/>
                <a:cs typeface="Arial MT"/>
              </a:rPr>
              <a:t>servicio</a:t>
            </a:r>
            <a:r>
              <a:rPr dirty="0" sz="900" spc="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agua,</a:t>
            </a:r>
            <a:r>
              <a:rPr dirty="0" sz="900" spc="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así</a:t>
            </a:r>
            <a:r>
              <a:rPr dirty="0" sz="900" spc="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como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fortalecer</a:t>
            </a:r>
            <a:r>
              <a:rPr dirty="0" sz="900" spc="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promoción</a:t>
            </a:r>
            <a:r>
              <a:rPr dirty="0" sz="900" spc="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salud</a:t>
            </a:r>
            <a:r>
              <a:rPr dirty="0" sz="900" spc="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para</a:t>
            </a:r>
            <a:r>
              <a:rPr dirty="0" sz="900" spc="10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un </a:t>
            </a:r>
            <a:r>
              <a:rPr dirty="0" sz="900">
                <a:latin typeface="Arial MT"/>
                <a:cs typeface="Arial MT"/>
              </a:rPr>
              <a:t>adecuado</a:t>
            </a:r>
            <a:r>
              <a:rPr dirty="0" sz="900" spc="48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lavado</a:t>
            </a:r>
            <a:r>
              <a:rPr dirty="0" sz="900" spc="484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48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manos,</a:t>
            </a:r>
            <a:r>
              <a:rPr dirty="0" sz="900" spc="49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alimentación</a:t>
            </a:r>
            <a:r>
              <a:rPr dirty="0" sz="900" spc="484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sana</a:t>
            </a:r>
            <a:r>
              <a:rPr dirty="0" sz="900" spc="48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49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saludable</a:t>
            </a:r>
            <a:r>
              <a:rPr dirty="0" sz="900" spc="484">
                <a:latin typeface="Arial MT"/>
                <a:cs typeface="Arial MT"/>
              </a:rPr>
              <a:t> </a:t>
            </a:r>
            <a:r>
              <a:rPr dirty="0" sz="900" spc="-50">
                <a:latin typeface="Arial MT"/>
                <a:cs typeface="Arial MT"/>
              </a:rPr>
              <a:t>y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334772" y="8391143"/>
            <a:ext cx="12636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Arial MT"/>
                <a:cs typeface="Arial MT"/>
              </a:rPr>
              <a:t>autocuidado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salud.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2682748" y="1233169"/>
            <a:ext cx="2088514" cy="23495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539750" marR="5080" indent="-527685">
              <a:lnSpc>
                <a:spcPts val="800"/>
              </a:lnSpc>
              <a:spcBef>
                <a:spcPts val="160"/>
              </a:spcBef>
            </a:pPr>
            <a:r>
              <a:rPr dirty="0" sz="700" spc="-80" b="1">
                <a:latin typeface="Arial"/>
                <a:cs typeface="Arial"/>
              </a:rPr>
              <a:t>Comportamiento</a:t>
            </a:r>
            <a:r>
              <a:rPr dirty="0" sz="700" spc="-5" b="1">
                <a:latin typeface="Arial"/>
                <a:cs typeface="Arial"/>
              </a:rPr>
              <a:t> </a:t>
            </a:r>
            <a:r>
              <a:rPr dirty="0" sz="700" spc="-75" b="1">
                <a:latin typeface="Arial"/>
                <a:cs typeface="Arial"/>
              </a:rPr>
              <a:t>de</a:t>
            </a:r>
            <a:r>
              <a:rPr dirty="0" sz="700" spc="-15" b="1">
                <a:latin typeface="Arial"/>
                <a:cs typeface="Arial"/>
              </a:rPr>
              <a:t> </a:t>
            </a:r>
            <a:r>
              <a:rPr dirty="0" sz="700" spc="-85" b="1">
                <a:latin typeface="Arial"/>
                <a:cs typeface="Arial"/>
              </a:rPr>
              <a:t>EDAs</a:t>
            </a:r>
            <a:r>
              <a:rPr dirty="0" sz="700" spc="-10" b="1">
                <a:latin typeface="Arial"/>
                <a:cs typeface="Arial"/>
              </a:rPr>
              <a:t> </a:t>
            </a:r>
            <a:r>
              <a:rPr dirty="0" sz="700" spc="-80" b="1">
                <a:latin typeface="Arial"/>
                <a:cs typeface="Arial"/>
              </a:rPr>
              <a:t>según</a:t>
            </a:r>
            <a:r>
              <a:rPr dirty="0" sz="700" spc="-10" b="1">
                <a:latin typeface="Arial"/>
                <a:cs typeface="Arial"/>
              </a:rPr>
              <a:t> </a:t>
            </a:r>
            <a:r>
              <a:rPr dirty="0" sz="700" spc="-85" b="1">
                <a:latin typeface="Arial"/>
                <a:cs typeface="Arial"/>
              </a:rPr>
              <a:t>semanas</a:t>
            </a:r>
            <a:r>
              <a:rPr dirty="0" sz="700" spc="-5" b="1">
                <a:latin typeface="Arial"/>
                <a:cs typeface="Arial"/>
              </a:rPr>
              <a:t> </a:t>
            </a:r>
            <a:r>
              <a:rPr dirty="0" sz="700" spc="-70" b="1">
                <a:latin typeface="Arial"/>
                <a:cs typeface="Arial"/>
              </a:rPr>
              <a:t>epidemiológicas</a:t>
            </a:r>
            <a:r>
              <a:rPr dirty="0" sz="700" spc="500" b="1">
                <a:latin typeface="Arial"/>
                <a:cs typeface="Arial"/>
              </a:rPr>
              <a:t> </a:t>
            </a:r>
            <a:r>
              <a:rPr dirty="0" sz="700" spc="-75" b="1">
                <a:latin typeface="Arial"/>
                <a:cs typeface="Arial"/>
              </a:rPr>
              <a:t>2024(01-</a:t>
            </a:r>
            <a:r>
              <a:rPr dirty="0" sz="700" spc="-70" b="1">
                <a:latin typeface="Arial"/>
                <a:cs typeface="Arial"/>
              </a:rPr>
              <a:t>49)</a:t>
            </a:r>
            <a:r>
              <a:rPr dirty="0" sz="700" spc="10" b="1">
                <a:latin typeface="Arial"/>
                <a:cs typeface="Arial"/>
              </a:rPr>
              <a:t> </a:t>
            </a:r>
            <a:r>
              <a:rPr dirty="0" sz="700" spc="-55" b="1">
                <a:latin typeface="Arial"/>
                <a:cs typeface="Arial"/>
              </a:rPr>
              <a:t>-</a:t>
            </a:r>
            <a:r>
              <a:rPr dirty="0" sz="700" spc="10" b="1">
                <a:latin typeface="Arial"/>
                <a:cs typeface="Arial"/>
              </a:rPr>
              <a:t> </a:t>
            </a:r>
            <a:r>
              <a:rPr dirty="0" sz="700" spc="-80" b="1">
                <a:latin typeface="Arial"/>
                <a:cs typeface="Arial"/>
              </a:rPr>
              <a:t>Región</a:t>
            </a:r>
            <a:r>
              <a:rPr dirty="0" sz="700" spc="5" b="1">
                <a:latin typeface="Arial"/>
                <a:cs typeface="Arial"/>
              </a:rPr>
              <a:t> </a:t>
            </a:r>
            <a:r>
              <a:rPr dirty="0" sz="700" spc="-10" b="1">
                <a:latin typeface="Arial"/>
                <a:cs typeface="Arial"/>
              </a:rPr>
              <a:t>Tumbes</a:t>
            </a:r>
            <a:endParaRPr sz="700">
              <a:latin typeface="Arial"/>
              <a:cs typeface="Arial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4327905" y="8667241"/>
            <a:ext cx="2639695" cy="68961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algn="just" marL="12700" marR="5080">
              <a:lnSpc>
                <a:spcPct val="96000"/>
              </a:lnSpc>
              <a:spcBef>
                <a:spcPts val="140"/>
              </a:spcBef>
            </a:pPr>
            <a:r>
              <a:rPr dirty="0" sz="900">
                <a:latin typeface="Arial MT"/>
                <a:cs typeface="Arial MT"/>
              </a:rPr>
              <a:t>Según</a:t>
            </a:r>
            <a:r>
              <a:rPr dirty="0" sz="900" spc="310">
                <a:latin typeface="Arial MT"/>
                <a:cs typeface="Arial MT"/>
              </a:rPr>
              <a:t> 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310">
                <a:latin typeface="Arial MT"/>
                <a:cs typeface="Arial MT"/>
              </a:rPr>
              <a:t>  </a:t>
            </a:r>
            <a:r>
              <a:rPr dirty="0" sz="900">
                <a:latin typeface="Arial MT"/>
                <a:cs typeface="Arial MT"/>
              </a:rPr>
              <a:t>canal</a:t>
            </a:r>
            <a:r>
              <a:rPr dirty="0" sz="900" spc="310">
                <a:latin typeface="Arial MT"/>
                <a:cs typeface="Arial MT"/>
              </a:rPr>
              <a:t>  </a:t>
            </a:r>
            <a:r>
              <a:rPr dirty="0" sz="900">
                <a:latin typeface="Arial MT"/>
                <a:cs typeface="Arial MT"/>
              </a:rPr>
              <a:t>endémico</a:t>
            </a:r>
            <a:r>
              <a:rPr dirty="0" sz="900" spc="315">
                <a:latin typeface="Arial MT"/>
                <a:cs typeface="Arial MT"/>
              </a:rPr>
              <a:t> 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305">
                <a:latin typeface="Arial MT"/>
                <a:cs typeface="Arial MT"/>
              </a:rPr>
              <a:t>  </a:t>
            </a:r>
            <a:r>
              <a:rPr dirty="0" sz="900">
                <a:latin typeface="Arial MT"/>
                <a:cs typeface="Arial MT"/>
              </a:rPr>
              <a:t>EDAS,</a:t>
            </a:r>
            <a:r>
              <a:rPr dirty="0" sz="900" spc="315">
                <a:latin typeface="Arial MT"/>
                <a:cs typeface="Arial MT"/>
              </a:rPr>
              <a:t>  </a:t>
            </a:r>
            <a:r>
              <a:rPr dirty="0" sz="900" spc="-25">
                <a:latin typeface="Arial MT"/>
                <a:cs typeface="Arial MT"/>
              </a:rPr>
              <a:t>el </a:t>
            </a:r>
            <a:r>
              <a:rPr dirty="0" sz="900">
                <a:latin typeface="Arial MT"/>
                <a:cs typeface="Arial MT"/>
              </a:rPr>
              <a:t>comportamiento</a:t>
            </a:r>
            <a:r>
              <a:rPr dirty="0" sz="900" spc="2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2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26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254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2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las</a:t>
            </a:r>
            <a:r>
              <a:rPr dirty="0" sz="900" spc="26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últimas</a:t>
            </a:r>
            <a:r>
              <a:rPr dirty="0" sz="900" spc="250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05 </a:t>
            </a:r>
            <a:r>
              <a:rPr dirty="0" sz="900">
                <a:latin typeface="Arial MT"/>
                <a:cs typeface="Arial MT"/>
              </a:rPr>
              <a:t>semanas</a:t>
            </a:r>
            <a:r>
              <a:rPr dirty="0" sz="900" spc="16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es</a:t>
            </a:r>
            <a:r>
              <a:rPr dirty="0" sz="900" spc="18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oscilante,</a:t>
            </a:r>
            <a:r>
              <a:rPr dirty="0" sz="900" spc="17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luego</a:t>
            </a:r>
            <a:r>
              <a:rPr dirty="0" sz="900" spc="18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17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presentar</a:t>
            </a:r>
            <a:r>
              <a:rPr dirty="0" sz="900" spc="18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brotes </a:t>
            </a:r>
            <a:r>
              <a:rPr dirty="0" sz="900">
                <a:latin typeface="Arial MT"/>
                <a:cs typeface="Arial MT"/>
              </a:rPr>
              <a:t>dispersos,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presente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semana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nos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encontramos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zona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EPIDEMIA.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37" name="object 37" descr=""/>
          <p:cNvSpPr/>
          <p:nvPr/>
        </p:nvSpPr>
        <p:spPr>
          <a:xfrm>
            <a:off x="467994" y="899794"/>
            <a:ext cx="6074410" cy="315595"/>
          </a:xfrm>
          <a:custGeom>
            <a:avLst/>
            <a:gdLst/>
            <a:ahLst/>
            <a:cxnLst/>
            <a:rect l="l" t="t" r="r" b="b"/>
            <a:pathLst>
              <a:path w="6074409" h="315594">
                <a:moveTo>
                  <a:pt x="6074409" y="0"/>
                </a:moveTo>
                <a:lnTo>
                  <a:pt x="0" y="0"/>
                </a:lnTo>
                <a:lnTo>
                  <a:pt x="0" y="315595"/>
                </a:lnTo>
                <a:lnTo>
                  <a:pt x="6074409" y="315595"/>
                </a:lnTo>
                <a:lnTo>
                  <a:pt x="6074409" y="0"/>
                </a:lnTo>
                <a:close/>
              </a:path>
            </a:pathLst>
          </a:custGeom>
          <a:solidFill>
            <a:srgbClr val="DBEDF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 txBox="1"/>
          <p:nvPr/>
        </p:nvSpPr>
        <p:spPr>
          <a:xfrm>
            <a:off x="486918" y="949451"/>
            <a:ext cx="6002020" cy="191770"/>
          </a:xfrm>
          <a:prstGeom prst="rect">
            <a:avLst/>
          </a:prstGeom>
          <a:solidFill>
            <a:srgbClr val="DBEDF4"/>
          </a:solidFill>
          <a:ln w="6096">
            <a:solidFill>
              <a:srgbClr val="000000"/>
            </a:solidFill>
          </a:ln>
        </p:spPr>
        <p:txBody>
          <a:bodyPr wrap="square" lIns="0" tIns="6350" rIns="0" bIns="0" rtlCol="0" vert="horz">
            <a:spAutoFit/>
          </a:bodyPr>
          <a:lstStyle/>
          <a:p>
            <a:pPr marL="639445">
              <a:lnSpc>
                <a:spcPct val="100000"/>
              </a:lnSpc>
              <a:spcBef>
                <a:spcPts val="50"/>
              </a:spcBef>
            </a:pPr>
            <a:r>
              <a:rPr dirty="0" sz="1100" spc="-10" b="1">
                <a:latin typeface="Arial"/>
                <a:cs typeface="Arial"/>
              </a:rPr>
              <a:t>Enfermedades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Diarreicas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Agudas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(EDAs)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-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Región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Tumbes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SE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49-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spc="-20" b="1">
                <a:latin typeface="Arial"/>
                <a:cs typeface="Arial"/>
              </a:rPr>
              <a:t>2024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39" name="object 39" descr=""/>
          <p:cNvGrpSpPr/>
          <p:nvPr/>
        </p:nvGrpSpPr>
        <p:grpSpPr>
          <a:xfrm>
            <a:off x="4267645" y="4409426"/>
            <a:ext cx="299720" cy="374015"/>
            <a:chOff x="4267645" y="4409426"/>
            <a:chExt cx="299720" cy="374015"/>
          </a:xfrm>
        </p:grpSpPr>
        <p:sp>
          <p:nvSpPr>
            <p:cNvPr id="40" name="object 40" descr=""/>
            <p:cNvSpPr/>
            <p:nvPr/>
          </p:nvSpPr>
          <p:spPr>
            <a:xfrm>
              <a:off x="4267645" y="4409426"/>
              <a:ext cx="299720" cy="92710"/>
            </a:xfrm>
            <a:custGeom>
              <a:avLst/>
              <a:gdLst/>
              <a:ahLst/>
              <a:cxnLst/>
              <a:rect l="l" t="t" r="r" b="b"/>
              <a:pathLst>
                <a:path w="299720" h="92710">
                  <a:moveTo>
                    <a:pt x="0" y="92314"/>
                  </a:moveTo>
                  <a:lnTo>
                    <a:pt x="299306" y="92314"/>
                  </a:lnTo>
                  <a:lnTo>
                    <a:pt x="299306" y="0"/>
                  </a:lnTo>
                  <a:lnTo>
                    <a:pt x="0" y="0"/>
                  </a:lnTo>
                  <a:lnTo>
                    <a:pt x="0" y="92314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4267645" y="4501741"/>
              <a:ext cx="299720" cy="92710"/>
            </a:xfrm>
            <a:custGeom>
              <a:avLst/>
              <a:gdLst/>
              <a:ahLst/>
              <a:cxnLst/>
              <a:rect l="l" t="t" r="r" b="b"/>
              <a:pathLst>
                <a:path w="299720" h="92710">
                  <a:moveTo>
                    <a:pt x="0" y="92314"/>
                  </a:moveTo>
                  <a:lnTo>
                    <a:pt x="299306" y="92314"/>
                  </a:lnTo>
                  <a:lnTo>
                    <a:pt x="299306" y="0"/>
                  </a:lnTo>
                  <a:lnTo>
                    <a:pt x="0" y="0"/>
                  </a:lnTo>
                  <a:lnTo>
                    <a:pt x="0" y="92314"/>
                  </a:lnTo>
                  <a:close/>
                </a:path>
              </a:pathLst>
            </a:custGeom>
            <a:solidFill>
              <a:srgbClr val="00C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4267645" y="4594056"/>
              <a:ext cx="299720" cy="92710"/>
            </a:xfrm>
            <a:custGeom>
              <a:avLst/>
              <a:gdLst/>
              <a:ahLst/>
              <a:cxnLst/>
              <a:rect l="l" t="t" r="r" b="b"/>
              <a:pathLst>
                <a:path w="299720" h="92710">
                  <a:moveTo>
                    <a:pt x="0" y="92314"/>
                  </a:moveTo>
                  <a:lnTo>
                    <a:pt x="299306" y="92314"/>
                  </a:lnTo>
                  <a:lnTo>
                    <a:pt x="299306" y="0"/>
                  </a:lnTo>
                  <a:lnTo>
                    <a:pt x="0" y="0"/>
                  </a:lnTo>
                  <a:lnTo>
                    <a:pt x="0" y="92314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4267645" y="4686371"/>
              <a:ext cx="299720" cy="97155"/>
            </a:xfrm>
            <a:custGeom>
              <a:avLst/>
              <a:gdLst/>
              <a:ahLst/>
              <a:cxnLst/>
              <a:rect l="l" t="t" r="r" b="b"/>
              <a:pathLst>
                <a:path w="299720" h="97154">
                  <a:moveTo>
                    <a:pt x="299306" y="0"/>
                  </a:moveTo>
                  <a:lnTo>
                    <a:pt x="0" y="0"/>
                  </a:lnTo>
                  <a:lnTo>
                    <a:pt x="0" y="96884"/>
                  </a:lnTo>
                  <a:lnTo>
                    <a:pt x="299306" y="96884"/>
                  </a:lnTo>
                  <a:lnTo>
                    <a:pt x="29930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4" name="object 44" descr=""/>
          <p:cNvSpPr txBox="1"/>
          <p:nvPr/>
        </p:nvSpPr>
        <p:spPr>
          <a:xfrm>
            <a:off x="2835086" y="4318273"/>
            <a:ext cx="989965" cy="977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50" spc="204" b="1">
                <a:latin typeface="Arial"/>
                <a:cs typeface="Arial"/>
              </a:rPr>
              <a:t>RIESGO</a:t>
            </a:r>
            <a:r>
              <a:rPr dirty="0" sz="450" spc="114" b="1">
                <a:latin typeface="Arial"/>
                <a:cs typeface="Arial"/>
              </a:rPr>
              <a:t> </a:t>
            </a:r>
            <a:r>
              <a:rPr dirty="0" sz="450" spc="185" b="1">
                <a:latin typeface="Arial"/>
                <a:cs typeface="Arial"/>
              </a:rPr>
              <a:t>x</a:t>
            </a:r>
            <a:r>
              <a:rPr dirty="0" sz="450" spc="175" b="1">
                <a:latin typeface="Arial"/>
                <a:cs typeface="Arial"/>
              </a:rPr>
              <a:t> </a:t>
            </a:r>
            <a:r>
              <a:rPr dirty="0" sz="450" spc="170" b="1">
                <a:latin typeface="Arial"/>
                <a:cs typeface="Arial"/>
              </a:rPr>
              <a:t>1000</a:t>
            </a:r>
            <a:r>
              <a:rPr dirty="0" sz="450" spc="114" b="1">
                <a:latin typeface="Arial"/>
                <a:cs typeface="Arial"/>
              </a:rPr>
              <a:t> </a:t>
            </a:r>
            <a:r>
              <a:rPr dirty="0" sz="450" spc="160" b="1">
                <a:latin typeface="Arial"/>
                <a:cs typeface="Arial"/>
              </a:rPr>
              <a:t>hab.</a:t>
            </a:r>
            <a:endParaRPr sz="450">
              <a:latin typeface="Arial"/>
              <a:cs typeface="Arial"/>
            </a:endParaRPr>
          </a:p>
        </p:txBody>
      </p:sp>
      <p:graphicFrame>
        <p:nvGraphicFramePr>
          <p:cNvPr id="45" name="object 45" descr=""/>
          <p:cNvGraphicFramePr>
            <a:graphicFrameLocks noGrp="1"/>
          </p:cNvGraphicFramePr>
          <p:nvPr/>
        </p:nvGraphicFramePr>
        <p:xfrm>
          <a:off x="2826462" y="4407651"/>
          <a:ext cx="1495425" cy="387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1845"/>
                <a:gridCol w="344170"/>
                <a:gridCol w="281940"/>
              </a:tblGrid>
              <a:tr h="101600">
                <a:tc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450" spc="155">
                          <a:latin typeface="Calibri"/>
                          <a:cs typeface="Calibri"/>
                        </a:rPr>
                        <a:t>Sin</a:t>
                      </a:r>
                      <a:r>
                        <a:rPr dirty="0" sz="450" spc="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145">
                          <a:latin typeface="Calibri"/>
                          <a:cs typeface="Calibri"/>
                        </a:rPr>
                        <a:t>Riesgo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18415"/>
                </a:tc>
                <a:tc>
                  <a:txBody>
                    <a:bodyPr/>
                    <a:lstStyle/>
                    <a:p>
                      <a:pPr algn="ctr" marL="2222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450" spc="125"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18415"/>
                </a:tc>
                <a:tc>
                  <a:txBody>
                    <a:bodyPr/>
                    <a:lstStyle/>
                    <a:p>
                      <a:pPr algn="ctr" marL="4508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450" spc="125">
                          <a:latin typeface="Arial MT"/>
                          <a:cs typeface="Arial MT"/>
                        </a:rPr>
                        <a:t>0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B="0" marT="18415"/>
                </a:tc>
              </a:tr>
              <a:tr h="92075">
                <a:tc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450" spc="165">
                          <a:latin typeface="Calibri"/>
                          <a:cs typeface="Calibri"/>
                        </a:rPr>
                        <a:t>Bajo</a:t>
                      </a:r>
                      <a:r>
                        <a:rPr dirty="0" sz="450" spc="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145">
                          <a:latin typeface="Calibri"/>
                          <a:cs typeface="Calibri"/>
                        </a:rPr>
                        <a:t>Riesgo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8255"/>
                </a:tc>
                <a:tc>
                  <a:txBody>
                    <a:bodyPr/>
                    <a:lstStyle/>
                    <a:p>
                      <a:pPr algn="ctr" marL="29209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450" spc="135">
                          <a:latin typeface="Calibri"/>
                          <a:cs typeface="Calibri"/>
                        </a:rPr>
                        <a:t>0.01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8255"/>
                </a:tc>
                <a:tc>
                  <a:txBody>
                    <a:bodyPr/>
                    <a:lstStyle/>
                    <a:p>
                      <a:pPr algn="ctr" marL="4508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450" spc="135">
                          <a:latin typeface="Arial MT"/>
                          <a:cs typeface="Arial MT"/>
                        </a:rPr>
                        <a:t>34.7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B="0" marT="8255"/>
                </a:tc>
              </a:tr>
              <a:tr h="92075">
                <a:tc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450" spc="180">
                          <a:latin typeface="Calibri"/>
                          <a:cs typeface="Calibri"/>
                        </a:rPr>
                        <a:t>Mediano</a:t>
                      </a:r>
                      <a:r>
                        <a:rPr dirty="0" sz="450" spc="10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145">
                          <a:latin typeface="Calibri"/>
                          <a:cs typeface="Calibri"/>
                        </a:rPr>
                        <a:t>Riesgo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8255"/>
                </a:tc>
                <a:tc>
                  <a:txBody>
                    <a:bodyPr/>
                    <a:lstStyle/>
                    <a:p>
                      <a:pPr algn="ctr" marL="29209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450" spc="135">
                          <a:latin typeface="Calibri"/>
                          <a:cs typeface="Calibri"/>
                        </a:rPr>
                        <a:t>34.8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8255"/>
                </a:tc>
                <a:tc>
                  <a:txBody>
                    <a:bodyPr/>
                    <a:lstStyle/>
                    <a:p>
                      <a:pPr algn="ctr" marL="4508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450" spc="135">
                          <a:latin typeface="Arial MT"/>
                          <a:cs typeface="Arial MT"/>
                        </a:rPr>
                        <a:t>59.0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B="0" marT="8255"/>
                </a:tc>
              </a:tr>
              <a:tr h="101600">
                <a:tc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450" spc="140">
                          <a:latin typeface="Calibri"/>
                          <a:cs typeface="Calibri"/>
                        </a:rPr>
                        <a:t>Alto</a:t>
                      </a:r>
                      <a:r>
                        <a:rPr dirty="0" sz="450" spc="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145">
                          <a:latin typeface="Calibri"/>
                          <a:cs typeface="Calibri"/>
                        </a:rPr>
                        <a:t>Riesgo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8255"/>
                </a:tc>
                <a:tc>
                  <a:txBody>
                    <a:bodyPr/>
                    <a:lstStyle/>
                    <a:p>
                      <a:pPr algn="ctr" marL="29209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450" spc="135">
                          <a:latin typeface="Calibri"/>
                          <a:cs typeface="Calibri"/>
                        </a:rPr>
                        <a:t>59.1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8255"/>
                </a:tc>
                <a:tc>
                  <a:txBody>
                    <a:bodyPr/>
                    <a:lstStyle/>
                    <a:p>
                      <a:pPr algn="ctr" marL="4508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450" spc="135">
                          <a:latin typeface="Arial MT"/>
                          <a:cs typeface="Arial MT"/>
                        </a:rPr>
                        <a:t>83.4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B="0" marT="8255"/>
                </a:tc>
              </a:tr>
            </a:tbl>
          </a:graphicData>
        </a:graphic>
      </p:graphicFrame>
      <p:grpSp>
        <p:nvGrpSpPr>
          <p:cNvPr id="46" name="object 46" descr=""/>
          <p:cNvGrpSpPr/>
          <p:nvPr/>
        </p:nvGrpSpPr>
        <p:grpSpPr>
          <a:xfrm>
            <a:off x="4267389" y="4407584"/>
            <a:ext cx="2863215" cy="2051685"/>
            <a:chOff x="4267389" y="4407584"/>
            <a:chExt cx="2863215" cy="2051685"/>
          </a:xfrm>
        </p:grpSpPr>
        <p:sp>
          <p:nvSpPr>
            <p:cNvPr id="47" name="object 47" descr=""/>
            <p:cNvSpPr/>
            <p:nvPr/>
          </p:nvSpPr>
          <p:spPr>
            <a:xfrm>
              <a:off x="4271517" y="4411711"/>
              <a:ext cx="0" cy="369570"/>
            </a:xfrm>
            <a:custGeom>
              <a:avLst/>
              <a:gdLst/>
              <a:ahLst/>
              <a:cxnLst/>
              <a:rect l="l" t="t" r="r" b="b"/>
              <a:pathLst>
                <a:path w="0" h="369570">
                  <a:moveTo>
                    <a:pt x="0" y="0"/>
                  </a:moveTo>
                  <a:lnTo>
                    <a:pt x="0" y="369259"/>
                  </a:lnTo>
                </a:path>
              </a:pathLst>
            </a:custGeom>
            <a:ln w="7641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4267645" y="4409426"/>
              <a:ext cx="8255" cy="374015"/>
            </a:xfrm>
            <a:custGeom>
              <a:avLst/>
              <a:gdLst/>
              <a:ahLst/>
              <a:cxnLst/>
              <a:rect l="l" t="t" r="r" b="b"/>
              <a:pathLst>
                <a:path w="8254" h="374014">
                  <a:moveTo>
                    <a:pt x="7896" y="0"/>
                  </a:moveTo>
                  <a:lnTo>
                    <a:pt x="0" y="0"/>
                  </a:lnTo>
                  <a:lnTo>
                    <a:pt x="0" y="373829"/>
                  </a:lnTo>
                  <a:lnTo>
                    <a:pt x="7896" y="373829"/>
                  </a:lnTo>
                  <a:lnTo>
                    <a:pt x="7896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4563130" y="4416282"/>
              <a:ext cx="0" cy="365125"/>
            </a:xfrm>
            <a:custGeom>
              <a:avLst/>
              <a:gdLst/>
              <a:ahLst/>
              <a:cxnLst/>
              <a:rect l="l" t="t" r="r" b="b"/>
              <a:pathLst>
                <a:path w="0" h="365125">
                  <a:moveTo>
                    <a:pt x="0" y="0"/>
                  </a:moveTo>
                  <a:lnTo>
                    <a:pt x="0" y="364689"/>
                  </a:lnTo>
                </a:path>
              </a:pathLst>
            </a:custGeom>
            <a:ln w="7641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4559360" y="4413996"/>
              <a:ext cx="8255" cy="369570"/>
            </a:xfrm>
            <a:custGeom>
              <a:avLst/>
              <a:gdLst/>
              <a:ahLst/>
              <a:cxnLst/>
              <a:rect l="l" t="t" r="r" b="b"/>
              <a:pathLst>
                <a:path w="8254" h="369570">
                  <a:moveTo>
                    <a:pt x="7641" y="0"/>
                  </a:moveTo>
                  <a:lnTo>
                    <a:pt x="0" y="0"/>
                  </a:lnTo>
                  <a:lnTo>
                    <a:pt x="0" y="369259"/>
                  </a:lnTo>
                  <a:lnTo>
                    <a:pt x="7642" y="369259"/>
                  </a:lnTo>
                  <a:lnTo>
                    <a:pt x="7641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4279362" y="4411711"/>
              <a:ext cx="283845" cy="0"/>
            </a:xfrm>
            <a:custGeom>
              <a:avLst/>
              <a:gdLst/>
              <a:ahLst/>
              <a:cxnLst/>
              <a:rect l="l" t="t" r="r" b="b"/>
              <a:pathLst>
                <a:path w="283845" h="0">
                  <a:moveTo>
                    <a:pt x="0" y="0"/>
                  </a:moveTo>
                  <a:lnTo>
                    <a:pt x="283767" y="0"/>
                  </a:lnTo>
                </a:path>
              </a:pathLst>
            </a:custGeom>
            <a:ln w="457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4275592" y="4409426"/>
              <a:ext cx="291465" cy="5080"/>
            </a:xfrm>
            <a:custGeom>
              <a:avLst/>
              <a:gdLst/>
              <a:ahLst/>
              <a:cxnLst/>
              <a:rect l="l" t="t" r="r" b="b"/>
              <a:pathLst>
                <a:path w="291464" h="5079">
                  <a:moveTo>
                    <a:pt x="291409" y="0"/>
                  </a:moveTo>
                  <a:lnTo>
                    <a:pt x="0" y="0"/>
                  </a:lnTo>
                  <a:lnTo>
                    <a:pt x="0" y="4570"/>
                  </a:lnTo>
                  <a:lnTo>
                    <a:pt x="291409" y="4570"/>
                  </a:lnTo>
                  <a:lnTo>
                    <a:pt x="291409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4279362" y="4504026"/>
              <a:ext cx="283845" cy="0"/>
            </a:xfrm>
            <a:custGeom>
              <a:avLst/>
              <a:gdLst/>
              <a:ahLst/>
              <a:cxnLst/>
              <a:rect l="l" t="t" r="r" b="b"/>
              <a:pathLst>
                <a:path w="283845" h="0">
                  <a:moveTo>
                    <a:pt x="0" y="0"/>
                  </a:moveTo>
                  <a:lnTo>
                    <a:pt x="283767" y="0"/>
                  </a:lnTo>
                </a:path>
              </a:pathLst>
            </a:custGeom>
            <a:ln w="457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4275592" y="4501741"/>
              <a:ext cx="291465" cy="5080"/>
            </a:xfrm>
            <a:custGeom>
              <a:avLst/>
              <a:gdLst/>
              <a:ahLst/>
              <a:cxnLst/>
              <a:rect l="l" t="t" r="r" b="b"/>
              <a:pathLst>
                <a:path w="291464" h="5079">
                  <a:moveTo>
                    <a:pt x="291409" y="0"/>
                  </a:moveTo>
                  <a:lnTo>
                    <a:pt x="0" y="0"/>
                  </a:lnTo>
                  <a:lnTo>
                    <a:pt x="0" y="4570"/>
                  </a:lnTo>
                  <a:lnTo>
                    <a:pt x="291409" y="4570"/>
                  </a:lnTo>
                  <a:lnTo>
                    <a:pt x="291409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4279362" y="4596341"/>
              <a:ext cx="283845" cy="0"/>
            </a:xfrm>
            <a:custGeom>
              <a:avLst/>
              <a:gdLst/>
              <a:ahLst/>
              <a:cxnLst/>
              <a:rect l="l" t="t" r="r" b="b"/>
              <a:pathLst>
                <a:path w="283845" h="0">
                  <a:moveTo>
                    <a:pt x="0" y="0"/>
                  </a:moveTo>
                  <a:lnTo>
                    <a:pt x="283767" y="0"/>
                  </a:lnTo>
                </a:path>
              </a:pathLst>
            </a:custGeom>
            <a:ln w="457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4275592" y="4594056"/>
              <a:ext cx="291465" cy="5080"/>
            </a:xfrm>
            <a:custGeom>
              <a:avLst/>
              <a:gdLst/>
              <a:ahLst/>
              <a:cxnLst/>
              <a:rect l="l" t="t" r="r" b="b"/>
              <a:pathLst>
                <a:path w="291464" h="5079">
                  <a:moveTo>
                    <a:pt x="291409" y="0"/>
                  </a:moveTo>
                  <a:lnTo>
                    <a:pt x="0" y="0"/>
                  </a:lnTo>
                  <a:lnTo>
                    <a:pt x="0" y="4570"/>
                  </a:lnTo>
                  <a:lnTo>
                    <a:pt x="291409" y="4570"/>
                  </a:lnTo>
                  <a:lnTo>
                    <a:pt x="291409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4279362" y="4688656"/>
              <a:ext cx="283845" cy="0"/>
            </a:xfrm>
            <a:custGeom>
              <a:avLst/>
              <a:gdLst/>
              <a:ahLst/>
              <a:cxnLst/>
              <a:rect l="l" t="t" r="r" b="b"/>
              <a:pathLst>
                <a:path w="283845" h="0">
                  <a:moveTo>
                    <a:pt x="0" y="0"/>
                  </a:moveTo>
                  <a:lnTo>
                    <a:pt x="283767" y="0"/>
                  </a:lnTo>
                </a:path>
              </a:pathLst>
            </a:custGeom>
            <a:ln w="457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4275592" y="4686371"/>
              <a:ext cx="291465" cy="5080"/>
            </a:xfrm>
            <a:custGeom>
              <a:avLst/>
              <a:gdLst/>
              <a:ahLst/>
              <a:cxnLst/>
              <a:rect l="l" t="t" r="r" b="b"/>
              <a:pathLst>
                <a:path w="291464" h="5079">
                  <a:moveTo>
                    <a:pt x="291409" y="0"/>
                  </a:moveTo>
                  <a:lnTo>
                    <a:pt x="0" y="0"/>
                  </a:lnTo>
                  <a:lnTo>
                    <a:pt x="0" y="4570"/>
                  </a:lnTo>
                  <a:lnTo>
                    <a:pt x="291409" y="4570"/>
                  </a:lnTo>
                  <a:lnTo>
                    <a:pt x="291409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4279362" y="4780971"/>
              <a:ext cx="283845" cy="0"/>
            </a:xfrm>
            <a:custGeom>
              <a:avLst/>
              <a:gdLst/>
              <a:ahLst/>
              <a:cxnLst/>
              <a:rect l="l" t="t" r="r" b="b"/>
              <a:pathLst>
                <a:path w="283845" h="0">
                  <a:moveTo>
                    <a:pt x="0" y="0"/>
                  </a:moveTo>
                  <a:lnTo>
                    <a:pt x="283767" y="0"/>
                  </a:lnTo>
                </a:path>
              </a:pathLst>
            </a:custGeom>
            <a:ln w="457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4275592" y="4778686"/>
              <a:ext cx="291465" cy="5080"/>
            </a:xfrm>
            <a:custGeom>
              <a:avLst/>
              <a:gdLst/>
              <a:ahLst/>
              <a:cxnLst/>
              <a:rect l="l" t="t" r="r" b="b"/>
              <a:pathLst>
                <a:path w="291464" h="5079">
                  <a:moveTo>
                    <a:pt x="291409" y="0"/>
                  </a:moveTo>
                  <a:lnTo>
                    <a:pt x="0" y="0"/>
                  </a:lnTo>
                  <a:lnTo>
                    <a:pt x="0" y="4570"/>
                  </a:lnTo>
                  <a:lnTo>
                    <a:pt x="291409" y="4570"/>
                  </a:lnTo>
                  <a:lnTo>
                    <a:pt x="291409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6850919" y="6193539"/>
              <a:ext cx="279400" cy="65405"/>
            </a:xfrm>
            <a:custGeom>
              <a:avLst/>
              <a:gdLst/>
              <a:ahLst/>
              <a:cxnLst/>
              <a:rect l="l" t="t" r="r" b="b"/>
              <a:pathLst>
                <a:path w="279400" h="65404">
                  <a:moveTo>
                    <a:pt x="0" y="65408"/>
                  </a:moveTo>
                  <a:lnTo>
                    <a:pt x="279209" y="65408"/>
                  </a:lnTo>
                  <a:lnTo>
                    <a:pt x="279209" y="0"/>
                  </a:lnTo>
                  <a:lnTo>
                    <a:pt x="0" y="0"/>
                  </a:lnTo>
                  <a:lnTo>
                    <a:pt x="0" y="65408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6850919" y="6258947"/>
              <a:ext cx="279400" cy="65405"/>
            </a:xfrm>
            <a:custGeom>
              <a:avLst/>
              <a:gdLst/>
              <a:ahLst/>
              <a:cxnLst/>
              <a:rect l="l" t="t" r="r" b="b"/>
              <a:pathLst>
                <a:path w="279400" h="65404">
                  <a:moveTo>
                    <a:pt x="0" y="65408"/>
                  </a:moveTo>
                  <a:lnTo>
                    <a:pt x="279209" y="65408"/>
                  </a:lnTo>
                  <a:lnTo>
                    <a:pt x="279209" y="0"/>
                  </a:lnTo>
                  <a:lnTo>
                    <a:pt x="0" y="0"/>
                  </a:lnTo>
                  <a:lnTo>
                    <a:pt x="0" y="65408"/>
                  </a:lnTo>
                  <a:close/>
                </a:path>
              </a:pathLst>
            </a:custGeom>
            <a:solidFill>
              <a:srgbClr val="00C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6850919" y="6324356"/>
              <a:ext cx="279400" cy="65405"/>
            </a:xfrm>
            <a:custGeom>
              <a:avLst/>
              <a:gdLst/>
              <a:ahLst/>
              <a:cxnLst/>
              <a:rect l="l" t="t" r="r" b="b"/>
              <a:pathLst>
                <a:path w="279400" h="65404">
                  <a:moveTo>
                    <a:pt x="0" y="65409"/>
                  </a:moveTo>
                  <a:lnTo>
                    <a:pt x="279209" y="65409"/>
                  </a:lnTo>
                  <a:lnTo>
                    <a:pt x="279209" y="0"/>
                  </a:lnTo>
                  <a:lnTo>
                    <a:pt x="0" y="0"/>
                  </a:lnTo>
                  <a:lnTo>
                    <a:pt x="0" y="65409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6850919" y="6389766"/>
              <a:ext cx="279400" cy="69215"/>
            </a:xfrm>
            <a:custGeom>
              <a:avLst/>
              <a:gdLst/>
              <a:ahLst/>
              <a:cxnLst/>
              <a:rect l="l" t="t" r="r" b="b"/>
              <a:pathLst>
                <a:path w="279400" h="69214">
                  <a:moveTo>
                    <a:pt x="279209" y="0"/>
                  </a:moveTo>
                  <a:lnTo>
                    <a:pt x="0" y="0"/>
                  </a:lnTo>
                  <a:lnTo>
                    <a:pt x="0" y="69211"/>
                  </a:lnTo>
                  <a:lnTo>
                    <a:pt x="279209" y="69211"/>
                  </a:lnTo>
                  <a:lnTo>
                    <a:pt x="27920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5" name="object 65" descr=""/>
          <p:cNvSpPr txBox="1"/>
          <p:nvPr/>
        </p:nvSpPr>
        <p:spPr>
          <a:xfrm>
            <a:off x="5606171" y="6380868"/>
            <a:ext cx="440055" cy="857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" spc="120">
                <a:latin typeface="Calibri"/>
                <a:cs typeface="Calibri"/>
              </a:rPr>
              <a:t>Alto</a:t>
            </a:r>
            <a:r>
              <a:rPr dirty="0" sz="400" spc="70">
                <a:latin typeface="Calibri"/>
                <a:cs typeface="Calibri"/>
              </a:rPr>
              <a:t> </a:t>
            </a:r>
            <a:r>
              <a:rPr dirty="0" sz="400" spc="130">
                <a:latin typeface="Calibri"/>
                <a:cs typeface="Calibri"/>
              </a:rPr>
              <a:t>Riesgo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6" name="object 66" descr=""/>
          <p:cNvSpPr txBox="1"/>
          <p:nvPr/>
        </p:nvSpPr>
        <p:spPr>
          <a:xfrm>
            <a:off x="6389134" y="6380868"/>
            <a:ext cx="449580" cy="857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" spc="135">
                <a:latin typeface="Calibri"/>
                <a:cs typeface="Calibri"/>
              </a:rPr>
              <a:t>3.07</a:t>
            </a:r>
            <a:r>
              <a:rPr dirty="0" sz="400" spc="260">
                <a:latin typeface="Calibri"/>
                <a:cs typeface="Calibri"/>
              </a:rPr>
              <a:t>  </a:t>
            </a:r>
            <a:r>
              <a:rPr dirty="0" sz="400" spc="114">
                <a:latin typeface="Arial MT"/>
                <a:cs typeface="Arial MT"/>
              </a:rPr>
              <a:t>4.23</a:t>
            </a:r>
            <a:endParaRPr sz="400">
              <a:latin typeface="Arial MT"/>
              <a:cs typeface="Arial MT"/>
            </a:endParaRPr>
          </a:p>
        </p:txBody>
      </p:sp>
      <p:grpSp>
        <p:nvGrpSpPr>
          <p:cNvPr id="67" name="object 67" descr=""/>
          <p:cNvGrpSpPr/>
          <p:nvPr/>
        </p:nvGrpSpPr>
        <p:grpSpPr>
          <a:xfrm>
            <a:off x="6857967" y="6455174"/>
            <a:ext cx="272415" cy="3810"/>
            <a:chOff x="6857967" y="6455174"/>
            <a:chExt cx="272415" cy="3810"/>
          </a:xfrm>
        </p:grpSpPr>
        <p:sp>
          <p:nvSpPr>
            <p:cNvPr id="68" name="object 68" descr=""/>
            <p:cNvSpPr/>
            <p:nvPr/>
          </p:nvSpPr>
          <p:spPr>
            <a:xfrm>
              <a:off x="6861310" y="6457075"/>
              <a:ext cx="266065" cy="0"/>
            </a:xfrm>
            <a:custGeom>
              <a:avLst/>
              <a:gdLst/>
              <a:ahLst/>
              <a:cxnLst/>
              <a:rect l="l" t="t" r="r" b="b"/>
              <a:pathLst>
                <a:path w="266065" h="0">
                  <a:moveTo>
                    <a:pt x="0" y="0"/>
                  </a:moveTo>
                  <a:lnTo>
                    <a:pt x="265475" y="0"/>
                  </a:lnTo>
                </a:path>
              </a:pathLst>
            </a:custGeom>
            <a:ln w="3802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6857967" y="6455174"/>
              <a:ext cx="272415" cy="3810"/>
            </a:xfrm>
            <a:custGeom>
              <a:avLst/>
              <a:gdLst/>
              <a:ahLst/>
              <a:cxnLst/>
              <a:rect l="l" t="t" r="r" b="b"/>
              <a:pathLst>
                <a:path w="272415" h="3810">
                  <a:moveTo>
                    <a:pt x="272207" y="0"/>
                  </a:moveTo>
                  <a:lnTo>
                    <a:pt x="0" y="0"/>
                  </a:lnTo>
                  <a:lnTo>
                    <a:pt x="0" y="3802"/>
                  </a:lnTo>
                  <a:lnTo>
                    <a:pt x="272207" y="3802"/>
                  </a:lnTo>
                  <a:lnTo>
                    <a:pt x="272207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0" name="object 70" descr=""/>
          <p:cNvGrpSpPr/>
          <p:nvPr/>
        </p:nvGrpSpPr>
        <p:grpSpPr>
          <a:xfrm>
            <a:off x="299928" y="6016719"/>
            <a:ext cx="6830695" cy="1394460"/>
            <a:chOff x="299928" y="6016719"/>
            <a:chExt cx="6830695" cy="1394460"/>
          </a:xfrm>
        </p:grpSpPr>
        <p:sp>
          <p:nvSpPr>
            <p:cNvPr id="71" name="object 71" descr=""/>
            <p:cNvSpPr/>
            <p:nvPr/>
          </p:nvSpPr>
          <p:spPr>
            <a:xfrm>
              <a:off x="6854353" y="6195440"/>
              <a:ext cx="0" cy="262255"/>
            </a:xfrm>
            <a:custGeom>
              <a:avLst/>
              <a:gdLst/>
              <a:ahLst/>
              <a:cxnLst/>
              <a:rect l="l" t="t" r="r" b="b"/>
              <a:pathLst>
                <a:path w="0" h="262254">
                  <a:moveTo>
                    <a:pt x="0" y="0"/>
                  </a:moveTo>
                  <a:lnTo>
                    <a:pt x="0" y="261635"/>
                  </a:lnTo>
                </a:path>
              </a:pathLst>
            </a:custGeom>
            <a:ln w="6776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6850919" y="6193540"/>
              <a:ext cx="7620" cy="266065"/>
            </a:xfrm>
            <a:custGeom>
              <a:avLst/>
              <a:gdLst/>
              <a:ahLst/>
              <a:cxnLst/>
              <a:rect l="l" t="t" r="r" b="b"/>
              <a:pathLst>
                <a:path w="7620" h="266064">
                  <a:moveTo>
                    <a:pt x="7002" y="0"/>
                  </a:moveTo>
                  <a:lnTo>
                    <a:pt x="0" y="0"/>
                  </a:lnTo>
                  <a:lnTo>
                    <a:pt x="0" y="265436"/>
                  </a:lnTo>
                  <a:lnTo>
                    <a:pt x="7002" y="265436"/>
                  </a:lnTo>
                  <a:lnTo>
                    <a:pt x="7002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7126786" y="6199243"/>
              <a:ext cx="0" cy="258445"/>
            </a:xfrm>
            <a:custGeom>
              <a:avLst/>
              <a:gdLst/>
              <a:ahLst/>
              <a:cxnLst/>
              <a:rect l="l" t="t" r="r" b="b"/>
              <a:pathLst>
                <a:path w="0" h="258445">
                  <a:moveTo>
                    <a:pt x="0" y="0"/>
                  </a:moveTo>
                  <a:lnTo>
                    <a:pt x="0" y="257832"/>
                  </a:lnTo>
                </a:path>
              </a:pathLst>
            </a:custGeom>
            <a:ln w="6776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7123352" y="6197343"/>
              <a:ext cx="6985" cy="262255"/>
            </a:xfrm>
            <a:custGeom>
              <a:avLst/>
              <a:gdLst/>
              <a:ahLst/>
              <a:cxnLst/>
              <a:rect l="l" t="t" r="r" b="b"/>
              <a:pathLst>
                <a:path w="6984" h="262254">
                  <a:moveTo>
                    <a:pt x="6776" y="0"/>
                  </a:moveTo>
                  <a:lnTo>
                    <a:pt x="0" y="0"/>
                  </a:lnTo>
                  <a:lnTo>
                    <a:pt x="0" y="261634"/>
                  </a:lnTo>
                  <a:lnTo>
                    <a:pt x="6776" y="261634"/>
                  </a:lnTo>
                  <a:lnTo>
                    <a:pt x="6776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6861310" y="6195440"/>
              <a:ext cx="266065" cy="0"/>
            </a:xfrm>
            <a:custGeom>
              <a:avLst/>
              <a:gdLst/>
              <a:ahLst/>
              <a:cxnLst/>
              <a:rect l="l" t="t" r="r" b="b"/>
              <a:pathLst>
                <a:path w="266065" h="0">
                  <a:moveTo>
                    <a:pt x="0" y="0"/>
                  </a:moveTo>
                  <a:lnTo>
                    <a:pt x="265475" y="0"/>
                  </a:lnTo>
                </a:path>
              </a:pathLst>
            </a:custGeom>
            <a:ln w="3802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6857967" y="6193539"/>
              <a:ext cx="272415" cy="3810"/>
            </a:xfrm>
            <a:custGeom>
              <a:avLst/>
              <a:gdLst/>
              <a:ahLst/>
              <a:cxnLst/>
              <a:rect l="l" t="t" r="r" b="b"/>
              <a:pathLst>
                <a:path w="272415" h="3810">
                  <a:moveTo>
                    <a:pt x="272207" y="0"/>
                  </a:moveTo>
                  <a:lnTo>
                    <a:pt x="0" y="0"/>
                  </a:lnTo>
                  <a:lnTo>
                    <a:pt x="0" y="3802"/>
                  </a:lnTo>
                  <a:lnTo>
                    <a:pt x="272207" y="3802"/>
                  </a:lnTo>
                  <a:lnTo>
                    <a:pt x="272207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6861310" y="6260849"/>
              <a:ext cx="266065" cy="0"/>
            </a:xfrm>
            <a:custGeom>
              <a:avLst/>
              <a:gdLst/>
              <a:ahLst/>
              <a:cxnLst/>
              <a:rect l="l" t="t" r="r" b="b"/>
              <a:pathLst>
                <a:path w="266065" h="0">
                  <a:moveTo>
                    <a:pt x="0" y="0"/>
                  </a:moveTo>
                  <a:lnTo>
                    <a:pt x="265475" y="0"/>
                  </a:lnTo>
                </a:path>
              </a:pathLst>
            </a:custGeom>
            <a:ln w="3802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6857967" y="6258947"/>
              <a:ext cx="272415" cy="3810"/>
            </a:xfrm>
            <a:custGeom>
              <a:avLst/>
              <a:gdLst/>
              <a:ahLst/>
              <a:cxnLst/>
              <a:rect l="l" t="t" r="r" b="b"/>
              <a:pathLst>
                <a:path w="272415" h="3810">
                  <a:moveTo>
                    <a:pt x="272207" y="0"/>
                  </a:moveTo>
                  <a:lnTo>
                    <a:pt x="0" y="0"/>
                  </a:lnTo>
                  <a:lnTo>
                    <a:pt x="0" y="3802"/>
                  </a:lnTo>
                  <a:lnTo>
                    <a:pt x="272207" y="3802"/>
                  </a:lnTo>
                  <a:lnTo>
                    <a:pt x="272207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6861310" y="6326257"/>
              <a:ext cx="266065" cy="0"/>
            </a:xfrm>
            <a:custGeom>
              <a:avLst/>
              <a:gdLst/>
              <a:ahLst/>
              <a:cxnLst/>
              <a:rect l="l" t="t" r="r" b="b"/>
              <a:pathLst>
                <a:path w="266065" h="0">
                  <a:moveTo>
                    <a:pt x="0" y="0"/>
                  </a:moveTo>
                  <a:lnTo>
                    <a:pt x="265475" y="0"/>
                  </a:lnTo>
                </a:path>
              </a:pathLst>
            </a:custGeom>
            <a:ln w="3802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6857967" y="6324356"/>
              <a:ext cx="272415" cy="3810"/>
            </a:xfrm>
            <a:custGeom>
              <a:avLst/>
              <a:gdLst/>
              <a:ahLst/>
              <a:cxnLst/>
              <a:rect l="l" t="t" r="r" b="b"/>
              <a:pathLst>
                <a:path w="272415" h="3810">
                  <a:moveTo>
                    <a:pt x="272207" y="0"/>
                  </a:moveTo>
                  <a:lnTo>
                    <a:pt x="0" y="0"/>
                  </a:lnTo>
                  <a:lnTo>
                    <a:pt x="0" y="3802"/>
                  </a:lnTo>
                  <a:lnTo>
                    <a:pt x="272207" y="3802"/>
                  </a:lnTo>
                  <a:lnTo>
                    <a:pt x="272207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6861310" y="6391666"/>
              <a:ext cx="266065" cy="0"/>
            </a:xfrm>
            <a:custGeom>
              <a:avLst/>
              <a:gdLst/>
              <a:ahLst/>
              <a:cxnLst/>
              <a:rect l="l" t="t" r="r" b="b"/>
              <a:pathLst>
                <a:path w="266065" h="0">
                  <a:moveTo>
                    <a:pt x="0" y="0"/>
                  </a:moveTo>
                  <a:lnTo>
                    <a:pt x="265475" y="0"/>
                  </a:lnTo>
                </a:path>
              </a:pathLst>
            </a:custGeom>
            <a:ln w="3802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6857967" y="6389765"/>
              <a:ext cx="272415" cy="3810"/>
            </a:xfrm>
            <a:custGeom>
              <a:avLst/>
              <a:gdLst/>
              <a:ahLst/>
              <a:cxnLst/>
              <a:rect l="l" t="t" r="r" b="b"/>
              <a:pathLst>
                <a:path w="272415" h="3810">
                  <a:moveTo>
                    <a:pt x="272207" y="0"/>
                  </a:moveTo>
                  <a:lnTo>
                    <a:pt x="0" y="0"/>
                  </a:lnTo>
                  <a:lnTo>
                    <a:pt x="0" y="3802"/>
                  </a:lnTo>
                  <a:lnTo>
                    <a:pt x="272207" y="3802"/>
                  </a:lnTo>
                  <a:lnTo>
                    <a:pt x="272207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299923" y="6016726"/>
              <a:ext cx="2037080" cy="1394460"/>
            </a:xfrm>
            <a:custGeom>
              <a:avLst/>
              <a:gdLst/>
              <a:ahLst/>
              <a:cxnLst/>
              <a:rect l="l" t="t" r="r" b="b"/>
              <a:pathLst>
                <a:path w="2037080" h="1394459">
                  <a:moveTo>
                    <a:pt x="2036584" y="1319530"/>
                  </a:moveTo>
                  <a:lnTo>
                    <a:pt x="0" y="1319530"/>
                  </a:lnTo>
                  <a:lnTo>
                    <a:pt x="0" y="1394142"/>
                  </a:lnTo>
                  <a:lnTo>
                    <a:pt x="2036584" y="1394142"/>
                  </a:lnTo>
                  <a:lnTo>
                    <a:pt x="2036584" y="1319530"/>
                  </a:lnTo>
                  <a:close/>
                </a:path>
                <a:path w="2037080" h="1394459">
                  <a:moveTo>
                    <a:pt x="2036584" y="0"/>
                  </a:moveTo>
                  <a:lnTo>
                    <a:pt x="0" y="0"/>
                  </a:lnTo>
                  <a:lnTo>
                    <a:pt x="0" y="96037"/>
                  </a:lnTo>
                  <a:lnTo>
                    <a:pt x="2036584" y="96037"/>
                  </a:lnTo>
                  <a:lnTo>
                    <a:pt x="2036584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4" name="object 84" descr=""/>
          <p:cNvSpPr txBox="1"/>
          <p:nvPr/>
        </p:nvSpPr>
        <p:spPr>
          <a:xfrm>
            <a:off x="297043" y="5702045"/>
            <a:ext cx="1958339" cy="40259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34925" marR="96520" indent="104775">
              <a:lnSpc>
                <a:spcPts val="800"/>
              </a:lnSpc>
              <a:spcBef>
                <a:spcPts val="160"/>
              </a:spcBef>
            </a:pPr>
            <a:r>
              <a:rPr dirty="0" sz="700" spc="-80" b="1">
                <a:latin typeface="Arial"/>
                <a:cs typeface="Arial"/>
              </a:rPr>
              <a:t>Tasa</a:t>
            </a:r>
            <a:r>
              <a:rPr dirty="0" sz="700" spc="-20" b="1">
                <a:latin typeface="Arial"/>
                <a:cs typeface="Arial"/>
              </a:rPr>
              <a:t> </a:t>
            </a:r>
            <a:r>
              <a:rPr dirty="0" sz="700" spc="-75" b="1">
                <a:latin typeface="Arial"/>
                <a:cs typeface="Arial"/>
              </a:rPr>
              <a:t>de</a:t>
            </a:r>
            <a:r>
              <a:rPr dirty="0" sz="700" spc="-15" b="1">
                <a:latin typeface="Arial"/>
                <a:cs typeface="Arial"/>
              </a:rPr>
              <a:t> </a:t>
            </a:r>
            <a:r>
              <a:rPr dirty="0" sz="700" spc="-75" b="1">
                <a:latin typeface="Arial"/>
                <a:cs typeface="Arial"/>
              </a:rPr>
              <a:t>Incidencia</a:t>
            </a:r>
            <a:r>
              <a:rPr dirty="0" sz="700" spc="-20" b="1">
                <a:latin typeface="Arial"/>
                <a:cs typeface="Arial"/>
              </a:rPr>
              <a:t> </a:t>
            </a:r>
            <a:r>
              <a:rPr dirty="0" sz="700" spc="-75" b="1">
                <a:latin typeface="Arial"/>
                <a:cs typeface="Arial"/>
              </a:rPr>
              <a:t>x</a:t>
            </a:r>
            <a:r>
              <a:rPr dirty="0" sz="700" spc="-10" b="1">
                <a:latin typeface="Arial"/>
                <a:cs typeface="Arial"/>
              </a:rPr>
              <a:t> </a:t>
            </a:r>
            <a:r>
              <a:rPr dirty="0" sz="700" spc="-80" b="1">
                <a:latin typeface="Arial"/>
                <a:cs typeface="Arial"/>
              </a:rPr>
              <a:t>1000</a:t>
            </a:r>
            <a:r>
              <a:rPr dirty="0" sz="700" spc="-15" b="1">
                <a:latin typeface="Arial"/>
                <a:cs typeface="Arial"/>
              </a:rPr>
              <a:t> </a:t>
            </a:r>
            <a:r>
              <a:rPr dirty="0" sz="700" spc="-70" b="1">
                <a:latin typeface="Arial"/>
                <a:cs typeface="Arial"/>
              </a:rPr>
              <a:t>hab.</a:t>
            </a:r>
            <a:r>
              <a:rPr dirty="0" sz="700" spc="-15" b="1">
                <a:latin typeface="Arial"/>
                <a:cs typeface="Arial"/>
              </a:rPr>
              <a:t> </a:t>
            </a:r>
            <a:r>
              <a:rPr dirty="0" sz="700" spc="-80" b="1">
                <a:latin typeface="Arial"/>
                <a:cs typeface="Arial"/>
              </a:rPr>
              <a:t>de</a:t>
            </a:r>
            <a:r>
              <a:rPr dirty="0" sz="700" spc="-20" b="1">
                <a:latin typeface="Arial"/>
                <a:cs typeface="Arial"/>
              </a:rPr>
              <a:t> </a:t>
            </a:r>
            <a:r>
              <a:rPr dirty="0" sz="700" spc="-65" b="1">
                <a:latin typeface="Arial"/>
                <a:cs typeface="Arial"/>
              </a:rPr>
              <a:t>las</a:t>
            </a:r>
            <a:r>
              <a:rPr dirty="0" sz="700" spc="-15" b="1">
                <a:latin typeface="Arial"/>
                <a:cs typeface="Arial"/>
              </a:rPr>
              <a:t> </a:t>
            </a:r>
            <a:r>
              <a:rPr dirty="0" sz="700" spc="-90" b="1">
                <a:latin typeface="Arial"/>
                <a:cs typeface="Arial"/>
              </a:rPr>
              <a:t>EDAs</a:t>
            </a:r>
            <a:r>
              <a:rPr dirty="0" sz="700" spc="-20" b="1">
                <a:latin typeface="Arial"/>
                <a:cs typeface="Arial"/>
              </a:rPr>
              <a:t> </a:t>
            </a:r>
            <a:r>
              <a:rPr dirty="0" sz="700" spc="-25" b="1">
                <a:latin typeface="Arial"/>
                <a:cs typeface="Arial"/>
              </a:rPr>
              <a:t>en</a:t>
            </a:r>
            <a:r>
              <a:rPr dirty="0" sz="700" spc="500" b="1">
                <a:latin typeface="Arial"/>
                <a:cs typeface="Arial"/>
              </a:rPr>
              <a:t> </a:t>
            </a:r>
            <a:r>
              <a:rPr dirty="0" sz="700" spc="-85" b="1">
                <a:latin typeface="Arial"/>
                <a:cs typeface="Arial"/>
              </a:rPr>
              <a:t>menores</a:t>
            </a:r>
            <a:r>
              <a:rPr dirty="0" sz="700" spc="-20" b="1">
                <a:latin typeface="Arial"/>
                <a:cs typeface="Arial"/>
              </a:rPr>
              <a:t> </a:t>
            </a:r>
            <a:r>
              <a:rPr dirty="0" sz="700" spc="-75" b="1">
                <a:latin typeface="Arial"/>
                <a:cs typeface="Arial"/>
              </a:rPr>
              <a:t>de</a:t>
            </a:r>
            <a:r>
              <a:rPr dirty="0" sz="700" spc="-15" b="1">
                <a:latin typeface="Arial"/>
                <a:cs typeface="Arial"/>
              </a:rPr>
              <a:t> </a:t>
            </a:r>
            <a:r>
              <a:rPr dirty="0" sz="700" spc="-75" b="1">
                <a:latin typeface="Arial"/>
                <a:cs typeface="Arial"/>
              </a:rPr>
              <a:t>05</a:t>
            </a:r>
            <a:r>
              <a:rPr dirty="0" sz="700" spc="-20" b="1">
                <a:latin typeface="Arial"/>
                <a:cs typeface="Arial"/>
              </a:rPr>
              <a:t> </a:t>
            </a:r>
            <a:r>
              <a:rPr dirty="0" sz="700" spc="-80" b="1">
                <a:latin typeface="Arial"/>
                <a:cs typeface="Arial"/>
              </a:rPr>
              <a:t>años</a:t>
            </a:r>
            <a:r>
              <a:rPr dirty="0" sz="700" spc="-20" b="1">
                <a:latin typeface="Arial"/>
                <a:cs typeface="Arial"/>
              </a:rPr>
              <a:t> </a:t>
            </a:r>
            <a:r>
              <a:rPr dirty="0" sz="700" spc="-80" b="1">
                <a:latin typeface="Arial"/>
                <a:cs typeface="Arial"/>
              </a:rPr>
              <a:t>SE01-</a:t>
            </a:r>
            <a:r>
              <a:rPr dirty="0" sz="700" spc="-65" b="1">
                <a:latin typeface="Arial"/>
                <a:cs typeface="Arial"/>
              </a:rPr>
              <a:t>49/</a:t>
            </a:r>
            <a:r>
              <a:rPr dirty="0" sz="700" spc="-15" b="1">
                <a:latin typeface="Arial"/>
                <a:cs typeface="Arial"/>
              </a:rPr>
              <a:t> </a:t>
            </a:r>
            <a:r>
              <a:rPr dirty="0" sz="700" spc="-75" b="1">
                <a:latin typeface="Arial"/>
                <a:cs typeface="Arial"/>
              </a:rPr>
              <a:t>2024</a:t>
            </a:r>
            <a:r>
              <a:rPr dirty="0" sz="700" spc="-15" b="1">
                <a:latin typeface="Arial"/>
                <a:cs typeface="Arial"/>
              </a:rPr>
              <a:t> </a:t>
            </a:r>
            <a:r>
              <a:rPr dirty="0" sz="700" spc="-55" b="1">
                <a:latin typeface="Arial"/>
                <a:cs typeface="Arial"/>
              </a:rPr>
              <a:t>-</a:t>
            </a:r>
            <a:r>
              <a:rPr dirty="0" sz="700" spc="-10" b="1">
                <a:latin typeface="Arial"/>
                <a:cs typeface="Arial"/>
              </a:rPr>
              <a:t> </a:t>
            </a:r>
            <a:r>
              <a:rPr dirty="0" sz="700" spc="-80" b="1">
                <a:latin typeface="Arial"/>
                <a:cs typeface="Arial"/>
              </a:rPr>
              <a:t>Región</a:t>
            </a:r>
            <a:r>
              <a:rPr dirty="0" sz="700" spc="-25" b="1">
                <a:latin typeface="Arial"/>
                <a:cs typeface="Arial"/>
              </a:rPr>
              <a:t> </a:t>
            </a:r>
            <a:r>
              <a:rPr dirty="0" sz="700" spc="-75" b="1">
                <a:latin typeface="Arial"/>
                <a:cs typeface="Arial"/>
              </a:rPr>
              <a:t>Tumbes</a:t>
            </a:r>
            <a:endParaRPr sz="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962025" algn="l"/>
                <a:tab pos="1222375" algn="l"/>
                <a:tab pos="1586865" algn="l"/>
              </a:tabLst>
            </a:pPr>
            <a:r>
              <a:rPr dirty="0" sz="400" spc="60" b="1">
                <a:solidFill>
                  <a:srgbClr val="FFFFFF"/>
                </a:solidFill>
                <a:latin typeface="Calibri"/>
                <a:cs typeface="Calibri"/>
              </a:rPr>
              <a:t>DISTRITO</a:t>
            </a:r>
            <a:r>
              <a:rPr dirty="0" sz="4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400" spc="-25" b="1">
                <a:solidFill>
                  <a:srgbClr val="FFFFFF"/>
                </a:solidFill>
                <a:latin typeface="Calibri"/>
                <a:cs typeface="Calibri"/>
              </a:rPr>
              <a:t>T.I</a:t>
            </a:r>
            <a:r>
              <a:rPr dirty="0" sz="4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400" spc="85" b="1">
                <a:solidFill>
                  <a:srgbClr val="FFFFFF"/>
                </a:solidFill>
                <a:latin typeface="Calibri"/>
                <a:cs typeface="Calibri"/>
              </a:rPr>
              <a:t>CASOS</a:t>
            </a:r>
            <a:r>
              <a:rPr dirty="0" sz="4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400" spc="75" b="1">
                <a:solidFill>
                  <a:srgbClr val="FFFFFF"/>
                </a:solidFill>
                <a:latin typeface="Calibri"/>
                <a:cs typeface="Calibri"/>
              </a:rPr>
              <a:t>POBLACION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85" name="object 85" descr=""/>
          <p:cNvSpPr txBox="1"/>
          <p:nvPr/>
        </p:nvSpPr>
        <p:spPr>
          <a:xfrm>
            <a:off x="297043" y="6398865"/>
            <a:ext cx="730885" cy="895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00" spc="105">
                <a:latin typeface="Calibri"/>
                <a:cs typeface="Calibri"/>
              </a:rPr>
              <a:t>CANOAS</a:t>
            </a:r>
            <a:r>
              <a:rPr dirty="0" sz="400" spc="35">
                <a:latin typeface="Calibri"/>
                <a:cs typeface="Calibri"/>
              </a:rPr>
              <a:t> </a:t>
            </a:r>
            <a:r>
              <a:rPr dirty="0" sz="400" spc="85">
                <a:latin typeface="Calibri"/>
                <a:cs typeface="Calibri"/>
              </a:rPr>
              <a:t>DE</a:t>
            </a:r>
            <a:r>
              <a:rPr dirty="0" sz="400" spc="15">
                <a:latin typeface="Calibri"/>
                <a:cs typeface="Calibri"/>
              </a:rPr>
              <a:t> </a:t>
            </a:r>
            <a:r>
              <a:rPr dirty="0" sz="400" spc="90">
                <a:latin typeface="Calibri"/>
                <a:cs typeface="Calibri"/>
              </a:rPr>
              <a:t>PUNTA</a:t>
            </a:r>
            <a:r>
              <a:rPr dirty="0" sz="400" spc="40">
                <a:latin typeface="Calibri"/>
                <a:cs typeface="Calibri"/>
              </a:rPr>
              <a:t> </a:t>
            </a:r>
            <a:r>
              <a:rPr dirty="0" sz="400" spc="60">
                <a:latin typeface="Calibri"/>
                <a:cs typeface="Calibri"/>
              </a:rPr>
              <a:t>SAL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86" name="object 86" descr=""/>
          <p:cNvSpPr txBox="1"/>
          <p:nvPr/>
        </p:nvSpPr>
        <p:spPr>
          <a:xfrm>
            <a:off x="1187449" y="6398865"/>
            <a:ext cx="220979" cy="895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00" spc="60">
                <a:latin typeface="Calibri"/>
                <a:cs typeface="Calibri"/>
              </a:rPr>
              <a:t>383.56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87" name="object 87" descr=""/>
          <p:cNvSpPr txBox="1"/>
          <p:nvPr/>
        </p:nvSpPr>
        <p:spPr>
          <a:xfrm>
            <a:off x="1556424" y="6398865"/>
            <a:ext cx="129539" cy="895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00" spc="40">
                <a:latin typeface="Calibri"/>
                <a:cs typeface="Calibri"/>
              </a:rPr>
              <a:t>252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88" name="object 88" descr=""/>
          <p:cNvSpPr txBox="1"/>
          <p:nvPr/>
        </p:nvSpPr>
        <p:spPr>
          <a:xfrm>
            <a:off x="1999140" y="6398865"/>
            <a:ext cx="129539" cy="895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00" spc="40">
                <a:latin typeface="Calibri"/>
                <a:cs typeface="Calibri"/>
              </a:rPr>
              <a:t>657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89" name="object 89" descr=""/>
          <p:cNvSpPr txBox="1"/>
          <p:nvPr/>
        </p:nvSpPr>
        <p:spPr>
          <a:xfrm>
            <a:off x="297043" y="6494882"/>
            <a:ext cx="325120" cy="895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00" spc="75">
                <a:latin typeface="Calibri"/>
                <a:cs typeface="Calibri"/>
              </a:rPr>
              <a:t>ZORRITOS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90" name="object 90" descr=""/>
          <p:cNvSpPr txBox="1"/>
          <p:nvPr/>
        </p:nvSpPr>
        <p:spPr>
          <a:xfrm>
            <a:off x="1187449" y="6494882"/>
            <a:ext cx="220979" cy="895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00" spc="60">
                <a:latin typeface="Calibri"/>
                <a:cs typeface="Calibri"/>
              </a:rPr>
              <a:t>372.15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91" name="object 91" descr=""/>
          <p:cNvSpPr txBox="1"/>
          <p:nvPr/>
        </p:nvSpPr>
        <p:spPr>
          <a:xfrm>
            <a:off x="1556424" y="6494882"/>
            <a:ext cx="129539" cy="895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00" spc="40">
                <a:latin typeface="Calibri"/>
                <a:cs typeface="Calibri"/>
              </a:rPr>
              <a:t>425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92" name="object 92" descr=""/>
          <p:cNvSpPr txBox="1"/>
          <p:nvPr/>
        </p:nvSpPr>
        <p:spPr>
          <a:xfrm>
            <a:off x="1984418" y="6494882"/>
            <a:ext cx="163830" cy="895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00" spc="45">
                <a:latin typeface="Calibri"/>
                <a:cs typeface="Calibri"/>
              </a:rPr>
              <a:t>1142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93" name="object 93" descr=""/>
          <p:cNvSpPr txBox="1"/>
          <p:nvPr/>
        </p:nvSpPr>
        <p:spPr>
          <a:xfrm>
            <a:off x="297043" y="6590899"/>
            <a:ext cx="691515" cy="895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00" spc="100">
                <a:latin typeface="Calibri"/>
                <a:cs typeface="Calibri"/>
              </a:rPr>
              <a:t>PAMPAS</a:t>
            </a:r>
            <a:r>
              <a:rPr dirty="0" sz="400" spc="30">
                <a:latin typeface="Calibri"/>
                <a:cs typeface="Calibri"/>
              </a:rPr>
              <a:t> </a:t>
            </a:r>
            <a:r>
              <a:rPr dirty="0" sz="400" spc="85">
                <a:latin typeface="Calibri"/>
                <a:cs typeface="Calibri"/>
              </a:rPr>
              <a:t>DE</a:t>
            </a:r>
            <a:r>
              <a:rPr dirty="0" sz="400" spc="15">
                <a:latin typeface="Calibri"/>
                <a:cs typeface="Calibri"/>
              </a:rPr>
              <a:t> </a:t>
            </a:r>
            <a:r>
              <a:rPr dirty="0" sz="400" spc="75">
                <a:latin typeface="Calibri"/>
                <a:cs typeface="Calibri"/>
              </a:rPr>
              <a:t>HOSPITAL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94" name="object 94" descr=""/>
          <p:cNvSpPr txBox="1"/>
          <p:nvPr/>
        </p:nvSpPr>
        <p:spPr>
          <a:xfrm>
            <a:off x="1187449" y="6590900"/>
            <a:ext cx="220979" cy="895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00" spc="60">
                <a:latin typeface="Calibri"/>
                <a:cs typeface="Calibri"/>
              </a:rPr>
              <a:t>337.58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95" name="object 95" descr=""/>
          <p:cNvSpPr txBox="1"/>
          <p:nvPr/>
        </p:nvSpPr>
        <p:spPr>
          <a:xfrm>
            <a:off x="1556424" y="6590900"/>
            <a:ext cx="129539" cy="895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00" spc="40">
                <a:latin typeface="Calibri"/>
                <a:cs typeface="Calibri"/>
              </a:rPr>
              <a:t>212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96" name="object 96" descr=""/>
          <p:cNvSpPr txBox="1"/>
          <p:nvPr/>
        </p:nvSpPr>
        <p:spPr>
          <a:xfrm>
            <a:off x="1999140" y="6590900"/>
            <a:ext cx="129539" cy="895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00" spc="40">
                <a:latin typeface="Calibri"/>
                <a:cs typeface="Calibri"/>
              </a:rPr>
              <a:t>628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97" name="object 97" descr=""/>
          <p:cNvSpPr txBox="1"/>
          <p:nvPr/>
        </p:nvSpPr>
        <p:spPr>
          <a:xfrm>
            <a:off x="297043" y="6686916"/>
            <a:ext cx="302895" cy="895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00" spc="80">
                <a:latin typeface="Calibri"/>
                <a:cs typeface="Calibri"/>
              </a:rPr>
              <a:t>PAPAYAL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98" name="object 98" descr=""/>
          <p:cNvSpPr txBox="1"/>
          <p:nvPr/>
        </p:nvSpPr>
        <p:spPr>
          <a:xfrm>
            <a:off x="1187449" y="6686917"/>
            <a:ext cx="220979" cy="895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00" spc="60">
                <a:latin typeface="Calibri"/>
                <a:cs typeface="Calibri"/>
              </a:rPr>
              <a:t>331.04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99" name="object 99" descr=""/>
          <p:cNvSpPr txBox="1"/>
          <p:nvPr/>
        </p:nvSpPr>
        <p:spPr>
          <a:xfrm>
            <a:off x="1556424" y="6686917"/>
            <a:ext cx="129539" cy="895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00" spc="40">
                <a:latin typeface="Calibri"/>
                <a:cs typeface="Calibri"/>
              </a:rPr>
              <a:t>241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100" name="object 100" descr=""/>
          <p:cNvSpPr txBox="1"/>
          <p:nvPr/>
        </p:nvSpPr>
        <p:spPr>
          <a:xfrm>
            <a:off x="1999140" y="6686917"/>
            <a:ext cx="129539" cy="895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00" spc="40">
                <a:latin typeface="Calibri"/>
                <a:cs typeface="Calibri"/>
              </a:rPr>
              <a:t>728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101" name="object 101" descr=""/>
          <p:cNvSpPr txBox="1"/>
          <p:nvPr/>
        </p:nvSpPr>
        <p:spPr>
          <a:xfrm>
            <a:off x="297043" y="6782934"/>
            <a:ext cx="368300" cy="895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00" spc="75">
                <a:latin typeface="Calibri"/>
                <a:cs typeface="Calibri"/>
              </a:rPr>
              <a:t>ZARUMILLA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102" name="object 102" descr=""/>
          <p:cNvSpPr txBox="1"/>
          <p:nvPr/>
        </p:nvSpPr>
        <p:spPr>
          <a:xfrm>
            <a:off x="1187449" y="6782934"/>
            <a:ext cx="220979" cy="895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00" spc="60">
                <a:latin typeface="Calibri"/>
                <a:cs typeface="Calibri"/>
              </a:rPr>
              <a:t>264.75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103" name="object 103" descr=""/>
          <p:cNvSpPr txBox="1"/>
          <p:nvPr/>
        </p:nvSpPr>
        <p:spPr>
          <a:xfrm>
            <a:off x="1556424" y="6782934"/>
            <a:ext cx="129539" cy="895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00" spc="40">
                <a:latin typeface="Calibri"/>
                <a:cs typeface="Calibri"/>
              </a:rPr>
              <a:t>597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104" name="object 104" descr=""/>
          <p:cNvSpPr txBox="1"/>
          <p:nvPr/>
        </p:nvSpPr>
        <p:spPr>
          <a:xfrm>
            <a:off x="1984418" y="6782934"/>
            <a:ext cx="163830" cy="895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00" spc="45">
                <a:latin typeface="Calibri"/>
                <a:cs typeface="Calibri"/>
              </a:rPr>
              <a:t>2255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105" name="object 105" descr=""/>
          <p:cNvSpPr txBox="1"/>
          <p:nvPr/>
        </p:nvSpPr>
        <p:spPr>
          <a:xfrm>
            <a:off x="297043" y="6878937"/>
            <a:ext cx="271780" cy="895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00" spc="80">
                <a:latin typeface="Calibri"/>
                <a:cs typeface="Calibri"/>
              </a:rPr>
              <a:t>LA</a:t>
            </a:r>
            <a:r>
              <a:rPr dirty="0" sz="400" spc="35">
                <a:latin typeface="Calibri"/>
                <a:cs typeface="Calibri"/>
              </a:rPr>
              <a:t> </a:t>
            </a:r>
            <a:r>
              <a:rPr dirty="0" sz="400" spc="70">
                <a:latin typeface="Calibri"/>
                <a:cs typeface="Calibri"/>
              </a:rPr>
              <a:t>CRUZ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106" name="object 106" descr=""/>
          <p:cNvSpPr txBox="1"/>
          <p:nvPr/>
        </p:nvSpPr>
        <p:spPr>
          <a:xfrm>
            <a:off x="1187449" y="6878937"/>
            <a:ext cx="220979" cy="895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00" spc="60">
                <a:latin typeface="Calibri"/>
                <a:cs typeface="Calibri"/>
              </a:rPr>
              <a:t>248.39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107" name="object 107" descr=""/>
          <p:cNvSpPr txBox="1"/>
          <p:nvPr/>
        </p:nvSpPr>
        <p:spPr>
          <a:xfrm>
            <a:off x="1556424" y="6878937"/>
            <a:ext cx="129539" cy="895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00" spc="40">
                <a:latin typeface="Calibri"/>
                <a:cs typeface="Calibri"/>
              </a:rPr>
              <a:t>193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108" name="object 108" descr=""/>
          <p:cNvSpPr txBox="1"/>
          <p:nvPr/>
        </p:nvSpPr>
        <p:spPr>
          <a:xfrm>
            <a:off x="1999140" y="6878937"/>
            <a:ext cx="129539" cy="895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00" spc="40">
                <a:latin typeface="Calibri"/>
                <a:cs typeface="Calibri"/>
              </a:rPr>
              <a:t>777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109" name="object 109" descr=""/>
          <p:cNvSpPr txBox="1"/>
          <p:nvPr/>
        </p:nvSpPr>
        <p:spPr>
          <a:xfrm>
            <a:off x="297043" y="6974954"/>
            <a:ext cx="271145" cy="895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00" spc="75">
                <a:latin typeface="Calibri"/>
                <a:cs typeface="Calibri"/>
              </a:rPr>
              <a:t>TUMBES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110" name="object 110" descr=""/>
          <p:cNvSpPr txBox="1"/>
          <p:nvPr/>
        </p:nvSpPr>
        <p:spPr>
          <a:xfrm>
            <a:off x="1187449" y="6974954"/>
            <a:ext cx="220979" cy="895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00" spc="60">
                <a:latin typeface="Calibri"/>
                <a:cs typeface="Calibri"/>
              </a:rPr>
              <a:t>220.77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111" name="object 111" descr=""/>
          <p:cNvSpPr txBox="1"/>
          <p:nvPr/>
        </p:nvSpPr>
        <p:spPr>
          <a:xfrm>
            <a:off x="1536859" y="6974954"/>
            <a:ext cx="163830" cy="895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00" spc="45">
                <a:latin typeface="Calibri"/>
                <a:cs typeface="Calibri"/>
              </a:rPr>
              <a:t>2020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112" name="object 112" descr=""/>
          <p:cNvSpPr txBox="1"/>
          <p:nvPr/>
        </p:nvSpPr>
        <p:spPr>
          <a:xfrm>
            <a:off x="1984418" y="6974954"/>
            <a:ext cx="163830" cy="895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00" spc="45">
                <a:latin typeface="Calibri"/>
                <a:cs typeface="Calibri"/>
              </a:rPr>
              <a:t>9150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113" name="object 113" descr=""/>
          <p:cNvSpPr txBox="1"/>
          <p:nvPr/>
        </p:nvSpPr>
        <p:spPr>
          <a:xfrm>
            <a:off x="297043" y="7070972"/>
            <a:ext cx="335280" cy="895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00" spc="75">
                <a:latin typeface="Calibri"/>
                <a:cs typeface="Calibri"/>
              </a:rPr>
              <a:t>CORRALES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114" name="object 114" descr=""/>
          <p:cNvSpPr txBox="1"/>
          <p:nvPr/>
        </p:nvSpPr>
        <p:spPr>
          <a:xfrm>
            <a:off x="1187449" y="7070972"/>
            <a:ext cx="220979" cy="895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00" spc="60">
                <a:latin typeface="Calibri"/>
                <a:cs typeface="Calibri"/>
              </a:rPr>
              <a:t>210.65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115" name="object 115" descr=""/>
          <p:cNvSpPr txBox="1"/>
          <p:nvPr/>
        </p:nvSpPr>
        <p:spPr>
          <a:xfrm>
            <a:off x="1556424" y="7070972"/>
            <a:ext cx="129539" cy="895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00" spc="40">
                <a:latin typeface="Calibri"/>
                <a:cs typeface="Calibri"/>
              </a:rPr>
              <a:t>435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116" name="object 116" descr=""/>
          <p:cNvSpPr txBox="1"/>
          <p:nvPr/>
        </p:nvSpPr>
        <p:spPr>
          <a:xfrm>
            <a:off x="1984418" y="7070972"/>
            <a:ext cx="163830" cy="895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00" spc="45">
                <a:latin typeface="Calibri"/>
                <a:cs typeface="Calibri"/>
              </a:rPr>
              <a:t>2065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117" name="object 117" descr=""/>
          <p:cNvSpPr txBox="1"/>
          <p:nvPr/>
        </p:nvSpPr>
        <p:spPr>
          <a:xfrm>
            <a:off x="297043" y="7166988"/>
            <a:ext cx="483234" cy="895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00" spc="90">
                <a:latin typeface="Calibri"/>
                <a:cs typeface="Calibri"/>
              </a:rPr>
              <a:t>AGUAS</a:t>
            </a:r>
            <a:r>
              <a:rPr dirty="0" sz="400" spc="50">
                <a:latin typeface="Calibri"/>
                <a:cs typeface="Calibri"/>
              </a:rPr>
              <a:t> </a:t>
            </a:r>
            <a:r>
              <a:rPr dirty="0" sz="400" spc="75">
                <a:latin typeface="Calibri"/>
                <a:cs typeface="Calibri"/>
              </a:rPr>
              <a:t>VERDES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118" name="object 118" descr=""/>
          <p:cNvSpPr txBox="1"/>
          <p:nvPr/>
        </p:nvSpPr>
        <p:spPr>
          <a:xfrm>
            <a:off x="1187449" y="7166989"/>
            <a:ext cx="220979" cy="895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00" spc="60">
                <a:latin typeface="Calibri"/>
                <a:cs typeface="Calibri"/>
              </a:rPr>
              <a:t>172.95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119" name="object 119" descr=""/>
          <p:cNvSpPr txBox="1"/>
          <p:nvPr/>
        </p:nvSpPr>
        <p:spPr>
          <a:xfrm>
            <a:off x="1556424" y="7166989"/>
            <a:ext cx="129539" cy="895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00" spc="40">
                <a:latin typeface="Calibri"/>
                <a:cs typeface="Calibri"/>
              </a:rPr>
              <a:t>312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120" name="object 120" descr=""/>
          <p:cNvSpPr txBox="1"/>
          <p:nvPr/>
        </p:nvSpPr>
        <p:spPr>
          <a:xfrm>
            <a:off x="1984418" y="7166989"/>
            <a:ext cx="163830" cy="895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00" spc="45">
                <a:latin typeface="Calibri"/>
                <a:cs typeface="Calibri"/>
              </a:rPr>
              <a:t>1804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121" name="object 121" descr=""/>
          <p:cNvSpPr txBox="1"/>
          <p:nvPr/>
        </p:nvSpPr>
        <p:spPr>
          <a:xfrm>
            <a:off x="297043" y="7252364"/>
            <a:ext cx="369570" cy="895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00" spc="85">
                <a:latin typeface="Calibri"/>
                <a:cs typeface="Calibri"/>
              </a:rPr>
              <a:t>MATAPALO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122" name="object 122" descr=""/>
          <p:cNvSpPr txBox="1"/>
          <p:nvPr/>
        </p:nvSpPr>
        <p:spPr>
          <a:xfrm>
            <a:off x="1202302" y="7252364"/>
            <a:ext cx="186055" cy="895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00" spc="60">
                <a:latin typeface="Calibri"/>
                <a:cs typeface="Calibri"/>
              </a:rPr>
              <a:t>84.19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123" name="object 123" descr=""/>
          <p:cNvSpPr txBox="1"/>
          <p:nvPr/>
        </p:nvSpPr>
        <p:spPr>
          <a:xfrm>
            <a:off x="1571146" y="7252364"/>
            <a:ext cx="94615" cy="895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00" spc="40">
                <a:latin typeface="Calibri"/>
                <a:cs typeface="Calibri"/>
              </a:rPr>
              <a:t>41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124" name="object 124" descr=""/>
          <p:cNvSpPr txBox="1"/>
          <p:nvPr/>
        </p:nvSpPr>
        <p:spPr>
          <a:xfrm>
            <a:off x="1999140" y="7252364"/>
            <a:ext cx="129539" cy="895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00" spc="40">
                <a:latin typeface="Calibri"/>
                <a:cs typeface="Calibri"/>
              </a:rPr>
              <a:t>487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125" name="object 125" descr=""/>
          <p:cNvSpPr txBox="1"/>
          <p:nvPr/>
        </p:nvSpPr>
        <p:spPr>
          <a:xfrm>
            <a:off x="297043" y="7327095"/>
            <a:ext cx="342265" cy="895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00" spc="80" b="1">
                <a:solidFill>
                  <a:srgbClr val="FFFFFF"/>
                </a:solidFill>
                <a:latin typeface="Calibri"/>
                <a:cs typeface="Calibri"/>
              </a:rPr>
              <a:t>REGIONAL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126" name="object 126" descr=""/>
          <p:cNvSpPr txBox="1"/>
          <p:nvPr/>
        </p:nvSpPr>
        <p:spPr>
          <a:xfrm>
            <a:off x="1187449" y="7327095"/>
            <a:ext cx="220979" cy="895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00" spc="55" b="1">
                <a:solidFill>
                  <a:srgbClr val="FFFFFF"/>
                </a:solidFill>
                <a:latin typeface="Calibri"/>
                <a:cs typeface="Calibri"/>
              </a:rPr>
              <a:t>256.24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127" name="object 127" descr=""/>
          <p:cNvSpPr txBox="1"/>
          <p:nvPr/>
        </p:nvSpPr>
        <p:spPr>
          <a:xfrm>
            <a:off x="1536859" y="7327095"/>
            <a:ext cx="163830" cy="895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00" spc="45" b="1">
                <a:solidFill>
                  <a:srgbClr val="FFFFFF"/>
                </a:solidFill>
                <a:latin typeface="Calibri"/>
                <a:cs typeface="Calibri"/>
              </a:rPr>
              <a:t>5352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128" name="object 128" descr=""/>
          <p:cNvSpPr txBox="1"/>
          <p:nvPr/>
        </p:nvSpPr>
        <p:spPr>
          <a:xfrm>
            <a:off x="1964788" y="7327095"/>
            <a:ext cx="198120" cy="895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00" spc="55" b="1">
                <a:solidFill>
                  <a:srgbClr val="FFFFFF"/>
                </a:solidFill>
                <a:latin typeface="Calibri"/>
                <a:cs typeface="Calibri"/>
              </a:rPr>
              <a:t>20887</a:t>
            </a:r>
            <a:endParaRPr sz="400">
              <a:latin typeface="Calibri"/>
              <a:cs typeface="Calibri"/>
            </a:endParaRPr>
          </a:p>
        </p:txBody>
      </p:sp>
      <p:grpSp>
        <p:nvGrpSpPr>
          <p:cNvPr id="129" name="object 129" descr=""/>
          <p:cNvGrpSpPr/>
          <p:nvPr/>
        </p:nvGrpSpPr>
        <p:grpSpPr>
          <a:xfrm>
            <a:off x="299928" y="6205198"/>
            <a:ext cx="2026920" cy="3810"/>
            <a:chOff x="299928" y="6205198"/>
            <a:chExt cx="2026920" cy="3810"/>
          </a:xfrm>
        </p:grpSpPr>
        <p:sp>
          <p:nvSpPr>
            <p:cNvPr id="130" name="object 130" descr=""/>
            <p:cNvSpPr/>
            <p:nvPr/>
          </p:nvSpPr>
          <p:spPr>
            <a:xfrm>
              <a:off x="302382" y="6206972"/>
              <a:ext cx="2022475" cy="0"/>
            </a:xfrm>
            <a:custGeom>
              <a:avLst/>
              <a:gdLst/>
              <a:ahLst/>
              <a:cxnLst/>
              <a:rect l="l" t="t" r="r" b="b"/>
              <a:pathLst>
                <a:path w="2022475" h="0">
                  <a:moveTo>
                    <a:pt x="0" y="0"/>
                  </a:moveTo>
                  <a:lnTo>
                    <a:pt x="2021899" y="0"/>
                  </a:lnTo>
                </a:path>
              </a:pathLst>
            </a:custGeom>
            <a:ln w="354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 descr=""/>
            <p:cNvSpPr/>
            <p:nvPr/>
          </p:nvSpPr>
          <p:spPr>
            <a:xfrm>
              <a:off x="299928" y="6205222"/>
              <a:ext cx="2026920" cy="3810"/>
            </a:xfrm>
            <a:custGeom>
              <a:avLst/>
              <a:gdLst/>
              <a:ahLst/>
              <a:cxnLst/>
              <a:rect l="l" t="t" r="r" b="b"/>
              <a:pathLst>
                <a:path w="2026920" h="3810">
                  <a:moveTo>
                    <a:pt x="2026774" y="0"/>
                  </a:moveTo>
                  <a:lnTo>
                    <a:pt x="0" y="0"/>
                  </a:lnTo>
                  <a:lnTo>
                    <a:pt x="0" y="3547"/>
                  </a:lnTo>
                  <a:lnTo>
                    <a:pt x="2026774" y="3547"/>
                  </a:lnTo>
                  <a:lnTo>
                    <a:pt x="20267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2" name="object 132" descr=""/>
          <p:cNvGrpSpPr/>
          <p:nvPr/>
        </p:nvGrpSpPr>
        <p:grpSpPr>
          <a:xfrm>
            <a:off x="299928" y="6301216"/>
            <a:ext cx="2026920" cy="3810"/>
            <a:chOff x="299928" y="6301216"/>
            <a:chExt cx="2026920" cy="3810"/>
          </a:xfrm>
        </p:grpSpPr>
        <p:sp>
          <p:nvSpPr>
            <p:cNvPr id="133" name="object 133" descr=""/>
            <p:cNvSpPr/>
            <p:nvPr/>
          </p:nvSpPr>
          <p:spPr>
            <a:xfrm>
              <a:off x="302382" y="6302989"/>
              <a:ext cx="2022475" cy="0"/>
            </a:xfrm>
            <a:custGeom>
              <a:avLst/>
              <a:gdLst/>
              <a:ahLst/>
              <a:cxnLst/>
              <a:rect l="l" t="t" r="r" b="b"/>
              <a:pathLst>
                <a:path w="2022475" h="0">
                  <a:moveTo>
                    <a:pt x="0" y="0"/>
                  </a:moveTo>
                  <a:lnTo>
                    <a:pt x="2021899" y="0"/>
                  </a:lnTo>
                </a:path>
              </a:pathLst>
            </a:custGeom>
            <a:ln w="354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 descr=""/>
            <p:cNvSpPr/>
            <p:nvPr/>
          </p:nvSpPr>
          <p:spPr>
            <a:xfrm>
              <a:off x="299928" y="6301239"/>
              <a:ext cx="2026920" cy="3810"/>
            </a:xfrm>
            <a:custGeom>
              <a:avLst/>
              <a:gdLst/>
              <a:ahLst/>
              <a:cxnLst/>
              <a:rect l="l" t="t" r="r" b="b"/>
              <a:pathLst>
                <a:path w="2026920" h="3810">
                  <a:moveTo>
                    <a:pt x="2026774" y="0"/>
                  </a:moveTo>
                  <a:lnTo>
                    <a:pt x="0" y="0"/>
                  </a:lnTo>
                  <a:lnTo>
                    <a:pt x="0" y="3547"/>
                  </a:lnTo>
                  <a:lnTo>
                    <a:pt x="2026774" y="3547"/>
                  </a:lnTo>
                  <a:lnTo>
                    <a:pt x="20267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5" name="object 135" descr=""/>
          <p:cNvGrpSpPr/>
          <p:nvPr/>
        </p:nvGrpSpPr>
        <p:grpSpPr>
          <a:xfrm>
            <a:off x="299928" y="6397233"/>
            <a:ext cx="2026920" cy="3810"/>
            <a:chOff x="299928" y="6397233"/>
            <a:chExt cx="2026920" cy="3810"/>
          </a:xfrm>
        </p:grpSpPr>
        <p:sp>
          <p:nvSpPr>
            <p:cNvPr id="136" name="object 136" descr=""/>
            <p:cNvSpPr/>
            <p:nvPr/>
          </p:nvSpPr>
          <p:spPr>
            <a:xfrm>
              <a:off x="302382" y="6399007"/>
              <a:ext cx="2022475" cy="0"/>
            </a:xfrm>
            <a:custGeom>
              <a:avLst/>
              <a:gdLst/>
              <a:ahLst/>
              <a:cxnLst/>
              <a:rect l="l" t="t" r="r" b="b"/>
              <a:pathLst>
                <a:path w="2022475" h="0">
                  <a:moveTo>
                    <a:pt x="0" y="0"/>
                  </a:moveTo>
                  <a:lnTo>
                    <a:pt x="2021899" y="0"/>
                  </a:lnTo>
                </a:path>
              </a:pathLst>
            </a:custGeom>
            <a:ln w="354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 descr=""/>
            <p:cNvSpPr/>
            <p:nvPr/>
          </p:nvSpPr>
          <p:spPr>
            <a:xfrm>
              <a:off x="299928" y="6397257"/>
              <a:ext cx="2026920" cy="3810"/>
            </a:xfrm>
            <a:custGeom>
              <a:avLst/>
              <a:gdLst/>
              <a:ahLst/>
              <a:cxnLst/>
              <a:rect l="l" t="t" r="r" b="b"/>
              <a:pathLst>
                <a:path w="2026920" h="3810">
                  <a:moveTo>
                    <a:pt x="2026774" y="0"/>
                  </a:moveTo>
                  <a:lnTo>
                    <a:pt x="0" y="0"/>
                  </a:lnTo>
                  <a:lnTo>
                    <a:pt x="0" y="3547"/>
                  </a:lnTo>
                  <a:lnTo>
                    <a:pt x="2026774" y="3547"/>
                  </a:lnTo>
                  <a:lnTo>
                    <a:pt x="20267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8" name="object 138" descr=""/>
          <p:cNvGrpSpPr/>
          <p:nvPr/>
        </p:nvGrpSpPr>
        <p:grpSpPr>
          <a:xfrm>
            <a:off x="295020" y="6013187"/>
            <a:ext cx="3975100" cy="1447800"/>
            <a:chOff x="295020" y="6013187"/>
            <a:chExt cx="3975100" cy="1447800"/>
          </a:xfrm>
        </p:grpSpPr>
        <p:sp>
          <p:nvSpPr>
            <p:cNvPr id="139" name="object 139" descr=""/>
            <p:cNvSpPr/>
            <p:nvPr/>
          </p:nvSpPr>
          <p:spPr>
            <a:xfrm>
              <a:off x="295008" y="6013195"/>
              <a:ext cx="2041525" cy="1398270"/>
            </a:xfrm>
            <a:custGeom>
              <a:avLst/>
              <a:gdLst/>
              <a:ahLst/>
              <a:cxnLst/>
              <a:rect l="l" t="t" r="r" b="b"/>
              <a:pathLst>
                <a:path w="2041525" h="1398270">
                  <a:moveTo>
                    <a:pt x="4914" y="0"/>
                  </a:moveTo>
                  <a:lnTo>
                    <a:pt x="0" y="0"/>
                  </a:lnTo>
                  <a:lnTo>
                    <a:pt x="0" y="1397673"/>
                  </a:lnTo>
                  <a:lnTo>
                    <a:pt x="4914" y="1397673"/>
                  </a:lnTo>
                  <a:lnTo>
                    <a:pt x="4914" y="0"/>
                  </a:lnTo>
                  <a:close/>
                </a:path>
                <a:path w="2041525" h="1398270">
                  <a:moveTo>
                    <a:pt x="2041499" y="3530"/>
                  </a:moveTo>
                  <a:lnTo>
                    <a:pt x="2031682" y="3530"/>
                  </a:lnTo>
                  <a:lnTo>
                    <a:pt x="2031682" y="1397673"/>
                  </a:lnTo>
                  <a:lnTo>
                    <a:pt x="2041499" y="1397673"/>
                  </a:lnTo>
                  <a:lnTo>
                    <a:pt x="2041499" y="35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 descr=""/>
            <p:cNvSpPr/>
            <p:nvPr/>
          </p:nvSpPr>
          <p:spPr>
            <a:xfrm>
              <a:off x="1143681" y="6114502"/>
              <a:ext cx="0" cy="1294765"/>
            </a:xfrm>
            <a:custGeom>
              <a:avLst/>
              <a:gdLst/>
              <a:ahLst/>
              <a:cxnLst/>
              <a:rect l="l" t="t" r="r" b="b"/>
              <a:pathLst>
                <a:path w="0" h="1294765">
                  <a:moveTo>
                    <a:pt x="0" y="0"/>
                  </a:moveTo>
                  <a:lnTo>
                    <a:pt x="0" y="1294586"/>
                  </a:lnTo>
                </a:path>
              </a:pathLst>
            </a:custGeom>
            <a:ln w="4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 descr=""/>
            <p:cNvSpPr/>
            <p:nvPr/>
          </p:nvSpPr>
          <p:spPr>
            <a:xfrm>
              <a:off x="1141260" y="6112737"/>
              <a:ext cx="5080" cy="1298575"/>
            </a:xfrm>
            <a:custGeom>
              <a:avLst/>
              <a:gdLst/>
              <a:ahLst/>
              <a:cxnLst/>
              <a:rect l="l" t="t" r="r" b="b"/>
              <a:pathLst>
                <a:path w="5080" h="1298575">
                  <a:moveTo>
                    <a:pt x="4907" y="0"/>
                  </a:moveTo>
                  <a:lnTo>
                    <a:pt x="0" y="0"/>
                  </a:lnTo>
                  <a:lnTo>
                    <a:pt x="0" y="1298125"/>
                  </a:lnTo>
                  <a:lnTo>
                    <a:pt x="4907" y="1298125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 descr=""/>
            <p:cNvSpPr/>
            <p:nvPr/>
          </p:nvSpPr>
          <p:spPr>
            <a:xfrm>
              <a:off x="1443689" y="6114502"/>
              <a:ext cx="0" cy="1294765"/>
            </a:xfrm>
            <a:custGeom>
              <a:avLst/>
              <a:gdLst/>
              <a:ahLst/>
              <a:cxnLst/>
              <a:rect l="l" t="t" r="r" b="b"/>
              <a:pathLst>
                <a:path w="0" h="1294765">
                  <a:moveTo>
                    <a:pt x="0" y="0"/>
                  </a:moveTo>
                  <a:lnTo>
                    <a:pt x="0" y="1294586"/>
                  </a:lnTo>
                </a:path>
              </a:pathLst>
            </a:custGeom>
            <a:ln w="4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 descr=""/>
            <p:cNvSpPr/>
            <p:nvPr/>
          </p:nvSpPr>
          <p:spPr>
            <a:xfrm>
              <a:off x="1441268" y="6112737"/>
              <a:ext cx="5080" cy="1298575"/>
            </a:xfrm>
            <a:custGeom>
              <a:avLst/>
              <a:gdLst/>
              <a:ahLst/>
              <a:cxnLst/>
              <a:rect l="l" t="t" r="r" b="b"/>
              <a:pathLst>
                <a:path w="5080" h="1298575">
                  <a:moveTo>
                    <a:pt x="4907" y="0"/>
                  </a:moveTo>
                  <a:lnTo>
                    <a:pt x="0" y="0"/>
                  </a:lnTo>
                  <a:lnTo>
                    <a:pt x="0" y="1298125"/>
                  </a:lnTo>
                  <a:lnTo>
                    <a:pt x="4907" y="1298125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 descr=""/>
            <p:cNvSpPr/>
            <p:nvPr/>
          </p:nvSpPr>
          <p:spPr>
            <a:xfrm>
              <a:off x="1792968" y="6114502"/>
              <a:ext cx="0" cy="1294765"/>
            </a:xfrm>
            <a:custGeom>
              <a:avLst/>
              <a:gdLst/>
              <a:ahLst/>
              <a:cxnLst/>
              <a:rect l="l" t="t" r="r" b="b"/>
              <a:pathLst>
                <a:path w="0" h="1294765">
                  <a:moveTo>
                    <a:pt x="0" y="0"/>
                  </a:moveTo>
                  <a:lnTo>
                    <a:pt x="0" y="1294586"/>
                  </a:lnTo>
                </a:path>
              </a:pathLst>
            </a:custGeom>
            <a:ln w="4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 descr=""/>
            <p:cNvSpPr/>
            <p:nvPr/>
          </p:nvSpPr>
          <p:spPr>
            <a:xfrm>
              <a:off x="299923" y="6013195"/>
              <a:ext cx="2037080" cy="1398270"/>
            </a:xfrm>
            <a:custGeom>
              <a:avLst/>
              <a:gdLst/>
              <a:ahLst/>
              <a:cxnLst/>
              <a:rect l="l" t="t" r="r" b="b"/>
              <a:pathLst>
                <a:path w="2037080" h="1398270">
                  <a:moveTo>
                    <a:pt x="2036584" y="92468"/>
                  </a:moveTo>
                  <a:lnTo>
                    <a:pt x="0" y="92468"/>
                  </a:lnTo>
                  <a:lnTo>
                    <a:pt x="0" y="99568"/>
                  </a:lnTo>
                  <a:lnTo>
                    <a:pt x="1490548" y="99568"/>
                  </a:lnTo>
                  <a:lnTo>
                    <a:pt x="1490548" y="1397673"/>
                  </a:lnTo>
                  <a:lnTo>
                    <a:pt x="1495463" y="1397673"/>
                  </a:lnTo>
                  <a:lnTo>
                    <a:pt x="1495463" y="99568"/>
                  </a:lnTo>
                  <a:lnTo>
                    <a:pt x="2036584" y="99568"/>
                  </a:lnTo>
                  <a:lnTo>
                    <a:pt x="2036584" y="92468"/>
                  </a:lnTo>
                  <a:close/>
                </a:path>
                <a:path w="2037080" h="1398270">
                  <a:moveTo>
                    <a:pt x="2036584" y="0"/>
                  </a:moveTo>
                  <a:lnTo>
                    <a:pt x="0" y="0"/>
                  </a:lnTo>
                  <a:lnTo>
                    <a:pt x="0" y="3543"/>
                  </a:lnTo>
                  <a:lnTo>
                    <a:pt x="2036584" y="3543"/>
                  </a:lnTo>
                  <a:lnTo>
                    <a:pt x="20365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 descr=""/>
            <p:cNvSpPr/>
            <p:nvPr/>
          </p:nvSpPr>
          <p:spPr>
            <a:xfrm>
              <a:off x="302382" y="6495024"/>
              <a:ext cx="2022475" cy="0"/>
            </a:xfrm>
            <a:custGeom>
              <a:avLst/>
              <a:gdLst/>
              <a:ahLst/>
              <a:cxnLst/>
              <a:rect l="l" t="t" r="r" b="b"/>
              <a:pathLst>
                <a:path w="2022475" h="0">
                  <a:moveTo>
                    <a:pt x="0" y="0"/>
                  </a:moveTo>
                  <a:lnTo>
                    <a:pt x="2021899" y="0"/>
                  </a:lnTo>
                </a:path>
              </a:pathLst>
            </a:custGeom>
            <a:ln w="354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 descr=""/>
            <p:cNvSpPr/>
            <p:nvPr/>
          </p:nvSpPr>
          <p:spPr>
            <a:xfrm>
              <a:off x="299928" y="6493250"/>
              <a:ext cx="2026920" cy="3810"/>
            </a:xfrm>
            <a:custGeom>
              <a:avLst/>
              <a:gdLst/>
              <a:ahLst/>
              <a:cxnLst/>
              <a:rect l="l" t="t" r="r" b="b"/>
              <a:pathLst>
                <a:path w="2026920" h="3810">
                  <a:moveTo>
                    <a:pt x="2026774" y="0"/>
                  </a:moveTo>
                  <a:lnTo>
                    <a:pt x="0" y="0"/>
                  </a:lnTo>
                  <a:lnTo>
                    <a:pt x="0" y="3665"/>
                  </a:lnTo>
                  <a:lnTo>
                    <a:pt x="2026774" y="3666"/>
                  </a:lnTo>
                  <a:lnTo>
                    <a:pt x="20267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 descr=""/>
            <p:cNvSpPr/>
            <p:nvPr/>
          </p:nvSpPr>
          <p:spPr>
            <a:xfrm>
              <a:off x="302382" y="6591183"/>
              <a:ext cx="2022475" cy="0"/>
            </a:xfrm>
            <a:custGeom>
              <a:avLst/>
              <a:gdLst/>
              <a:ahLst/>
              <a:cxnLst/>
              <a:rect l="l" t="t" r="r" b="b"/>
              <a:pathLst>
                <a:path w="2022475" h="0">
                  <a:moveTo>
                    <a:pt x="0" y="0"/>
                  </a:moveTo>
                  <a:lnTo>
                    <a:pt x="2021899" y="0"/>
                  </a:lnTo>
                </a:path>
              </a:pathLst>
            </a:custGeom>
            <a:ln w="354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 descr=""/>
            <p:cNvSpPr/>
            <p:nvPr/>
          </p:nvSpPr>
          <p:spPr>
            <a:xfrm>
              <a:off x="299928" y="6589386"/>
              <a:ext cx="2026920" cy="3810"/>
            </a:xfrm>
            <a:custGeom>
              <a:avLst/>
              <a:gdLst/>
              <a:ahLst/>
              <a:cxnLst/>
              <a:rect l="l" t="t" r="r" b="b"/>
              <a:pathLst>
                <a:path w="2026920" h="3809">
                  <a:moveTo>
                    <a:pt x="2026774" y="0"/>
                  </a:moveTo>
                  <a:lnTo>
                    <a:pt x="0" y="0"/>
                  </a:lnTo>
                  <a:lnTo>
                    <a:pt x="0" y="3547"/>
                  </a:lnTo>
                  <a:lnTo>
                    <a:pt x="2026774" y="3547"/>
                  </a:lnTo>
                  <a:lnTo>
                    <a:pt x="20267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 descr=""/>
            <p:cNvSpPr/>
            <p:nvPr/>
          </p:nvSpPr>
          <p:spPr>
            <a:xfrm>
              <a:off x="302382" y="6687200"/>
              <a:ext cx="2022475" cy="0"/>
            </a:xfrm>
            <a:custGeom>
              <a:avLst/>
              <a:gdLst/>
              <a:ahLst/>
              <a:cxnLst/>
              <a:rect l="l" t="t" r="r" b="b"/>
              <a:pathLst>
                <a:path w="2022475" h="0">
                  <a:moveTo>
                    <a:pt x="0" y="0"/>
                  </a:moveTo>
                  <a:lnTo>
                    <a:pt x="2021899" y="0"/>
                  </a:lnTo>
                </a:path>
              </a:pathLst>
            </a:custGeom>
            <a:ln w="354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 descr=""/>
            <p:cNvSpPr/>
            <p:nvPr/>
          </p:nvSpPr>
          <p:spPr>
            <a:xfrm>
              <a:off x="299928" y="6685403"/>
              <a:ext cx="2026920" cy="3810"/>
            </a:xfrm>
            <a:custGeom>
              <a:avLst/>
              <a:gdLst/>
              <a:ahLst/>
              <a:cxnLst/>
              <a:rect l="l" t="t" r="r" b="b"/>
              <a:pathLst>
                <a:path w="2026920" h="3809">
                  <a:moveTo>
                    <a:pt x="2026774" y="0"/>
                  </a:moveTo>
                  <a:lnTo>
                    <a:pt x="0" y="0"/>
                  </a:lnTo>
                  <a:lnTo>
                    <a:pt x="0" y="3547"/>
                  </a:lnTo>
                  <a:lnTo>
                    <a:pt x="2026774" y="3547"/>
                  </a:lnTo>
                  <a:lnTo>
                    <a:pt x="20267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 descr=""/>
            <p:cNvSpPr/>
            <p:nvPr/>
          </p:nvSpPr>
          <p:spPr>
            <a:xfrm>
              <a:off x="302382" y="6783218"/>
              <a:ext cx="2022475" cy="0"/>
            </a:xfrm>
            <a:custGeom>
              <a:avLst/>
              <a:gdLst/>
              <a:ahLst/>
              <a:cxnLst/>
              <a:rect l="l" t="t" r="r" b="b"/>
              <a:pathLst>
                <a:path w="2022475" h="0">
                  <a:moveTo>
                    <a:pt x="0" y="0"/>
                  </a:moveTo>
                  <a:lnTo>
                    <a:pt x="2021899" y="0"/>
                  </a:lnTo>
                </a:path>
              </a:pathLst>
            </a:custGeom>
            <a:ln w="354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 descr=""/>
            <p:cNvSpPr/>
            <p:nvPr/>
          </p:nvSpPr>
          <p:spPr>
            <a:xfrm>
              <a:off x="299928" y="6781420"/>
              <a:ext cx="2026920" cy="3810"/>
            </a:xfrm>
            <a:custGeom>
              <a:avLst/>
              <a:gdLst/>
              <a:ahLst/>
              <a:cxnLst/>
              <a:rect l="l" t="t" r="r" b="b"/>
              <a:pathLst>
                <a:path w="2026920" h="3809">
                  <a:moveTo>
                    <a:pt x="2026774" y="0"/>
                  </a:moveTo>
                  <a:lnTo>
                    <a:pt x="0" y="0"/>
                  </a:lnTo>
                  <a:lnTo>
                    <a:pt x="0" y="3547"/>
                  </a:lnTo>
                  <a:lnTo>
                    <a:pt x="2026774" y="3547"/>
                  </a:lnTo>
                  <a:lnTo>
                    <a:pt x="20267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" name="object 154" descr=""/>
            <p:cNvSpPr/>
            <p:nvPr/>
          </p:nvSpPr>
          <p:spPr>
            <a:xfrm>
              <a:off x="302382" y="6879235"/>
              <a:ext cx="2022475" cy="0"/>
            </a:xfrm>
            <a:custGeom>
              <a:avLst/>
              <a:gdLst/>
              <a:ahLst/>
              <a:cxnLst/>
              <a:rect l="l" t="t" r="r" b="b"/>
              <a:pathLst>
                <a:path w="2022475" h="0">
                  <a:moveTo>
                    <a:pt x="0" y="0"/>
                  </a:moveTo>
                  <a:lnTo>
                    <a:pt x="2021899" y="0"/>
                  </a:lnTo>
                </a:path>
              </a:pathLst>
            </a:custGeom>
            <a:ln w="354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 descr=""/>
            <p:cNvSpPr/>
            <p:nvPr/>
          </p:nvSpPr>
          <p:spPr>
            <a:xfrm>
              <a:off x="299928" y="6877438"/>
              <a:ext cx="2026920" cy="3810"/>
            </a:xfrm>
            <a:custGeom>
              <a:avLst/>
              <a:gdLst/>
              <a:ahLst/>
              <a:cxnLst/>
              <a:rect l="l" t="t" r="r" b="b"/>
              <a:pathLst>
                <a:path w="2026920" h="3809">
                  <a:moveTo>
                    <a:pt x="2026774" y="0"/>
                  </a:moveTo>
                  <a:lnTo>
                    <a:pt x="0" y="0"/>
                  </a:lnTo>
                  <a:lnTo>
                    <a:pt x="0" y="3547"/>
                  </a:lnTo>
                  <a:lnTo>
                    <a:pt x="2026774" y="3547"/>
                  </a:lnTo>
                  <a:lnTo>
                    <a:pt x="20267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 descr=""/>
            <p:cNvSpPr/>
            <p:nvPr/>
          </p:nvSpPr>
          <p:spPr>
            <a:xfrm>
              <a:off x="302382" y="6975238"/>
              <a:ext cx="2022475" cy="0"/>
            </a:xfrm>
            <a:custGeom>
              <a:avLst/>
              <a:gdLst/>
              <a:ahLst/>
              <a:cxnLst/>
              <a:rect l="l" t="t" r="r" b="b"/>
              <a:pathLst>
                <a:path w="2022475" h="0">
                  <a:moveTo>
                    <a:pt x="0" y="0"/>
                  </a:moveTo>
                  <a:lnTo>
                    <a:pt x="2021899" y="0"/>
                  </a:lnTo>
                </a:path>
              </a:pathLst>
            </a:custGeom>
            <a:ln w="354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 descr=""/>
            <p:cNvSpPr/>
            <p:nvPr/>
          </p:nvSpPr>
          <p:spPr>
            <a:xfrm>
              <a:off x="299928" y="6973464"/>
              <a:ext cx="2026920" cy="3810"/>
            </a:xfrm>
            <a:custGeom>
              <a:avLst/>
              <a:gdLst/>
              <a:ahLst/>
              <a:cxnLst/>
              <a:rect l="l" t="t" r="r" b="b"/>
              <a:pathLst>
                <a:path w="2026920" h="3809">
                  <a:moveTo>
                    <a:pt x="2026774" y="0"/>
                  </a:moveTo>
                  <a:lnTo>
                    <a:pt x="0" y="0"/>
                  </a:lnTo>
                  <a:lnTo>
                    <a:pt x="0" y="3547"/>
                  </a:lnTo>
                  <a:lnTo>
                    <a:pt x="2026774" y="3547"/>
                  </a:lnTo>
                  <a:lnTo>
                    <a:pt x="20267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 descr=""/>
            <p:cNvSpPr/>
            <p:nvPr/>
          </p:nvSpPr>
          <p:spPr>
            <a:xfrm>
              <a:off x="302382" y="7071255"/>
              <a:ext cx="2022475" cy="0"/>
            </a:xfrm>
            <a:custGeom>
              <a:avLst/>
              <a:gdLst/>
              <a:ahLst/>
              <a:cxnLst/>
              <a:rect l="l" t="t" r="r" b="b"/>
              <a:pathLst>
                <a:path w="2022475" h="0">
                  <a:moveTo>
                    <a:pt x="0" y="0"/>
                  </a:moveTo>
                  <a:lnTo>
                    <a:pt x="2021899" y="0"/>
                  </a:lnTo>
                </a:path>
              </a:pathLst>
            </a:custGeom>
            <a:ln w="354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 descr=""/>
            <p:cNvSpPr/>
            <p:nvPr/>
          </p:nvSpPr>
          <p:spPr>
            <a:xfrm>
              <a:off x="299928" y="7069482"/>
              <a:ext cx="2026920" cy="3810"/>
            </a:xfrm>
            <a:custGeom>
              <a:avLst/>
              <a:gdLst/>
              <a:ahLst/>
              <a:cxnLst/>
              <a:rect l="l" t="t" r="r" b="b"/>
              <a:pathLst>
                <a:path w="2026920" h="3809">
                  <a:moveTo>
                    <a:pt x="2026774" y="0"/>
                  </a:moveTo>
                  <a:lnTo>
                    <a:pt x="0" y="0"/>
                  </a:lnTo>
                  <a:lnTo>
                    <a:pt x="0" y="3547"/>
                  </a:lnTo>
                  <a:lnTo>
                    <a:pt x="2026774" y="3547"/>
                  </a:lnTo>
                  <a:lnTo>
                    <a:pt x="20267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 descr=""/>
            <p:cNvSpPr/>
            <p:nvPr/>
          </p:nvSpPr>
          <p:spPr>
            <a:xfrm>
              <a:off x="302382" y="7167273"/>
              <a:ext cx="2022475" cy="0"/>
            </a:xfrm>
            <a:custGeom>
              <a:avLst/>
              <a:gdLst/>
              <a:ahLst/>
              <a:cxnLst/>
              <a:rect l="l" t="t" r="r" b="b"/>
              <a:pathLst>
                <a:path w="2022475" h="0">
                  <a:moveTo>
                    <a:pt x="0" y="0"/>
                  </a:moveTo>
                  <a:lnTo>
                    <a:pt x="2021899" y="0"/>
                  </a:lnTo>
                </a:path>
              </a:pathLst>
            </a:custGeom>
            <a:ln w="354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1" name="object 161" descr=""/>
            <p:cNvSpPr/>
            <p:nvPr/>
          </p:nvSpPr>
          <p:spPr>
            <a:xfrm>
              <a:off x="299928" y="7165499"/>
              <a:ext cx="2026920" cy="3810"/>
            </a:xfrm>
            <a:custGeom>
              <a:avLst/>
              <a:gdLst/>
              <a:ahLst/>
              <a:cxnLst/>
              <a:rect l="l" t="t" r="r" b="b"/>
              <a:pathLst>
                <a:path w="2026920" h="3809">
                  <a:moveTo>
                    <a:pt x="2026774" y="0"/>
                  </a:moveTo>
                  <a:lnTo>
                    <a:pt x="0" y="0"/>
                  </a:lnTo>
                  <a:lnTo>
                    <a:pt x="0" y="3547"/>
                  </a:lnTo>
                  <a:lnTo>
                    <a:pt x="2026774" y="3547"/>
                  </a:lnTo>
                  <a:lnTo>
                    <a:pt x="20267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" name="object 162" descr=""/>
            <p:cNvSpPr/>
            <p:nvPr/>
          </p:nvSpPr>
          <p:spPr>
            <a:xfrm>
              <a:off x="302382" y="7263290"/>
              <a:ext cx="2022475" cy="0"/>
            </a:xfrm>
            <a:custGeom>
              <a:avLst/>
              <a:gdLst/>
              <a:ahLst/>
              <a:cxnLst/>
              <a:rect l="l" t="t" r="r" b="b"/>
              <a:pathLst>
                <a:path w="2022475" h="0">
                  <a:moveTo>
                    <a:pt x="0" y="0"/>
                  </a:moveTo>
                  <a:lnTo>
                    <a:pt x="2021899" y="0"/>
                  </a:lnTo>
                </a:path>
              </a:pathLst>
            </a:custGeom>
            <a:ln w="354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 descr=""/>
            <p:cNvSpPr/>
            <p:nvPr/>
          </p:nvSpPr>
          <p:spPr>
            <a:xfrm>
              <a:off x="299928" y="7261516"/>
              <a:ext cx="2026920" cy="3810"/>
            </a:xfrm>
            <a:custGeom>
              <a:avLst/>
              <a:gdLst/>
              <a:ahLst/>
              <a:cxnLst/>
              <a:rect l="l" t="t" r="r" b="b"/>
              <a:pathLst>
                <a:path w="2026920" h="3809">
                  <a:moveTo>
                    <a:pt x="2026774" y="0"/>
                  </a:moveTo>
                  <a:lnTo>
                    <a:pt x="0" y="0"/>
                  </a:lnTo>
                  <a:lnTo>
                    <a:pt x="0" y="3547"/>
                  </a:lnTo>
                  <a:lnTo>
                    <a:pt x="2026774" y="3547"/>
                  </a:lnTo>
                  <a:lnTo>
                    <a:pt x="20267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" name="object 164" descr=""/>
            <p:cNvSpPr/>
            <p:nvPr/>
          </p:nvSpPr>
          <p:spPr>
            <a:xfrm>
              <a:off x="302382" y="7338023"/>
              <a:ext cx="2022475" cy="0"/>
            </a:xfrm>
            <a:custGeom>
              <a:avLst/>
              <a:gdLst/>
              <a:ahLst/>
              <a:cxnLst/>
              <a:rect l="l" t="t" r="r" b="b"/>
              <a:pathLst>
                <a:path w="2022475" h="0">
                  <a:moveTo>
                    <a:pt x="0" y="0"/>
                  </a:moveTo>
                  <a:lnTo>
                    <a:pt x="2021899" y="0"/>
                  </a:lnTo>
                </a:path>
              </a:pathLst>
            </a:custGeom>
            <a:ln w="354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5" name="object 165" descr=""/>
            <p:cNvSpPr/>
            <p:nvPr/>
          </p:nvSpPr>
          <p:spPr>
            <a:xfrm>
              <a:off x="299928" y="7336249"/>
              <a:ext cx="2026920" cy="3810"/>
            </a:xfrm>
            <a:custGeom>
              <a:avLst/>
              <a:gdLst/>
              <a:ahLst/>
              <a:cxnLst/>
              <a:rect l="l" t="t" r="r" b="b"/>
              <a:pathLst>
                <a:path w="2026920" h="3809">
                  <a:moveTo>
                    <a:pt x="2026774" y="0"/>
                  </a:moveTo>
                  <a:lnTo>
                    <a:pt x="0" y="0"/>
                  </a:lnTo>
                  <a:lnTo>
                    <a:pt x="0" y="3547"/>
                  </a:lnTo>
                  <a:lnTo>
                    <a:pt x="2026774" y="3547"/>
                  </a:lnTo>
                  <a:lnTo>
                    <a:pt x="20267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" name="object 166" descr=""/>
            <p:cNvSpPr/>
            <p:nvPr/>
          </p:nvSpPr>
          <p:spPr>
            <a:xfrm>
              <a:off x="302382" y="7409088"/>
              <a:ext cx="2022475" cy="0"/>
            </a:xfrm>
            <a:custGeom>
              <a:avLst/>
              <a:gdLst/>
              <a:ahLst/>
              <a:cxnLst/>
              <a:rect l="l" t="t" r="r" b="b"/>
              <a:pathLst>
                <a:path w="2022475" h="0">
                  <a:moveTo>
                    <a:pt x="0" y="0"/>
                  </a:moveTo>
                  <a:lnTo>
                    <a:pt x="2021899" y="0"/>
                  </a:lnTo>
                </a:path>
              </a:pathLst>
            </a:custGeom>
            <a:ln w="354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7" name="object 167" descr=""/>
            <p:cNvSpPr/>
            <p:nvPr/>
          </p:nvSpPr>
          <p:spPr>
            <a:xfrm>
              <a:off x="299928" y="7407315"/>
              <a:ext cx="2026920" cy="3810"/>
            </a:xfrm>
            <a:custGeom>
              <a:avLst/>
              <a:gdLst/>
              <a:ahLst/>
              <a:cxnLst/>
              <a:rect l="l" t="t" r="r" b="b"/>
              <a:pathLst>
                <a:path w="2026920" h="3809">
                  <a:moveTo>
                    <a:pt x="2026774" y="0"/>
                  </a:moveTo>
                  <a:lnTo>
                    <a:pt x="0" y="0"/>
                  </a:lnTo>
                  <a:lnTo>
                    <a:pt x="0" y="3547"/>
                  </a:lnTo>
                  <a:lnTo>
                    <a:pt x="2026774" y="3547"/>
                  </a:lnTo>
                  <a:lnTo>
                    <a:pt x="20267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" name="object 168" descr=""/>
            <p:cNvSpPr/>
            <p:nvPr/>
          </p:nvSpPr>
          <p:spPr>
            <a:xfrm>
              <a:off x="2428456" y="6025374"/>
              <a:ext cx="1842135" cy="1435100"/>
            </a:xfrm>
            <a:custGeom>
              <a:avLst/>
              <a:gdLst/>
              <a:ahLst/>
              <a:cxnLst/>
              <a:rect l="l" t="t" r="r" b="b"/>
              <a:pathLst>
                <a:path w="1842135" h="1435100">
                  <a:moveTo>
                    <a:pt x="1841550" y="1336751"/>
                  </a:moveTo>
                  <a:lnTo>
                    <a:pt x="0" y="1336738"/>
                  </a:lnTo>
                  <a:lnTo>
                    <a:pt x="0" y="1435023"/>
                  </a:lnTo>
                  <a:lnTo>
                    <a:pt x="1841550" y="1435023"/>
                  </a:lnTo>
                  <a:lnTo>
                    <a:pt x="1841550" y="1336751"/>
                  </a:lnTo>
                  <a:close/>
                </a:path>
                <a:path w="1842135" h="1435100">
                  <a:moveTo>
                    <a:pt x="1841550" y="0"/>
                  </a:moveTo>
                  <a:lnTo>
                    <a:pt x="0" y="0"/>
                  </a:lnTo>
                  <a:lnTo>
                    <a:pt x="0" y="114084"/>
                  </a:lnTo>
                  <a:lnTo>
                    <a:pt x="1841550" y="114084"/>
                  </a:lnTo>
                  <a:lnTo>
                    <a:pt x="1841550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9" name="object 169" descr=""/>
          <p:cNvSpPr txBox="1"/>
          <p:nvPr/>
        </p:nvSpPr>
        <p:spPr>
          <a:xfrm>
            <a:off x="2320798" y="5739383"/>
            <a:ext cx="2001520" cy="390525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algn="ctr" marL="12700" marR="5080">
              <a:lnSpc>
                <a:spcPts val="800"/>
              </a:lnSpc>
              <a:spcBef>
                <a:spcPts val="160"/>
              </a:spcBef>
            </a:pPr>
            <a:r>
              <a:rPr dirty="0" sz="700" spc="-80" b="1">
                <a:latin typeface="Arial"/>
                <a:cs typeface="Arial"/>
              </a:rPr>
              <a:t>Tasa</a:t>
            </a:r>
            <a:r>
              <a:rPr dirty="0" sz="700" spc="-20" b="1">
                <a:latin typeface="Arial"/>
                <a:cs typeface="Arial"/>
              </a:rPr>
              <a:t> </a:t>
            </a:r>
            <a:r>
              <a:rPr dirty="0" sz="700" spc="-75" b="1">
                <a:latin typeface="Arial"/>
                <a:cs typeface="Arial"/>
              </a:rPr>
              <a:t>de</a:t>
            </a:r>
            <a:r>
              <a:rPr dirty="0" sz="700" spc="-15" b="1">
                <a:latin typeface="Arial"/>
                <a:cs typeface="Arial"/>
              </a:rPr>
              <a:t> </a:t>
            </a:r>
            <a:r>
              <a:rPr dirty="0" sz="700" spc="-75" b="1">
                <a:latin typeface="Arial"/>
                <a:cs typeface="Arial"/>
              </a:rPr>
              <a:t>Incidencia</a:t>
            </a:r>
            <a:r>
              <a:rPr dirty="0" sz="700" spc="-20" b="1">
                <a:latin typeface="Arial"/>
                <a:cs typeface="Arial"/>
              </a:rPr>
              <a:t> </a:t>
            </a:r>
            <a:r>
              <a:rPr dirty="0" sz="700" spc="-75" b="1">
                <a:latin typeface="Arial"/>
                <a:cs typeface="Arial"/>
              </a:rPr>
              <a:t>x</a:t>
            </a:r>
            <a:r>
              <a:rPr dirty="0" sz="700" spc="-10" b="1">
                <a:latin typeface="Arial"/>
                <a:cs typeface="Arial"/>
              </a:rPr>
              <a:t> </a:t>
            </a:r>
            <a:r>
              <a:rPr dirty="0" sz="700" spc="-80" b="1">
                <a:latin typeface="Arial"/>
                <a:cs typeface="Arial"/>
              </a:rPr>
              <a:t>1000</a:t>
            </a:r>
            <a:r>
              <a:rPr dirty="0" sz="700" spc="-15" b="1">
                <a:latin typeface="Arial"/>
                <a:cs typeface="Arial"/>
              </a:rPr>
              <a:t> </a:t>
            </a:r>
            <a:r>
              <a:rPr dirty="0" sz="700" spc="-70" b="1">
                <a:latin typeface="Arial"/>
                <a:cs typeface="Arial"/>
              </a:rPr>
              <a:t>hab.</a:t>
            </a:r>
            <a:r>
              <a:rPr dirty="0" sz="700" spc="-20" b="1">
                <a:latin typeface="Arial"/>
                <a:cs typeface="Arial"/>
              </a:rPr>
              <a:t> </a:t>
            </a:r>
            <a:r>
              <a:rPr dirty="0" sz="700" spc="-80" b="1">
                <a:latin typeface="Arial"/>
                <a:cs typeface="Arial"/>
              </a:rPr>
              <a:t>de</a:t>
            </a:r>
            <a:r>
              <a:rPr dirty="0" sz="700" spc="-20" b="1">
                <a:latin typeface="Arial"/>
                <a:cs typeface="Arial"/>
              </a:rPr>
              <a:t> </a:t>
            </a:r>
            <a:r>
              <a:rPr dirty="0" sz="700" spc="-65" b="1">
                <a:latin typeface="Arial"/>
                <a:cs typeface="Arial"/>
              </a:rPr>
              <a:t>las</a:t>
            </a:r>
            <a:r>
              <a:rPr dirty="0" sz="700" spc="-15" b="1">
                <a:latin typeface="Arial"/>
                <a:cs typeface="Arial"/>
              </a:rPr>
              <a:t> </a:t>
            </a:r>
            <a:r>
              <a:rPr dirty="0" sz="700" spc="-90" b="1">
                <a:latin typeface="Arial"/>
                <a:cs typeface="Arial"/>
              </a:rPr>
              <a:t>EDAs</a:t>
            </a:r>
            <a:r>
              <a:rPr dirty="0" sz="700" spc="-20" b="1">
                <a:latin typeface="Arial"/>
                <a:cs typeface="Arial"/>
              </a:rPr>
              <a:t> </a:t>
            </a:r>
            <a:r>
              <a:rPr dirty="0" sz="700" spc="-85" b="1">
                <a:latin typeface="Arial"/>
                <a:cs typeface="Arial"/>
              </a:rPr>
              <a:t>en</a:t>
            </a:r>
            <a:r>
              <a:rPr dirty="0" sz="700" spc="-10" b="1">
                <a:latin typeface="Arial"/>
                <a:cs typeface="Arial"/>
              </a:rPr>
              <a:t> </a:t>
            </a:r>
            <a:r>
              <a:rPr dirty="0" sz="700" spc="-65" b="1">
                <a:latin typeface="Arial"/>
                <a:cs typeface="Arial"/>
              </a:rPr>
              <a:t>Población</a:t>
            </a:r>
            <a:r>
              <a:rPr dirty="0" sz="700" spc="500" b="1">
                <a:latin typeface="Arial"/>
                <a:cs typeface="Arial"/>
              </a:rPr>
              <a:t> </a:t>
            </a:r>
            <a:r>
              <a:rPr dirty="0" sz="700" spc="-75" b="1">
                <a:latin typeface="Arial"/>
                <a:cs typeface="Arial"/>
              </a:rPr>
              <a:t>General</a:t>
            </a:r>
            <a:r>
              <a:rPr dirty="0" sz="700" spc="-10" b="1">
                <a:latin typeface="Arial"/>
                <a:cs typeface="Arial"/>
              </a:rPr>
              <a:t> </a:t>
            </a:r>
            <a:r>
              <a:rPr dirty="0" sz="700" spc="-80" b="1">
                <a:latin typeface="Arial"/>
                <a:cs typeface="Arial"/>
              </a:rPr>
              <a:t>SE01-</a:t>
            </a:r>
            <a:r>
              <a:rPr dirty="0" sz="700" spc="-65" b="1">
                <a:latin typeface="Arial"/>
                <a:cs typeface="Arial"/>
              </a:rPr>
              <a:t>49/</a:t>
            </a:r>
            <a:r>
              <a:rPr dirty="0" sz="700" spc="-10" b="1">
                <a:latin typeface="Arial"/>
                <a:cs typeface="Arial"/>
              </a:rPr>
              <a:t> </a:t>
            </a:r>
            <a:r>
              <a:rPr dirty="0" sz="700" spc="-75" b="1">
                <a:latin typeface="Arial"/>
                <a:cs typeface="Arial"/>
              </a:rPr>
              <a:t>2024</a:t>
            </a:r>
            <a:r>
              <a:rPr dirty="0" sz="700" spc="-5" b="1">
                <a:latin typeface="Arial"/>
                <a:cs typeface="Arial"/>
              </a:rPr>
              <a:t> </a:t>
            </a:r>
            <a:r>
              <a:rPr dirty="0" sz="700" spc="-55" b="1">
                <a:latin typeface="Arial"/>
                <a:cs typeface="Arial"/>
              </a:rPr>
              <a:t>-</a:t>
            </a:r>
            <a:r>
              <a:rPr dirty="0" sz="700" spc="-5" b="1">
                <a:latin typeface="Arial"/>
                <a:cs typeface="Arial"/>
              </a:rPr>
              <a:t> </a:t>
            </a:r>
            <a:r>
              <a:rPr dirty="0" sz="700" spc="-80" b="1">
                <a:latin typeface="Arial"/>
                <a:cs typeface="Arial"/>
              </a:rPr>
              <a:t>Región</a:t>
            </a:r>
            <a:r>
              <a:rPr dirty="0" sz="700" spc="-15" b="1">
                <a:latin typeface="Arial"/>
                <a:cs typeface="Arial"/>
              </a:rPr>
              <a:t> </a:t>
            </a:r>
            <a:r>
              <a:rPr dirty="0" sz="700" spc="-10" b="1">
                <a:latin typeface="Arial"/>
                <a:cs typeface="Arial"/>
              </a:rPr>
              <a:t>Tumbes</a:t>
            </a:r>
            <a:endParaRPr sz="700">
              <a:latin typeface="Arial"/>
              <a:cs typeface="Arial"/>
            </a:endParaRPr>
          </a:p>
          <a:p>
            <a:pPr algn="ctr" marL="52069">
              <a:lnSpc>
                <a:spcPct val="100000"/>
              </a:lnSpc>
              <a:spcBef>
                <a:spcPts val="610"/>
              </a:spcBef>
              <a:tabLst>
                <a:tab pos="910590" algn="l"/>
                <a:tab pos="1191895" algn="l"/>
              </a:tabLst>
            </a:pPr>
            <a:r>
              <a:rPr dirty="0" sz="500" spc="45">
                <a:solidFill>
                  <a:srgbClr val="FFFFFF"/>
                </a:solidFill>
                <a:latin typeface="Calibri"/>
                <a:cs typeface="Calibri"/>
              </a:rPr>
              <a:t>DISTRITO</a:t>
            </a:r>
            <a:r>
              <a:rPr dirty="0" sz="50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500" spc="-25">
                <a:solidFill>
                  <a:srgbClr val="FFFFFF"/>
                </a:solidFill>
                <a:latin typeface="Calibri"/>
                <a:cs typeface="Calibri"/>
              </a:rPr>
              <a:t>T.I</a:t>
            </a:r>
            <a:r>
              <a:rPr dirty="0" sz="50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500" spc="65">
                <a:solidFill>
                  <a:srgbClr val="FFFFFF"/>
                </a:solidFill>
                <a:latin typeface="Calibri"/>
                <a:cs typeface="Calibri"/>
              </a:rPr>
              <a:t>CASOS</a:t>
            </a:r>
            <a:r>
              <a:rPr dirty="0" sz="500" spc="195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dirty="0" sz="500" spc="55">
                <a:solidFill>
                  <a:srgbClr val="FFFFFF"/>
                </a:solidFill>
                <a:latin typeface="Calibri"/>
                <a:cs typeface="Calibri"/>
              </a:rPr>
              <a:t>POBLACION</a:t>
            </a:r>
            <a:endParaRPr sz="500">
              <a:latin typeface="Calibri"/>
              <a:cs typeface="Calibri"/>
            </a:endParaRPr>
          </a:p>
        </p:txBody>
      </p:sp>
      <p:grpSp>
        <p:nvGrpSpPr>
          <p:cNvPr id="170" name="object 170" descr=""/>
          <p:cNvGrpSpPr/>
          <p:nvPr/>
        </p:nvGrpSpPr>
        <p:grpSpPr>
          <a:xfrm>
            <a:off x="2423462" y="6020854"/>
            <a:ext cx="4512310" cy="2365375"/>
            <a:chOff x="2423462" y="6020854"/>
            <a:chExt cx="4512310" cy="2365375"/>
          </a:xfrm>
        </p:grpSpPr>
        <p:sp>
          <p:nvSpPr>
            <p:cNvPr id="171" name="object 171" descr=""/>
            <p:cNvSpPr/>
            <p:nvPr/>
          </p:nvSpPr>
          <p:spPr>
            <a:xfrm>
              <a:off x="2426002" y="6023394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w="0" h="1435100">
                  <a:moveTo>
                    <a:pt x="0" y="0"/>
                  </a:moveTo>
                  <a:lnTo>
                    <a:pt x="0" y="1435040"/>
                  </a:lnTo>
                </a:path>
              </a:pathLst>
            </a:custGeom>
            <a:ln w="4923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 descr=""/>
            <p:cNvSpPr/>
            <p:nvPr/>
          </p:nvSpPr>
          <p:spPr>
            <a:xfrm>
              <a:off x="2423540" y="6021443"/>
              <a:ext cx="5080" cy="1439545"/>
            </a:xfrm>
            <a:custGeom>
              <a:avLst/>
              <a:gdLst/>
              <a:ahLst/>
              <a:cxnLst/>
              <a:rect l="l" t="t" r="r" b="b"/>
              <a:pathLst>
                <a:path w="5080" h="1439545">
                  <a:moveTo>
                    <a:pt x="4923" y="0"/>
                  </a:moveTo>
                  <a:lnTo>
                    <a:pt x="0" y="0"/>
                  </a:lnTo>
                  <a:lnTo>
                    <a:pt x="0" y="1438952"/>
                  </a:lnTo>
                  <a:lnTo>
                    <a:pt x="4924" y="1438952"/>
                  </a:lnTo>
                  <a:lnTo>
                    <a:pt x="4923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 descr=""/>
            <p:cNvSpPr/>
            <p:nvPr/>
          </p:nvSpPr>
          <p:spPr>
            <a:xfrm>
              <a:off x="3151820" y="6027315"/>
              <a:ext cx="0" cy="1431290"/>
            </a:xfrm>
            <a:custGeom>
              <a:avLst/>
              <a:gdLst/>
              <a:ahLst/>
              <a:cxnLst/>
              <a:rect l="l" t="t" r="r" b="b"/>
              <a:pathLst>
                <a:path w="0" h="1431290">
                  <a:moveTo>
                    <a:pt x="0" y="0"/>
                  </a:moveTo>
                  <a:lnTo>
                    <a:pt x="0" y="1431120"/>
                  </a:lnTo>
                </a:path>
              </a:pathLst>
            </a:custGeom>
            <a:ln w="4923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4" name="object 174" descr=""/>
            <p:cNvSpPr/>
            <p:nvPr/>
          </p:nvSpPr>
          <p:spPr>
            <a:xfrm>
              <a:off x="3149325" y="6025364"/>
              <a:ext cx="5080" cy="1435100"/>
            </a:xfrm>
            <a:custGeom>
              <a:avLst/>
              <a:gdLst/>
              <a:ahLst/>
              <a:cxnLst/>
              <a:rect l="l" t="t" r="r" b="b"/>
              <a:pathLst>
                <a:path w="5080" h="1435100">
                  <a:moveTo>
                    <a:pt x="4923" y="0"/>
                  </a:moveTo>
                  <a:lnTo>
                    <a:pt x="0" y="0"/>
                  </a:lnTo>
                  <a:lnTo>
                    <a:pt x="0" y="1435031"/>
                  </a:lnTo>
                  <a:lnTo>
                    <a:pt x="4924" y="1435031"/>
                  </a:lnTo>
                  <a:lnTo>
                    <a:pt x="4923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 descr=""/>
            <p:cNvSpPr/>
            <p:nvPr/>
          </p:nvSpPr>
          <p:spPr>
            <a:xfrm>
              <a:off x="3516977" y="6027315"/>
              <a:ext cx="0" cy="1431290"/>
            </a:xfrm>
            <a:custGeom>
              <a:avLst/>
              <a:gdLst/>
              <a:ahLst/>
              <a:cxnLst/>
              <a:rect l="l" t="t" r="r" b="b"/>
              <a:pathLst>
                <a:path w="0" h="1431290">
                  <a:moveTo>
                    <a:pt x="0" y="0"/>
                  </a:moveTo>
                  <a:lnTo>
                    <a:pt x="0" y="1431120"/>
                  </a:lnTo>
                </a:path>
              </a:pathLst>
            </a:custGeom>
            <a:ln w="4923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 descr=""/>
            <p:cNvSpPr/>
            <p:nvPr/>
          </p:nvSpPr>
          <p:spPr>
            <a:xfrm>
              <a:off x="3514548" y="6025364"/>
              <a:ext cx="5715" cy="1435100"/>
            </a:xfrm>
            <a:custGeom>
              <a:avLst/>
              <a:gdLst/>
              <a:ahLst/>
              <a:cxnLst/>
              <a:rect l="l" t="t" r="r" b="b"/>
              <a:pathLst>
                <a:path w="5714" h="1435100">
                  <a:moveTo>
                    <a:pt x="5087" y="0"/>
                  </a:moveTo>
                  <a:lnTo>
                    <a:pt x="0" y="0"/>
                  </a:lnTo>
                  <a:lnTo>
                    <a:pt x="0" y="1435031"/>
                  </a:lnTo>
                  <a:lnTo>
                    <a:pt x="5088" y="1435031"/>
                  </a:lnTo>
                  <a:lnTo>
                    <a:pt x="5087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 descr=""/>
            <p:cNvSpPr/>
            <p:nvPr/>
          </p:nvSpPr>
          <p:spPr>
            <a:xfrm>
              <a:off x="3852788" y="6027315"/>
              <a:ext cx="0" cy="1431290"/>
            </a:xfrm>
            <a:custGeom>
              <a:avLst/>
              <a:gdLst/>
              <a:ahLst/>
              <a:cxnLst/>
              <a:rect l="l" t="t" r="r" b="b"/>
              <a:pathLst>
                <a:path w="0" h="1431290">
                  <a:moveTo>
                    <a:pt x="0" y="0"/>
                  </a:moveTo>
                  <a:lnTo>
                    <a:pt x="0" y="1431120"/>
                  </a:lnTo>
                </a:path>
              </a:pathLst>
            </a:custGeom>
            <a:ln w="4923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 descr=""/>
            <p:cNvSpPr/>
            <p:nvPr/>
          </p:nvSpPr>
          <p:spPr>
            <a:xfrm>
              <a:off x="3850359" y="6025364"/>
              <a:ext cx="5080" cy="1435100"/>
            </a:xfrm>
            <a:custGeom>
              <a:avLst/>
              <a:gdLst/>
              <a:ahLst/>
              <a:cxnLst/>
              <a:rect l="l" t="t" r="r" b="b"/>
              <a:pathLst>
                <a:path w="5079" h="1435100">
                  <a:moveTo>
                    <a:pt x="4923" y="0"/>
                  </a:moveTo>
                  <a:lnTo>
                    <a:pt x="0" y="0"/>
                  </a:lnTo>
                  <a:lnTo>
                    <a:pt x="0" y="1435031"/>
                  </a:lnTo>
                  <a:lnTo>
                    <a:pt x="4924" y="1435031"/>
                  </a:lnTo>
                  <a:lnTo>
                    <a:pt x="4923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" name="object 179" descr=""/>
            <p:cNvSpPr/>
            <p:nvPr/>
          </p:nvSpPr>
          <p:spPr>
            <a:xfrm>
              <a:off x="4267381" y="6027315"/>
              <a:ext cx="0" cy="1431290"/>
            </a:xfrm>
            <a:custGeom>
              <a:avLst/>
              <a:gdLst/>
              <a:ahLst/>
              <a:cxnLst/>
              <a:rect l="l" t="t" r="r" b="b"/>
              <a:pathLst>
                <a:path w="0" h="1431290">
                  <a:moveTo>
                    <a:pt x="0" y="0"/>
                  </a:moveTo>
                  <a:lnTo>
                    <a:pt x="0" y="1431120"/>
                  </a:lnTo>
                </a:path>
              </a:pathLst>
            </a:custGeom>
            <a:ln w="4923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0" name="object 180" descr=""/>
            <p:cNvSpPr/>
            <p:nvPr/>
          </p:nvSpPr>
          <p:spPr>
            <a:xfrm>
              <a:off x="4264952" y="6025364"/>
              <a:ext cx="5715" cy="1435100"/>
            </a:xfrm>
            <a:custGeom>
              <a:avLst/>
              <a:gdLst/>
              <a:ahLst/>
              <a:cxnLst/>
              <a:rect l="l" t="t" r="r" b="b"/>
              <a:pathLst>
                <a:path w="5714" h="1435100">
                  <a:moveTo>
                    <a:pt x="5087" y="0"/>
                  </a:moveTo>
                  <a:lnTo>
                    <a:pt x="0" y="0"/>
                  </a:lnTo>
                  <a:lnTo>
                    <a:pt x="0" y="1435031"/>
                  </a:lnTo>
                  <a:lnTo>
                    <a:pt x="5088" y="1435031"/>
                  </a:lnTo>
                  <a:lnTo>
                    <a:pt x="5087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" name="object 181" descr=""/>
            <p:cNvSpPr/>
            <p:nvPr/>
          </p:nvSpPr>
          <p:spPr>
            <a:xfrm>
              <a:off x="2430926" y="6023394"/>
              <a:ext cx="1837055" cy="0"/>
            </a:xfrm>
            <a:custGeom>
              <a:avLst/>
              <a:gdLst/>
              <a:ahLst/>
              <a:cxnLst/>
              <a:rect l="l" t="t" r="r" b="b"/>
              <a:pathLst>
                <a:path w="1837054" h="0">
                  <a:moveTo>
                    <a:pt x="0" y="0"/>
                  </a:moveTo>
                  <a:lnTo>
                    <a:pt x="1836455" y="0"/>
                  </a:lnTo>
                </a:path>
              </a:pathLst>
            </a:custGeom>
            <a:ln w="392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2" name="object 182" descr=""/>
            <p:cNvSpPr/>
            <p:nvPr/>
          </p:nvSpPr>
          <p:spPr>
            <a:xfrm>
              <a:off x="2428464" y="6021460"/>
              <a:ext cx="1842135" cy="4445"/>
            </a:xfrm>
            <a:custGeom>
              <a:avLst/>
              <a:gdLst/>
              <a:ahLst/>
              <a:cxnLst/>
              <a:rect l="l" t="t" r="r" b="b"/>
              <a:pathLst>
                <a:path w="1842135" h="4445">
                  <a:moveTo>
                    <a:pt x="1841543" y="0"/>
                  </a:moveTo>
                  <a:lnTo>
                    <a:pt x="0" y="0"/>
                  </a:lnTo>
                  <a:lnTo>
                    <a:pt x="0" y="3920"/>
                  </a:lnTo>
                  <a:lnTo>
                    <a:pt x="1841543" y="3921"/>
                  </a:lnTo>
                  <a:lnTo>
                    <a:pt x="1841543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" name="object 183" descr=""/>
            <p:cNvSpPr/>
            <p:nvPr/>
          </p:nvSpPr>
          <p:spPr>
            <a:xfrm>
              <a:off x="2430926" y="6137360"/>
              <a:ext cx="1837055" cy="0"/>
            </a:xfrm>
            <a:custGeom>
              <a:avLst/>
              <a:gdLst/>
              <a:ahLst/>
              <a:cxnLst/>
              <a:rect l="l" t="t" r="r" b="b"/>
              <a:pathLst>
                <a:path w="1837054" h="0">
                  <a:moveTo>
                    <a:pt x="0" y="0"/>
                  </a:moveTo>
                  <a:lnTo>
                    <a:pt x="1836455" y="0"/>
                  </a:lnTo>
                </a:path>
              </a:pathLst>
            </a:custGeom>
            <a:ln w="392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4" name="object 184" descr=""/>
            <p:cNvSpPr/>
            <p:nvPr/>
          </p:nvSpPr>
          <p:spPr>
            <a:xfrm>
              <a:off x="2428464" y="6135400"/>
              <a:ext cx="1842135" cy="4445"/>
            </a:xfrm>
            <a:custGeom>
              <a:avLst/>
              <a:gdLst/>
              <a:ahLst/>
              <a:cxnLst/>
              <a:rect l="l" t="t" r="r" b="b"/>
              <a:pathLst>
                <a:path w="1842135" h="4445">
                  <a:moveTo>
                    <a:pt x="1841543" y="0"/>
                  </a:moveTo>
                  <a:lnTo>
                    <a:pt x="0" y="0"/>
                  </a:lnTo>
                  <a:lnTo>
                    <a:pt x="0" y="4051"/>
                  </a:lnTo>
                  <a:lnTo>
                    <a:pt x="1841543" y="4051"/>
                  </a:lnTo>
                  <a:lnTo>
                    <a:pt x="1841543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5" name="object 185" descr=""/>
            <p:cNvSpPr/>
            <p:nvPr/>
          </p:nvSpPr>
          <p:spPr>
            <a:xfrm>
              <a:off x="2430926" y="6514808"/>
              <a:ext cx="1837055" cy="0"/>
            </a:xfrm>
            <a:custGeom>
              <a:avLst/>
              <a:gdLst/>
              <a:ahLst/>
              <a:cxnLst/>
              <a:rect l="l" t="t" r="r" b="b"/>
              <a:pathLst>
                <a:path w="1837054" h="0">
                  <a:moveTo>
                    <a:pt x="0" y="0"/>
                  </a:moveTo>
                  <a:lnTo>
                    <a:pt x="1836455" y="0"/>
                  </a:lnTo>
                </a:path>
              </a:pathLst>
            </a:custGeom>
            <a:ln w="392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6" name="object 186" descr=""/>
            <p:cNvSpPr/>
            <p:nvPr/>
          </p:nvSpPr>
          <p:spPr>
            <a:xfrm>
              <a:off x="2428464" y="6512873"/>
              <a:ext cx="1842135" cy="4445"/>
            </a:xfrm>
            <a:custGeom>
              <a:avLst/>
              <a:gdLst/>
              <a:ahLst/>
              <a:cxnLst/>
              <a:rect l="l" t="t" r="r" b="b"/>
              <a:pathLst>
                <a:path w="1842135" h="4445">
                  <a:moveTo>
                    <a:pt x="1841543" y="0"/>
                  </a:moveTo>
                  <a:lnTo>
                    <a:pt x="0" y="0"/>
                  </a:lnTo>
                  <a:lnTo>
                    <a:pt x="0" y="3920"/>
                  </a:lnTo>
                  <a:lnTo>
                    <a:pt x="1841543" y="3921"/>
                  </a:lnTo>
                  <a:lnTo>
                    <a:pt x="1841543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7" name="object 187" descr=""/>
            <p:cNvSpPr/>
            <p:nvPr/>
          </p:nvSpPr>
          <p:spPr>
            <a:xfrm>
              <a:off x="2430926" y="6609169"/>
              <a:ext cx="1837055" cy="0"/>
            </a:xfrm>
            <a:custGeom>
              <a:avLst/>
              <a:gdLst/>
              <a:ahLst/>
              <a:cxnLst/>
              <a:rect l="l" t="t" r="r" b="b"/>
              <a:pathLst>
                <a:path w="1837054" h="0">
                  <a:moveTo>
                    <a:pt x="0" y="0"/>
                  </a:moveTo>
                  <a:lnTo>
                    <a:pt x="1836455" y="0"/>
                  </a:lnTo>
                </a:path>
              </a:pathLst>
            </a:custGeom>
            <a:ln w="392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8" name="object 188" descr=""/>
            <p:cNvSpPr/>
            <p:nvPr/>
          </p:nvSpPr>
          <p:spPr>
            <a:xfrm>
              <a:off x="2428464" y="6607235"/>
              <a:ext cx="1842135" cy="4445"/>
            </a:xfrm>
            <a:custGeom>
              <a:avLst/>
              <a:gdLst/>
              <a:ahLst/>
              <a:cxnLst/>
              <a:rect l="l" t="t" r="r" b="b"/>
              <a:pathLst>
                <a:path w="1842135" h="4445">
                  <a:moveTo>
                    <a:pt x="1841543" y="0"/>
                  </a:moveTo>
                  <a:lnTo>
                    <a:pt x="0" y="0"/>
                  </a:lnTo>
                  <a:lnTo>
                    <a:pt x="0" y="3920"/>
                  </a:lnTo>
                  <a:lnTo>
                    <a:pt x="1841543" y="3921"/>
                  </a:lnTo>
                  <a:lnTo>
                    <a:pt x="1841543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9" name="object 189" descr=""/>
            <p:cNvSpPr/>
            <p:nvPr/>
          </p:nvSpPr>
          <p:spPr>
            <a:xfrm>
              <a:off x="2430926" y="6703531"/>
              <a:ext cx="1837055" cy="0"/>
            </a:xfrm>
            <a:custGeom>
              <a:avLst/>
              <a:gdLst/>
              <a:ahLst/>
              <a:cxnLst/>
              <a:rect l="l" t="t" r="r" b="b"/>
              <a:pathLst>
                <a:path w="1837054" h="0">
                  <a:moveTo>
                    <a:pt x="0" y="0"/>
                  </a:moveTo>
                  <a:lnTo>
                    <a:pt x="1836455" y="0"/>
                  </a:lnTo>
                </a:path>
              </a:pathLst>
            </a:custGeom>
            <a:ln w="392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0" name="object 190" descr=""/>
            <p:cNvSpPr/>
            <p:nvPr/>
          </p:nvSpPr>
          <p:spPr>
            <a:xfrm>
              <a:off x="2428464" y="6701597"/>
              <a:ext cx="1842135" cy="4445"/>
            </a:xfrm>
            <a:custGeom>
              <a:avLst/>
              <a:gdLst/>
              <a:ahLst/>
              <a:cxnLst/>
              <a:rect l="l" t="t" r="r" b="b"/>
              <a:pathLst>
                <a:path w="1842135" h="4445">
                  <a:moveTo>
                    <a:pt x="1841543" y="0"/>
                  </a:moveTo>
                  <a:lnTo>
                    <a:pt x="0" y="0"/>
                  </a:lnTo>
                  <a:lnTo>
                    <a:pt x="0" y="3920"/>
                  </a:lnTo>
                  <a:lnTo>
                    <a:pt x="1841543" y="3921"/>
                  </a:lnTo>
                  <a:lnTo>
                    <a:pt x="1841543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" name="object 191" descr=""/>
            <p:cNvSpPr/>
            <p:nvPr/>
          </p:nvSpPr>
          <p:spPr>
            <a:xfrm>
              <a:off x="2430926" y="6797893"/>
              <a:ext cx="1837055" cy="0"/>
            </a:xfrm>
            <a:custGeom>
              <a:avLst/>
              <a:gdLst/>
              <a:ahLst/>
              <a:cxnLst/>
              <a:rect l="l" t="t" r="r" b="b"/>
              <a:pathLst>
                <a:path w="1837054" h="0">
                  <a:moveTo>
                    <a:pt x="0" y="0"/>
                  </a:moveTo>
                  <a:lnTo>
                    <a:pt x="1836455" y="0"/>
                  </a:lnTo>
                </a:path>
              </a:pathLst>
            </a:custGeom>
            <a:ln w="392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2" name="object 192" descr=""/>
            <p:cNvSpPr/>
            <p:nvPr/>
          </p:nvSpPr>
          <p:spPr>
            <a:xfrm>
              <a:off x="2428464" y="6795959"/>
              <a:ext cx="1842135" cy="4445"/>
            </a:xfrm>
            <a:custGeom>
              <a:avLst/>
              <a:gdLst/>
              <a:ahLst/>
              <a:cxnLst/>
              <a:rect l="l" t="t" r="r" b="b"/>
              <a:pathLst>
                <a:path w="1842135" h="4445">
                  <a:moveTo>
                    <a:pt x="1841543" y="0"/>
                  </a:moveTo>
                  <a:lnTo>
                    <a:pt x="0" y="0"/>
                  </a:lnTo>
                  <a:lnTo>
                    <a:pt x="0" y="3920"/>
                  </a:lnTo>
                  <a:lnTo>
                    <a:pt x="1841543" y="3921"/>
                  </a:lnTo>
                  <a:lnTo>
                    <a:pt x="1841543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3" name="object 193" descr=""/>
            <p:cNvSpPr/>
            <p:nvPr/>
          </p:nvSpPr>
          <p:spPr>
            <a:xfrm>
              <a:off x="2430926" y="6892255"/>
              <a:ext cx="1837055" cy="0"/>
            </a:xfrm>
            <a:custGeom>
              <a:avLst/>
              <a:gdLst/>
              <a:ahLst/>
              <a:cxnLst/>
              <a:rect l="l" t="t" r="r" b="b"/>
              <a:pathLst>
                <a:path w="1837054" h="0">
                  <a:moveTo>
                    <a:pt x="0" y="0"/>
                  </a:moveTo>
                  <a:lnTo>
                    <a:pt x="1836455" y="0"/>
                  </a:lnTo>
                </a:path>
              </a:pathLst>
            </a:custGeom>
            <a:ln w="392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4" name="object 194" descr=""/>
            <p:cNvSpPr/>
            <p:nvPr/>
          </p:nvSpPr>
          <p:spPr>
            <a:xfrm>
              <a:off x="2428464" y="6890321"/>
              <a:ext cx="1842135" cy="4445"/>
            </a:xfrm>
            <a:custGeom>
              <a:avLst/>
              <a:gdLst/>
              <a:ahLst/>
              <a:cxnLst/>
              <a:rect l="l" t="t" r="r" b="b"/>
              <a:pathLst>
                <a:path w="1842135" h="4445">
                  <a:moveTo>
                    <a:pt x="1841543" y="0"/>
                  </a:moveTo>
                  <a:lnTo>
                    <a:pt x="0" y="0"/>
                  </a:lnTo>
                  <a:lnTo>
                    <a:pt x="0" y="3920"/>
                  </a:lnTo>
                  <a:lnTo>
                    <a:pt x="1841543" y="3921"/>
                  </a:lnTo>
                  <a:lnTo>
                    <a:pt x="1841543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5" name="object 195" descr=""/>
            <p:cNvSpPr/>
            <p:nvPr/>
          </p:nvSpPr>
          <p:spPr>
            <a:xfrm>
              <a:off x="2430926" y="6986627"/>
              <a:ext cx="1837055" cy="0"/>
            </a:xfrm>
            <a:custGeom>
              <a:avLst/>
              <a:gdLst/>
              <a:ahLst/>
              <a:cxnLst/>
              <a:rect l="l" t="t" r="r" b="b"/>
              <a:pathLst>
                <a:path w="1837054" h="0">
                  <a:moveTo>
                    <a:pt x="0" y="0"/>
                  </a:moveTo>
                  <a:lnTo>
                    <a:pt x="1836455" y="0"/>
                  </a:lnTo>
                </a:path>
              </a:pathLst>
            </a:custGeom>
            <a:ln w="392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6" name="object 196" descr=""/>
            <p:cNvSpPr/>
            <p:nvPr/>
          </p:nvSpPr>
          <p:spPr>
            <a:xfrm>
              <a:off x="2428464" y="6984667"/>
              <a:ext cx="1842135" cy="4445"/>
            </a:xfrm>
            <a:custGeom>
              <a:avLst/>
              <a:gdLst/>
              <a:ahLst/>
              <a:cxnLst/>
              <a:rect l="l" t="t" r="r" b="b"/>
              <a:pathLst>
                <a:path w="1842135" h="4445">
                  <a:moveTo>
                    <a:pt x="1841543" y="0"/>
                  </a:moveTo>
                  <a:lnTo>
                    <a:pt x="0" y="0"/>
                  </a:lnTo>
                  <a:lnTo>
                    <a:pt x="0" y="3920"/>
                  </a:lnTo>
                  <a:lnTo>
                    <a:pt x="1841543" y="3921"/>
                  </a:lnTo>
                  <a:lnTo>
                    <a:pt x="1841543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7" name="object 197" descr=""/>
            <p:cNvSpPr/>
            <p:nvPr/>
          </p:nvSpPr>
          <p:spPr>
            <a:xfrm>
              <a:off x="2430926" y="7080989"/>
              <a:ext cx="1837055" cy="0"/>
            </a:xfrm>
            <a:custGeom>
              <a:avLst/>
              <a:gdLst/>
              <a:ahLst/>
              <a:cxnLst/>
              <a:rect l="l" t="t" r="r" b="b"/>
              <a:pathLst>
                <a:path w="1837054" h="0">
                  <a:moveTo>
                    <a:pt x="0" y="0"/>
                  </a:moveTo>
                  <a:lnTo>
                    <a:pt x="1836455" y="0"/>
                  </a:lnTo>
                </a:path>
              </a:pathLst>
            </a:custGeom>
            <a:ln w="392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8" name="object 198" descr=""/>
            <p:cNvSpPr/>
            <p:nvPr/>
          </p:nvSpPr>
          <p:spPr>
            <a:xfrm>
              <a:off x="2428464" y="7079029"/>
              <a:ext cx="1842135" cy="4445"/>
            </a:xfrm>
            <a:custGeom>
              <a:avLst/>
              <a:gdLst/>
              <a:ahLst/>
              <a:cxnLst/>
              <a:rect l="l" t="t" r="r" b="b"/>
              <a:pathLst>
                <a:path w="1842135" h="4445">
                  <a:moveTo>
                    <a:pt x="1841543" y="0"/>
                  </a:moveTo>
                  <a:lnTo>
                    <a:pt x="0" y="0"/>
                  </a:lnTo>
                  <a:lnTo>
                    <a:pt x="0" y="3920"/>
                  </a:lnTo>
                  <a:lnTo>
                    <a:pt x="1841543" y="3921"/>
                  </a:lnTo>
                  <a:lnTo>
                    <a:pt x="1841543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9" name="object 199" descr=""/>
            <p:cNvSpPr/>
            <p:nvPr/>
          </p:nvSpPr>
          <p:spPr>
            <a:xfrm>
              <a:off x="2430926" y="7175351"/>
              <a:ext cx="1837055" cy="0"/>
            </a:xfrm>
            <a:custGeom>
              <a:avLst/>
              <a:gdLst/>
              <a:ahLst/>
              <a:cxnLst/>
              <a:rect l="l" t="t" r="r" b="b"/>
              <a:pathLst>
                <a:path w="1837054" h="0">
                  <a:moveTo>
                    <a:pt x="0" y="0"/>
                  </a:moveTo>
                  <a:lnTo>
                    <a:pt x="1836455" y="0"/>
                  </a:lnTo>
                </a:path>
              </a:pathLst>
            </a:custGeom>
            <a:ln w="392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0" name="object 200" descr=""/>
            <p:cNvSpPr/>
            <p:nvPr/>
          </p:nvSpPr>
          <p:spPr>
            <a:xfrm>
              <a:off x="2428464" y="7173391"/>
              <a:ext cx="1842135" cy="4445"/>
            </a:xfrm>
            <a:custGeom>
              <a:avLst/>
              <a:gdLst/>
              <a:ahLst/>
              <a:cxnLst/>
              <a:rect l="l" t="t" r="r" b="b"/>
              <a:pathLst>
                <a:path w="1842135" h="4445">
                  <a:moveTo>
                    <a:pt x="1841543" y="0"/>
                  </a:moveTo>
                  <a:lnTo>
                    <a:pt x="0" y="0"/>
                  </a:lnTo>
                  <a:lnTo>
                    <a:pt x="0" y="3920"/>
                  </a:lnTo>
                  <a:lnTo>
                    <a:pt x="1841543" y="3921"/>
                  </a:lnTo>
                  <a:lnTo>
                    <a:pt x="1841543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1" name="object 201" descr=""/>
            <p:cNvSpPr/>
            <p:nvPr/>
          </p:nvSpPr>
          <p:spPr>
            <a:xfrm>
              <a:off x="2430926" y="7269713"/>
              <a:ext cx="1837055" cy="0"/>
            </a:xfrm>
            <a:custGeom>
              <a:avLst/>
              <a:gdLst/>
              <a:ahLst/>
              <a:cxnLst/>
              <a:rect l="l" t="t" r="r" b="b"/>
              <a:pathLst>
                <a:path w="1837054" h="0">
                  <a:moveTo>
                    <a:pt x="0" y="0"/>
                  </a:moveTo>
                  <a:lnTo>
                    <a:pt x="1836455" y="0"/>
                  </a:lnTo>
                </a:path>
              </a:pathLst>
            </a:custGeom>
            <a:ln w="392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2" name="object 202" descr=""/>
            <p:cNvSpPr/>
            <p:nvPr/>
          </p:nvSpPr>
          <p:spPr>
            <a:xfrm>
              <a:off x="2428464" y="7267752"/>
              <a:ext cx="1842135" cy="4445"/>
            </a:xfrm>
            <a:custGeom>
              <a:avLst/>
              <a:gdLst/>
              <a:ahLst/>
              <a:cxnLst/>
              <a:rect l="l" t="t" r="r" b="b"/>
              <a:pathLst>
                <a:path w="1842135" h="4445">
                  <a:moveTo>
                    <a:pt x="1841543" y="0"/>
                  </a:moveTo>
                  <a:lnTo>
                    <a:pt x="0" y="0"/>
                  </a:lnTo>
                  <a:lnTo>
                    <a:pt x="0" y="3920"/>
                  </a:lnTo>
                  <a:lnTo>
                    <a:pt x="1841543" y="3921"/>
                  </a:lnTo>
                  <a:lnTo>
                    <a:pt x="1841543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3" name="object 203" descr=""/>
            <p:cNvSpPr/>
            <p:nvPr/>
          </p:nvSpPr>
          <p:spPr>
            <a:xfrm>
              <a:off x="2430926" y="7364075"/>
              <a:ext cx="1837055" cy="0"/>
            </a:xfrm>
            <a:custGeom>
              <a:avLst/>
              <a:gdLst/>
              <a:ahLst/>
              <a:cxnLst/>
              <a:rect l="l" t="t" r="r" b="b"/>
              <a:pathLst>
                <a:path w="1837054" h="0">
                  <a:moveTo>
                    <a:pt x="0" y="0"/>
                  </a:moveTo>
                  <a:lnTo>
                    <a:pt x="1836455" y="0"/>
                  </a:lnTo>
                </a:path>
              </a:pathLst>
            </a:custGeom>
            <a:ln w="392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4" name="object 204" descr=""/>
            <p:cNvSpPr/>
            <p:nvPr/>
          </p:nvSpPr>
          <p:spPr>
            <a:xfrm>
              <a:off x="2428464" y="7362114"/>
              <a:ext cx="1842135" cy="4445"/>
            </a:xfrm>
            <a:custGeom>
              <a:avLst/>
              <a:gdLst/>
              <a:ahLst/>
              <a:cxnLst/>
              <a:rect l="l" t="t" r="r" b="b"/>
              <a:pathLst>
                <a:path w="1842135" h="4445">
                  <a:moveTo>
                    <a:pt x="1841543" y="0"/>
                  </a:moveTo>
                  <a:lnTo>
                    <a:pt x="0" y="0"/>
                  </a:lnTo>
                  <a:lnTo>
                    <a:pt x="0" y="3920"/>
                  </a:lnTo>
                  <a:lnTo>
                    <a:pt x="1841543" y="3921"/>
                  </a:lnTo>
                  <a:lnTo>
                    <a:pt x="1841543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5" name="object 205" descr=""/>
            <p:cNvSpPr/>
            <p:nvPr/>
          </p:nvSpPr>
          <p:spPr>
            <a:xfrm>
              <a:off x="2430926" y="7458435"/>
              <a:ext cx="1837055" cy="0"/>
            </a:xfrm>
            <a:custGeom>
              <a:avLst/>
              <a:gdLst/>
              <a:ahLst/>
              <a:cxnLst/>
              <a:rect l="l" t="t" r="r" b="b"/>
              <a:pathLst>
                <a:path w="1837054" h="0">
                  <a:moveTo>
                    <a:pt x="0" y="0"/>
                  </a:moveTo>
                  <a:lnTo>
                    <a:pt x="1836455" y="0"/>
                  </a:lnTo>
                </a:path>
              </a:pathLst>
            </a:custGeom>
            <a:ln w="392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6" name="object 206" descr=""/>
            <p:cNvSpPr/>
            <p:nvPr/>
          </p:nvSpPr>
          <p:spPr>
            <a:xfrm>
              <a:off x="2428464" y="7456475"/>
              <a:ext cx="1842135" cy="4445"/>
            </a:xfrm>
            <a:custGeom>
              <a:avLst/>
              <a:gdLst/>
              <a:ahLst/>
              <a:cxnLst/>
              <a:rect l="l" t="t" r="r" b="b"/>
              <a:pathLst>
                <a:path w="1842135" h="4445">
                  <a:moveTo>
                    <a:pt x="1841543" y="0"/>
                  </a:moveTo>
                  <a:lnTo>
                    <a:pt x="0" y="0"/>
                  </a:lnTo>
                  <a:lnTo>
                    <a:pt x="0" y="3920"/>
                  </a:lnTo>
                  <a:lnTo>
                    <a:pt x="1841543" y="3921"/>
                  </a:lnTo>
                  <a:lnTo>
                    <a:pt x="1841543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7" name="object 207" descr=""/>
            <p:cNvSpPr/>
            <p:nvPr/>
          </p:nvSpPr>
          <p:spPr>
            <a:xfrm>
              <a:off x="4415250" y="7103146"/>
              <a:ext cx="2515870" cy="1265555"/>
            </a:xfrm>
            <a:custGeom>
              <a:avLst/>
              <a:gdLst/>
              <a:ahLst/>
              <a:cxnLst/>
              <a:rect l="l" t="t" r="r" b="b"/>
              <a:pathLst>
                <a:path w="2515870" h="1265554">
                  <a:moveTo>
                    <a:pt x="2515733" y="0"/>
                  </a:moveTo>
                  <a:lnTo>
                    <a:pt x="0" y="0"/>
                  </a:lnTo>
                  <a:lnTo>
                    <a:pt x="0" y="1265410"/>
                  </a:lnTo>
                  <a:lnTo>
                    <a:pt x="2515733" y="1265410"/>
                  </a:lnTo>
                  <a:lnTo>
                    <a:pt x="251573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8" name="object 208" descr=""/>
            <p:cNvSpPr/>
            <p:nvPr/>
          </p:nvSpPr>
          <p:spPr>
            <a:xfrm>
              <a:off x="4438427" y="7678150"/>
              <a:ext cx="2469515" cy="692785"/>
            </a:xfrm>
            <a:custGeom>
              <a:avLst/>
              <a:gdLst/>
              <a:ahLst/>
              <a:cxnLst/>
              <a:rect l="l" t="t" r="r" b="b"/>
              <a:pathLst>
                <a:path w="2469515" h="692784">
                  <a:moveTo>
                    <a:pt x="240195" y="0"/>
                  </a:moveTo>
                  <a:lnTo>
                    <a:pt x="193842" y="371916"/>
                  </a:lnTo>
                  <a:lnTo>
                    <a:pt x="143274" y="376191"/>
                  </a:lnTo>
                  <a:lnTo>
                    <a:pt x="96921" y="436042"/>
                  </a:lnTo>
                  <a:lnTo>
                    <a:pt x="50567" y="414666"/>
                  </a:lnTo>
                  <a:lnTo>
                    <a:pt x="0" y="508717"/>
                  </a:lnTo>
                  <a:lnTo>
                    <a:pt x="0" y="692544"/>
                  </a:lnTo>
                  <a:lnTo>
                    <a:pt x="2469396" y="692544"/>
                  </a:lnTo>
                  <a:lnTo>
                    <a:pt x="2469396" y="585668"/>
                  </a:lnTo>
                  <a:lnTo>
                    <a:pt x="2423043" y="461692"/>
                  </a:lnTo>
                  <a:lnTo>
                    <a:pt x="2376689" y="478792"/>
                  </a:lnTo>
                  <a:lnTo>
                    <a:pt x="2326122" y="448867"/>
                  </a:lnTo>
                  <a:lnTo>
                    <a:pt x="2279768" y="470242"/>
                  </a:lnTo>
                  <a:lnTo>
                    <a:pt x="2233415" y="431767"/>
                  </a:lnTo>
                  <a:lnTo>
                    <a:pt x="2187061" y="410391"/>
                  </a:lnTo>
                  <a:lnTo>
                    <a:pt x="2136494" y="376191"/>
                  </a:lnTo>
                  <a:lnTo>
                    <a:pt x="2090140" y="363377"/>
                  </a:lnTo>
                  <a:lnTo>
                    <a:pt x="2043786" y="427492"/>
                  </a:lnTo>
                  <a:lnTo>
                    <a:pt x="1997433" y="333452"/>
                  </a:lnTo>
                  <a:lnTo>
                    <a:pt x="1946865" y="316352"/>
                  </a:lnTo>
                  <a:lnTo>
                    <a:pt x="1900512" y="448867"/>
                  </a:lnTo>
                  <a:lnTo>
                    <a:pt x="1854158" y="406116"/>
                  </a:lnTo>
                  <a:lnTo>
                    <a:pt x="1803591" y="397566"/>
                  </a:lnTo>
                  <a:lnTo>
                    <a:pt x="1757237" y="427492"/>
                  </a:lnTo>
                  <a:lnTo>
                    <a:pt x="1710884" y="423217"/>
                  </a:lnTo>
                  <a:lnTo>
                    <a:pt x="1664530" y="436042"/>
                  </a:lnTo>
                  <a:lnTo>
                    <a:pt x="1613963" y="436042"/>
                  </a:lnTo>
                  <a:lnTo>
                    <a:pt x="1567609" y="316352"/>
                  </a:lnTo>
                  <a:lnTo>
                    <a:pt x="1521256" y="367652"/>
                  </a:lnTo>
                  <a:lnTo>
                    <a:pt x="1474902" y="423217"/>
                  </a:lnTo>
                  <a:lnTo>
                    <a:pt x="1424334" y="465967"/>
                  </a:lnTo>
                  <a:lnTo>
                    <a:pt x="1377981" y="453142"/>
                  </a:lnTo>
                  <a:lnTo>
                    <a:pt x="1331627" y="461692"/>
                  </a:lnTo>
                  <a:lnTo>
                    <a:pt x="1285274" y="410391"/>
                  </a:lnTo>
                  <a:lnTo>
                    <a:pt x="1234706" y="436042"/>
                  </a:lnTo>
                  <a:lnTo>
                    <a:pt x="1188353" y="431767"/>
                  </a:lnTo>
                  <a:lnTo>
                    <a:pt x="1141999" y="491617"/>
                  </a:lnTo>
                  <a:lnTo>
                    <a:pt x="1095646" y="414666"/>
                  </a:lnTo>
                  <a:lnTo>
                    <a:pt x="1045078" y="436042"/>
                  </a:lnTo>
                  <a:lnTo>
                    <a:pt x="998725" y="444592"/>
                  </a:lnTo>
                  <a:lnTo>
                    <a:pt x="952371" y="414666"/>
                  </a:lnTo>
                  <a:lnTo>
                    <a:pt x="901804" y="393291"/>
                  </a:lnTo>
                  <a:lnTo>
                    <a:pt x="855450" y="406116"/>
                  </a:lnTo>
                  <a:lnTo>
                    <a:pt x="809096" y="363377"/>
                  </a:lnTo>
                  <a:lnTo>
                    <a:pt x="762743" y="376191"/>
                  </a:lnTo>
                  <a:lnTo>
                    <a:pt x="712175" y="410391"/>
                  </a:lnTo>
                  <a:lnTo>
                    <a:pt x="665822" y="359102"/>
                  </a:lnTo>
                  <a:lnTo>
                    <a:pt x="619468" y="282152"/>
                  </a:lnTo>
                  <a:lnTo>
                    <a:pt x="573115" y="389016"/>
                  </a:lnTo>
                  <a:lnTo>
                    <a:pt x="522547" y="367652"/>
                  </a:lnTo>
                  <a:lnTo>
                    <a:pt x="476194" y="384741"/>
                  </a:lnTo>
                  <a:lnTo>
                    <a:pt x="429840" y="320627"/>
                  </a:lnTo>
                  <a:lnTo>
                    <a:pt x="383487" y="286427"/>
                  </a:lnTo>
                  <a:lnTo>
                    <a:pt x="332902" y="294977"/>
                  </a:lnTo>
                  <a:lnTo>
                    <a:pt x="286549" y="273602"/>
                  </a:lnTo>
                  <a:lnTo>
                    <a:pt x="240195" y="0"/>
                  </a:lnTo>
                  <a:close/>
                </a:path>
              </a:pathLst>
            </a:custGeom>
            <a:solidFill>
              <a:srgbClr val="F9C0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9" name="object 209" descr=""/>
            <p:cNvSpPr/>
            <p:nvPr/>
          </p:nvSpPr>
          <p:spPr>
            <a:xfrm>
              <a:off x="4438427" y="7678150"/>
              <a:ext cx="2469515" cy="692785"/>
            </a:xfrm>
            <a:custGeom>
              <a:avLst/>
              <a:gdLst/>
              <a:ahLst/>
              <a:cxnLst/>
              <a:rect l="l" t="t" r="r" b="b"/>
              <a:pathLst>
                <a:path w="2469515" h="692784">
                  <a:moveTo>
                    <a:pt x="0" y="508717"/>
                  </a:moveTo>
                  <a:lnTo>
                    <a:pt x="50567" y="414666"/>
                  </a:lnTo>
                  <a:lnTo>
                    <a:pt x="96921" y="436042"/>
                  </a:lnTo>
                  <a:lnTo>
                    <a:pt x="143274" y="376191"/>
                  </a:lnTo>
                  <a:lnTo>
                    <a:pt x="193842" y="371916"/>
                  </a:lnTo>
                  <a:lnTo>
                    <a:pt x="240195" y="0"/>
                  </a:lnTo>
                  <a:lnTo>
                    <a:pt x="286549" y="273602"/>
                  </a:lnTo>
                  <a:lnTo>
                    <a:pt x="332902" y="294977"/>
                  </a:lnTo>
                  <a:lnTo>
                    <a:pt x="383487" y="286427"/>
                  </a:lnTo>
                  <a:lnTo>
                    <a:pt x="429840" y="320627"/>
                  </a:lnTo>
                  <a:lnTo>
                    <a:pt x="476194" y="384741"/>
                  </a:lnTo>
                  <a:lnTo>
                    <a:pt x="522547" y="367652"/>
                  </a:lnTo>
                  <a:lnTo>
                    <a:pt x="573115" y="389016"/>
                  </a:lnTo>
                  <a:lnTo>
                    <a:pt x="619468" y="282152"/>
                  </a:lnTo>
                  <a:lnTo>
                    <a:pt x="665822" y="359102"/>
                  </a:lnTo>
                  <a:lnTo>
                    <a:pt x="712175" y="410391"/>
                  </a:lnTo>
                  <a:lnTo>
                    <a:pt x="762743" y="376191"/>
                  </a:lnTo>
                  <a:lnTo>
                    <a:pt x="809096" y="363377"/>
                  </a:lnTo>
                  <a:lnTo>
                    <a:pt x="855450" y="406116"/>
                  </a:lnTo>
                  <a:lnTo>
                    <a:pt x="901804" y="393291"/>
                  </a:lnTo>
                  <a:lnTo>
                    <a:pt x="952371" y="414666"/>
                  </a:lnTo>
                  <a:lnTo>
                    <a:pt x="998725" y="444592"/>
                  </a:lnTo>
                  <a:lnTo>
                    <a:pt x="1045078" y="436042"/>
                  </a:lnTo>
                  <a:lnTo>
                    <a:pt x="1095646" y="414666"/>
                  </a:lnTo>
                  <a:lnTo>
                    <a:pt x="1141999" y="491617"/>
                  </a:lnTo>
                  <a:lnTo>
                    <a:pt x="1188353" y="431767"/>
                  </a:lnTo>
                  <a:lnTo>
                    <a:pt x="1234706" y="436042"/>
                  </a:lnTo>
                  <a:lnTo>
                    <a:pt x="1285274" y="410391"/>
                  </a:lnTo>
                  <a:lnTo>
                    <a:pt x="1331627" y="461692"/>
                  </a:lnTo>
                  <a:lnTo>
                    <a:pt x="1377981" y="453142"/>
                  </a:lnTo>
                  <a:lnTo>
                    <a:pt x="1424334" y="465967"/>
                  </a:lnTo>
                  <a:lnTo>
                    <a:pt x="1474902" y="423217"/>
                  </a:lnTo>
                  <a:lnTo>
                    <a:pt x="1521256" y="367652"/>
                  </a:lnTo>
                  <a:lnTo>
                    <a:pt x="1567609" y="316352"/>
                  </a:lnTo>
                  <a:lnTo>
                    <a:pt x="1613963" y="436042"/>
                  </a:lnTo>
                  <a:lnTo>
                    <a:pt x="1664530" y="436042"/>
                  </a:lnTo>
                  <a:lnTo>
                    <a:pt x="1710884" y="423217"/>
                  </a:lnTo>
                  <a:lnTo>
                    <a:pt x="1757237" y="427492"/>
                  </a:lnTo>
                  <a:lnTo>
                    <a:pt x="1803591" y="397566"/>
                  </a:lnTo>
                  <a:lnTo>
                    <a:pt x="1854158" y="406116"/>
                  </a:lnTo>
                  <a:lnTo>
                    <a:pt x="1900512" y="448867"/>
                  </a:lnTo>
                  <a:lnTo>
                    <a:pt x="1946865" y="316352"/>
                  </a:lnTo>
                  <a:lnTo>
                    <a:pt x="1997433" y="333452"/>
                  </a:lnTo>
                  <a:lnTo>
                    <a:pt x="2043786" y="427492"/>
                  </a:lnTo>
                  <a:lnTo>
                    <a:pt x="2090140" y="363377"/>
                  </a:lnTo>
                  <a:lnTo>
                    <a:pt x="2136494" y="376191"/>
                  </a:lnTo>
                  <a:lnTo>
                    <a:pt x="2187061" y="410391"/>
                  </a:lnTo>
                  <a:lnTo>
                    <a:pt x="2233415" y="431767"/>
                  </a:lnTo>
                  <a:lnTo>
                    <a:pt x="2279768" y="470242"/>
                  </a:lnTo>
                  <a:lnTo>
                    <a:pt x="2326122" y="448867"/>
                  </a:lnTo>
                  <a:lnTo>
                    <a:pt x="2376689" y="478792"/>
                  </a:lnTo>
                  <a:lnTo>
                    <a:pt x="2423043" y="461692"/>
                  </a:lnTo>
                  <a:lnTo>
                    <a:pt x="2469396" y="585668"/>
                  </a:lnTo>
                  <a:lnTo>
                    <a:pt x="2469396" y="692544"/>
                  </a:lnTo>
                  <a:lnTo>
                    <a:pt x="2423043" y="692544"/>
                  </a:lnTo>
                  <a:lnTo>
                    <a:pt x="2376689" y="692544"/>
                  </a:lnTo>
                  <a:lnTo>
                    <a:pt x="0" y="692544"/>
                  </a:lnTo>
                  <a:lnTo>
                    <a:pt x="0" y="508717"/>
                  </a:lnTo>
                  <a:close/>
                </a:path>
              </a:pathLst>
            </a:custGeom>
            <a:ln w="42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0" name="object 210" descr=""/>
            <p:cNvSpPr/>
            <p:nvPr/>
          </p:nvSpPr>
          <p:spPr>
            <a:xfrm>
              <a:off x="4438427" y="8028702"/>
              <a:ext cx="2469515" cy="342265"/>
            </a:xfrm>
            <a:custGeom>
              <a:avLst/>
              <a:gdLst/>
              <a:ahLst/>
              <a:cxnLst/>
              <a:rect l="l" t="t" r="r" b="b"/>
              <a:pathLst>
                <a:path w="2469515" h="342265">
                  <a:moveTo>
                    <a:pt x="240195" y="0"/>
                  </a:moveTo>
                  <a:lnTo>
                    <a:pt x="193842" y="72664"/>
                  </a:lnTo>
                  <a:lnTo>
                    <a:pt x="143274" y="94039"/>
                  </a:lnTo>
                  <a:lnTo>
                    <a:pt x="96921" y="153889"/>
                  </a:lnTo>
                  <a:lnTo>
                    <a:pt x="50567" y="141064"/>
                  </a:lnTo>
                  <a:lnTo>
                    <a:pt x="0" y="196640"/>
                  </a:lnTo>
                  <a:lnTo>
                    <a:pt x="0" y="341991"/>
                  </a:lnTo>
                  <a:lnTo>
                    <a:pt x="2469396" y="341991"/>
                  </a:lnTo>
                  <a:lnTo>
                    <a:pt x="2469396" y="320616"/>
                  </a:lnTo>
                  <a:lnTo>
                    <a:pt x="2423043" y="205190"/>
                  </a:lnTo>
                  <a:lnTo>
                    <a:pt x="2376689" y="166714"/>
                  </a:lnTo>
                  <a:lnTo>
                    <a:pt x="2326122" y="179540"/>
                  </a:lnTo>
                  <a:lnTo>
                    <a:pt x="2279768" y="153889"/>
                  </a:lnTo>
                  <a:lnTo>
                    <a:pt x="2233415" y="132514"/>
                  </a:lnTo>
                  <a:lnTo>
                    <a:pt x="2187061" y="123964"/>
                  </a:lnTo>
                  <a:lnTo>
                    <a:pt x="2136494" y="136789"/>
                  </a:lnTo>
                  <a:lnTo>
                    <a:pt x="2090140" y="111139"/>
                  </a:lnTo>
                  <a:lnTo>
                    <a:pt x="2043786" y="132514"/>
                  </a:lnTo>
                  <a:lnTo>
                    <a:pt x="1997433" y="123964"/>
                  </a:lnTo>
                  <a:lnTo>
                    <a:pt x="1946865" y="115414"/>
                  </a:lnTo>
                  <a:lnTo>
                    <a:pt x="1900512" y="166714"/>
                  </a:lnTo>
                  <a:lnTo>
                    <a:pt x="1854158" y="119689"/>
                  </a:lnTo>
                  <a:lnTo>
                    <a:pt x="1803591" y="128239"/>
                  </a:lnTo>
                  <a:lnTo>
                    <a:pt x="1757237" y="111139"/>
                  </a:lnTo>
                  <a:lnTo>
                    <a:pt x="1710884" y="149614"/>
                  </a:lnTo>
                  <a:lnTo>
                    <a:pt x="1664530" y="136789"/>
                  </a:lnTo>
                  <a:lnTo>
                    <a:pt x="1613963" y="166714"/>
                  </a:lnTo>
                  <a:lnTo>
                    <a:pt x="1567609" y="106864"/>
                  </a:lnTo>
                  <a:lnTo>
                    <a:pt x="1521256" y="136789"/>
                  </a:lnTo>
                  <a:lnTo>
                    <a:pt x="1474902" y="149614"/>
                  </a:lnTo>
                  <a:lnTo>
                    <a:pt x="1424334" y="175265"/>
                  </a:lnTo>
                  <a:lnTo>
                    <a:pt x="1377981" y="188090"/>
                  </a:lnTo>
                  <a:lnTo>
                    <a:pt x="1331627" y="179540"/>
                  </a:lnTo>
                  <a:lnTo>
                    <a:pt x="1285274" y="145339"/>
                  </a:lnTo>
                  <a:lnTo>
                    <a:pt x="1188353" y="145339"/>
                  </a:lnTo>
                  <a:lnTo>
                    <a:pt x="1141999" y="183815"/>
                  </a:lnTo>
                  <a:lnTo>
                    <a:pt x="1095646" y="162439"/>
                  </a:lnTo>
                  <a:lnTo>
                    <a:pt x="1045078" y="145339"/>
                  </a:lnTo>
                  <a:lnTo>
                    <a:pt x="998725" y="145339"/>
                  </a:lnTo>
                  <a:lnTo>
                    <a:pt x="952371" y="153889"/>
                  </a:lnTo>
                  <a:lnTo>
                    <a:pt x="901804" y="145339"/>
                  </a:lnTo>
                  <a:lnTo>
                    <a:pt x="855450" y="158164"/>
                  </a:lnTo>
                  <a:lnTo>
                    <a:pt x="809096" y="153889"/>
                  </a:lnTo>
                  <a:lnTo>
                    <a:pt x="762743" y="123964"/>
                  </a:lnTo>
                  <a:lnTo>
                    <a:pt x="712175" y="136789"/>
                  </a:lnTo>
                  <a:lnTo>
                    <a:pt x="665822" y="102589"/>
                  </a:lnTo>
                  <a:lnTo>
                    <a:pt x="619468" y="89764"/>
                  </a:lnTo>
                  <a:lnTo>
                    <a:pt x="573115" y="102589"/>
                  </a:lnTo>
                  <a:lnTo>
                    <a:pt x="522547" y="89764"/>
                  </a:lnTo>
                  <a:lnTo>
                    <a:pt x="476194" y="98314"/>
                  </a:lnTo>
                  <a:lnTo>
                    <a:pt x="429840" y="55564"/>
                  </a:lnTo>
                  <a:lnTo>
                    <a:pt x="383487" y="42738"/>
                  </a:lnTo>
                  <a:lnTo>
                    <a:pt x="332902" y="25638"/>
                  </a:lnTo>
                  <a:lnTo>
                    <a:pt x="286549" y="59839"/>
                  </a:lnTo>
                  <a:lnTo>
                    <a:pt x="240195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1" name="object 211" descr=""/>
            <p:cNvSpPr/>
            <p:nvPr/>
          </p:nvSpPr>
          <p:spPr>
            <a:xfrm>
              <a:off x="4438427" y="8028702"/>
              <a:ext cx="2469515" cy="342265"/>
            </a:xfrm>
            <a:custGeom>
              <a:avLst/>
              <a:gdLst/>
              <a:ahLst/>
              <a:cxnLst/>
              <a:rect l="l" t="t" r="r" b="b"/>
              <a:pathLst>
                <a:path w="2469515" h="342265">
                  <a:moveTo>
                    <a:pt x="0" y="196640"/>
                  </a:moveTo>
                  <a:lnTo>
                    <a:pt x="50567" y="141064"/>
                  </a:lnTo>
                  <a:lnTo>
                    <a:pt x="96921" y="153889"/>
                  </a:lnTo>
                  <a:lnTo>
                    <a:pt x="143274" y="94039"/>
                  </a:lnTo>
                  <a:lnTo>
                    <a:pt x="193842" y="72664"/>
                  </a:lnTo>
                  <a:lnTo>
                    <a:pt x="240195" y="0"/>
                  </a:lnTo>
                  <a:lnTo>
                    <a:pt x="286549" y="59839"/>
                  </a:lnTo>
                  <a:lnTo>
                    <a:pt x="332902" y="25638"/>
                  </a:lnTo>
                  <a:lnTo>
                    <a:pt x="383487" y="42738"/>
                  </a:lnTo>
                  <a:lnTo>
                    <a:pt x="429840" y="55564"/>
                  </a:lnTo>
                  <a:lnTo>
                    <a:pt x="476194" y="98314"/>
                  </a:lnTo>
                  <a:lnTo>
                    <a:pt x="522547" y="89764"/>
                  </a:lnTo>
                  <a:lnTo>
                    <a:pt x="573115" y="102589"/>
                  </a:lnTo>
                  <a:lnTo>
                    <a:pt x="619468" y="89764"/>
                  </a:lnTo>
                  <a:lnTo>
                    <a:pt x="665822" y="102589"/>
                  </a:lnTo>
                  <a:lnTo>
                    <a:pt x="712175" y="136789"/>
                  </a:lnTo>
                  <a:lnTo>
                    <a:pt x="762743" y="123964"/>
                  </a:lnTo>
                  <a:lnTo>
                    <a:pt x="809096" y="153889"/>
                  </a:lnTo>
                  <a:lnTo>
                    <a:pt x="855450" y="158164"/>
                  </a:lnTo>
                  <a:lnTo>
                    <a:pt x="901804" y="145339"/>
                  </a:lnTo>
                  <a:lnTo>
                    <a:pt x="952371" y="153889"/>
                  </a:lnTo>
                  <a:lnTo>
                    <a:pt x="998725" y="145339"/>
                  </a:lnTo>
                  <a:lnTo>
                    <a:pt x="1045078" y="145339"/>
                  </a:lnTo>
                  <a:lnTo>
                    <a:pt x="1095646" y="162439"/>
                  </a:lnTo>
                  <a:lnTo>
                    <a:pt x="1141999" y="183815"/>
                  </a:lnTo>
                  <a:lnTo>
                    <a:pt x="1188353" y="145339"/>
                  </a:lnTo>
                  <a:lnTo>
                    <a:pt x="1234706" y="145339"/>
                  </a:lnTo>
                  <a:lnTo>
                    <a:pt x="1285274" y="145339"/>
                  </a:lnTo>
                  <a:lnTo>
                    <a:pt x="1331627" y="179540"/>
                  </a:lnTo>
                  <a:lnTo>
                    <a:pt x="1377981" y="188090"/>
                  </a:lnTo>
                  <a:lnTo>
                    <a:pt x="1424334" y="175265"/>
                  </a:lnTo>
                  <a:lnTo>
                    <a:pt x="1474902" y="149614"/>
                  </a:lnTo>
                  <a:lnTo>
                    <a:pt x="1521256" y="136789"/>
                  </a:lnTo>
                  <a:lnTo>
                    <a:pt x="1567609" y="106864"/>
                  </a:lnTo>
                  <a:lnTo>
                    <a:pt x="1613963" y="166714"/>
                  </a:lnTo>
                  <a:lnTo>
                    <a:pt x="1664530" y="136789"/>
                  </a:lnTo>
                  <a:lnTo>
                    <a:pt x="1710884" y="149614"/>
                  </a:lnTo>
                  <a:lnTo>
                    <a:pt x="1757237" y="111139"/>
                  </a:lnTo>
                  <a:lnTo>
                    <a:pt x="1803591" y="128239"/>
                  </a:lnTo>
                  <a:lnTo>
                    <a:pt x="1854158" y="119689"/>
                  </a:lnTo>
                  <a:lnTo>
                    <a:pt x="1900512" y="166714"/>
                  </a:lnTo>
                  <a:lnTo>
                    <a:pt x="1946865" y="115414"/>
                  </a:lnTo>
                  <a:lnTo>
                    <a:pt x="1997433" y="123964"/>
                  </a:lnTo>
                  <a:lnTo>
                    <a:pt x="2043786" y="132514"/>
                  </a:lnTo>
                  <a:lnTo>
                    <a:pt x="2090140" y="111139"/>
                  </a:lnTo>
                  <a:lnTo>
                    <a:pt x="2136494" y="136789"/>
                  </a:lnTo>
                  <a:lnTo>
                    <a:pt x="2187061" y="123964"/>
                  </a:lnTo>
                  <a:lnTo>
                    <a:pt x="2233415" y="132514"/>
                  </a:lnTo>
                  <a:lnTo>
                    <a:pt x="2279768" y="153889"/>
                  </a:lnTo>
                  <a:lnTo>
                    <a:pt x="2326122" y="179540"/>
                  </a:lnTo>
                  <a:lnTo>
                    <a:pt x="2376689" y="166714"/>
                  </a:lnTo>
                  <a:lnTo>
                    <a:pt x="2423043" y="205190"/>
                  </a:lnTo>
                  <a:lnTo>
                    <a:pt x="2469396" y="320616"/>
                  </a:lnTo>
                  <a:lnTo>
                    <a:pt x="2469396" y="341991"/>
                  </a:lnTo>
                  <a:lnTo>
                    <a:pt x="2423043" y="341991"/>
                  </a:lnTo>
                  <a:lnTo>
                    <a:pt x="2376689" y="341991"/>
                  </a:lnTo>
                  <a:lnTo>
                    <a:pt x="0" y="341991"/>
                  </a:lnTo>
                  <a:lnTo>
                    <a:pt x="0" y="196640"/>
                  </a:lnTo>
                  <a:close/>
                </a:path>
              </a:pathLst>
            </a:custGeom>
            <a:ln w="427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2" name="object 212" descr=""/>
            <p:cNvSpPr/>
            <p:nvPr/>
          </p:nvSpPr>
          <p:spPr>
            <a:xfrm>
              <a:off x="4438427" y="8101367"/>
              <a:ext cx="2469515" cy="269875"/>
            </a:xfrm>
            <a:custGeom>
              <a:avLst/>
              <a:gdLst/>
              <a:ahLst/>
              <a:cxnLst/>
              <a:rect l="l" t="t" r="r" b="b"/>
              <a:pathLst>
                <a:path w="2469515" h="269875">
                  <a:moveTo>
                    <a:pt x="193842" y="81225"/>
                  </a:moveTo>
                  <a:lnTo>
                    <a:pt x="143274" y="98325"/>
                  </a:lnTo>
                  <a:lnTo>
                    <a:pt x="96921" y="141076"/>
                  </a:lnTo>
                  <a:lnTo>
                    <a:pt x="50567" y="145351"/>
                  </a:lnTo>
                  <a:lnTo>
                    <a:pt x="0" y="175276"/>
                  </a:lnTo>
                  <a:lnTo>
                    <a:pt x="0" y="269327"/>
                  </a:lnTo>
                  <a:lnTo>
                    <a:pt x="2469396" y="269327"/>
                  </a:lnTo>
                  <a:lnTo>
                    <a:pt x="2423043" y="209476"/>
                  </a:lnTo>
                  <a:lnTo>
                    <a:pt x="2419012" y="200926"/>
                  </a:lnTo>
                  <a:lnTo>
                    <a:pt x="1095646" y="200926"/>
                  </a:lnTo>
                  <a:lnTo>
                    <a:pt x="1076382" y="166726"/>
                  </a:lnTo>
                  <a:lnTo>
                    <a:pt x="809096" y="166726"/>
                  </a:lnTo>
                  <a:lnTo>
                    <a:pt x="768537" y="136801"/>
                  </a:lnTo>
                  <a:lnTo>
                    <a:pt x="240195" y="136801"/>
                  </a:lnTo>
                  <a:lnTo>
                    <a:pt x="193842" y="81225"/>
                  </a:lnTo>
                  <a:close/>
                </a:path>
                <a:path w="2469515" h="269875">
                  <a:moveTo>
                    <a:pt x="1141999" y="166726"/>
                  </a:moveTo>
                  <a:lnTo>
                    <a:pt x="1095646" y="200926"/>
                  </a:lnTo>
                  <a:lnTo>
                    <a:pt x="1613963" y="200926"/>
                  </a:lnTo>
                  <a:lnTo>
                    <a:pt x="1604692" y="188101"/>
                  </a:lnTo>
                  <a:lnTo>
                    <a:pt x="1424334" y="188101"/>
                  </a:lnTo>
                  <a:lnTo>
                    <a:pt x="1416609" y="183826"/>
                  </a:lnTo>
                  <a:lnTo>
                    <a:pt x="1188353" y="183826"/>
                  </a:lnTo>
                  <a:lnTo>
                    <a:pt x="1141999" y="166726"/>
                  </a:lnTo>
                  <a:close/>
                </a:path>
                <a:path w="2469515" h="269875">
                  <a:moveTo>
                    <a:pt x="1664530" y="141076"/>
                  </a:moveTo>
                  <a:lnTo>
                    <a:pt x="1613963" y="200926"/>
                  </a:lnTo>
                  <a:lnTo>
                    <a:pt x="2419012" y="200926"/>
                  </a:lnTo>
                  <a:lnTo>
                    <a:pt x="2408935" y="179551"/>
                  </a:lnTo>
                  <a:lnTo>
                    <a:pt x="2326122" y="179551"/>
                  </a:lnTo>
                  <a:lnTo>
                    <a:pt x="2307580" y="162451"/>
                  </a:lnTo>
                  <a:lnTo>
                    <a:pt x="1710884" y="162451"/>
                  </a:lnTo>
                  <a:lnTo>
                    <a:pt x="1664530" y="141076"/>
                  </a:lnTo>
                  <a:close/>
                </a:path>
                <a:path w="2469515" h="269875">
                  <a:moveTo>
                    <a:pt x="1474902" y="106875"/>
                  </a:moveTo>
                  <a:lnTo>
                    <a:pt x="1424334" y="188101"/>
                  </a:lnTo>
                  <a:lnTo>
                    <a:pt x="1604692" y="188101"/>
                  </a:lnTo>
                  <a:lnTo>
                    <a:pt x="1567609" y="136801"/>
                  </a:lnTo>
                  <a:lnTo>
                    <a:pt x="1521255" y="136801"/>
                  </a:lnTo>
                  <a:lnTo>
                    <a:pt x="1474902" y="106875"/>
                  </a:lnTo>
                  <a:close/>
                </a:path>
                <a:path w="2469515" h="269875">
                  <a:moveTo>
                    <a:pt x="1285274" y="132526"/>
                  </a:moveTo>
                  <a:lnTo>
                    <a:pt x="1234706" y="166726"/>
                  </a:lnTo>
                  <a:lnTo>
                    <a:pt x="1188353" y="183826"/>
                  </a:lnTo>
                  <a:lnTo>
                    <a:pt x="1416609" y="183826"/>
                  </a:lnTo>
                  <a:lnTo>
                    <a:pt x="1377981" y="162451"/>
                  </a:lnTo>
                  <a:lnTo>
                    <a:pt x="1331627" y="145351"/>
                  </a:lnTo>
                  <a:lnTo>
                    <a:pt x="1285274" y="132526"/>
                  </a:lnTo>
                  <a:close/>
                </a:path>
                <a:path w="2469515" h="269875">
                  <a:moveTo>
                    <a:pt x="2376689" y="111150"/>
                  </a:moveTo>
                  <a:lnTo>
                    <a:pt x="2326122" y="179551"/>
                  </a:lnTo>
                  <a:lnTo>
                    <a:pt x="2408935" y="179551"/>
                  </a:lnTo>
                  <a:lnTo>
                    <a:pt x="2376689" y="111150"/>
                  </a:lnTo>
                  <a:close/>
                </a:path>
                <a:path w="2469515" h="269875">
                  <a:moveTo>
                    <a:pt x="901804" y="132526"/>
                  </a:moveTo>
                  <a:lnTo>
                    <a:pt x="855450" y="145351"/>
                  </a:lnTo>
                  <a:lnTo>
                    <a:pt x="809096" y="166726"/>
                  </a:lnTo>
                  <a:lnTo>
                    <a:pt x="1076382" y="166726"/>
                  </a:lnTo>
                  <a:lnTo>
                    <a:pt x="1071566" y="158176"/>
                  </a:lnTo>
                  <a:lnTo>
                    <a:pt x="952371" y="158176"/>
                  </a:lnTo>
                  <a:lnTo>
                    <a:pt x="901804" y="132526"/>
                  </a:lnTo>
                  <a:close/>
                </a:path>
                <a:path w="2469515" h="269875">
                  <a:moveTo>
                    <a:pt x="1757237" y="81225"/>
                  </a:moveTo>
                  <a:lnTo>
                    <a:pt x="1710884" y="162451"/>
                  </a:lnTo>
                  <a:lnTo>
                    <a:pt x="1900512" y="162451"/>
                  </a:lnTo>
                  <a:lnTo>
                    <a:pt x="1860780" y="111150"/>
                  </a:lnTo>
                  <a:lnTo>
                    <a:pt x="1803591" y="111150"/>
                  </a:lnTo>
                  <a:lnTo>
                    <a:pt x="1757237" y="81225"/>
                  </a:lnTo>
                  <a:close/>
                </a:path>
                <a:path w="2469515" h="269875">
                  <a:moveTo>
                    <a:pt x="2043786" y="111150"/>
                  </a:moveTo>
                  <a:lnTo>
                    <a:pt x="1997433" y="132526"/>
                  </a:lnTo>
                  <a:lnTo>
                    <a:pt x="1946865" y="141076"/>
                  </a:lnTo>
                  <a:lnTo>
                    <a:pt x="1900512" y="162451"/>
                  </a:lnTo>
                  <a:lnTo>
                    <a:pt x="2136493" y="162451"/>
                  </a:lnTo>
                  <a:lnTo>
                    <a:pt x="2090140" y="141076"/>
                  </a:lnTo>
                  <a:lnTo>
                    <a:pt x="2043786" y="111150"/>
                  </a:lnTo>
                  <a:close/>
                </a:path>
                <a:path w="2469515" h="269875">
                  <a:moveTo>
                    <a:pt x="2233415" y="85500"/>
                  </a:moveTo>
                  <a:lnTo>
                    <a:pt x="2187061" y="115425"/>
                  </a:lnTo>
                  <a:lnTo>
                    <a:pt x="2136493" y="162451"/>
                  </a:lnTo>
                  <a:lnTo>
                    <a:pt x="2307580" y="162451"/>
                  </a:lnTo>
                  <a:lnTo>
                    <a:pt x="2279768" y="136801"/>
                  </a:lnTo>
                  <a:lnTo>
                    <a:pt x="2233415" y="85500"/>
                  </a:lnTo>
                  <a:close/>
                </a:path>
                <a:path w="2469515" h="269875">
                  <a:moveTo>
                    <a:pt x="1045078" y="111150"/>
                  </a:moveTo>
                  <a:lnTo>
                    <a:pt x="998725" y="149626"/>
                  </a:lnTo>
                  <a:lnTo>
                    <a:pt x="952371" y="158176"/>
                  </a:lnTo>
                  <a:lnTo>
                    <a:pt x="1071566" y="158176"/>
                  </a:lnTo>
                  <a:lnTo>
                    <a:pt x="1045078" y="111150"/>
                  </a:lnTo>
                  <a:close/>
                </a:path>
                <a:path w="2469515" h="269875">
                  <a:moveTo>
                    <a:pt x="332902" y="0"/>
                  </a:moveTo>
                  <a:lnTo>
                    <a:pt x="286549" y="72675"/>
                  </a:lnTo>
                  <a:lnTo>
                    <a:pt x="240195" y="136801"/>
                  </a:lnTo>
                  <a:lnTo>
                    <a:pt x="768537" y="136801"/>
                  </a:lnTo>
                  <a:lnTo>
                    <a:pt x="762743" y="132526"/>
                  </a:lnTo>
                  <a:lnTo>
                    <a:pt x="712175" y="111150"/>
                  </a:lnTo>
                  <a:lnTo>
                    <a:pt x="522547" y="111150"/>
                  </a:lnTo>
                  <a:lnTo>
                    <a:pt x="476194" y="106875"/>
                  </a:lnTo>
                  <a:lnTo>
                    <a:pt x="429840" y="76950"/>
                  </a:lnTo>
                  <a:lnTo>
                    <a:pt x="383487" y="34200"/>
                  </a:lnTo>
                  <a:lnTo>
                    <a:pt x="332902" y="0"/>
                  </a:lnTo>
                  <a:close/>
                </a:path>
                <a:path w="2469515" h="269875">
                  <a:moveTo>
                    <a:pt x="573115" y="64125"/>
                  </a:moveTo>
                  <a:lnTo>
                    <a:pt x="522547" y="111150"/>
                  </a:lnTo>
                  <a:lnTo>
                    <a:pt x="712175" y="111150"/>
                  </a:lnTo>
                  <a:lnTo>
                    <a:pt x="696724" y="106875"/>
                  </a:lnTo>
                  <a:lnTo>
                    <a:pt x="619468" y="106875"/>
                  </a:lnTo>
                  <a:lnTo>
                    <a:pt x="573115" y="64125"/>
                  </a:lnTo>
                  <a:close/>
                </a:path>
                <a:path w="2469515" h="269875">
                  <a:moveTo>
                    <a:pt x="1854158" y="102600"/>
                  </a:moveTo>
                  <a:lnTo>
                    <a:pt x="1803591" y="111150"/>
                  </a:lnTo>
                  <a:lnTo>
                    <a:pt x="1860780" y="111150"/>
                  </a:lnTo>
                  <a:lnTo>
                    <a:pt x="1854158" y="102600"/>
                  </a:lnTo>
                  <a:close/>
                </a:path>
                <a:path w="2469515" h="269875">
                  <a:moveTo>
                    <a:pt x="665822" y="98325"/>
                  </a:moveTo>
                  <a:lnTo>
                    <a:pt x="619468" y="106875"/>
                  </a:lnTo>
                  <a:lnTo>
                    <a:pt x="696724" y="106875"/>
                  </a:lnTo>
                  <a:lnTo>
                    <a:pt x="665822" y="98325"/>
                  </a:lnTo>
                  <a:close/>
                </a:path>
              </a:pathLst>
            </a:custGeom>
            <a:solidFill>
              <a:srgbClr val="2CD2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3" name="object 213" descr=""/>
            <p:cNvSpPr/>
            <p:nvPr/>
          </p:nvSpPr>
          <p:spPr>
            <a:xfrm>
              <a:off x="4438427" y="8101367"/>
              <a:ext cx="2469515" cy="269875"/>
            </a:xfrm>
            <a:custGeom>
              <a:avLst/>
              <a:gdLst/>
              <a:ahLst/>
              <a:cxnLst/>
              <a:rect l="l" t="t" r="r" b="b"/>
              <a:pathLst>
                <a:path w="2469515" h="269875">
                  <a:moveTo>
                    <a:pt x="0" y="175276"/>
                  </a:moveTo>
                  <a:lnTo>
                    <a:pt x="50567" y="145351"/>
                  </a:lnTo>
                  <a:lnTo>
                    <a:pt x="96921" y="141076"/>
                  </a:lnTo>
                  <a:lnTo>
                    <a:pt x="143274" y="98325"/>
                  </a:lnTo>
                  <a:lnTo>
                    <a:pt x="193842" y="81225"/>
                  </a:lnTo>
                  <a:lnTo>
                    <a:pt x="240195" y="136801"/>
                  </a:lnTo>
                  <a:lnTo>
                    <a:pt x="286549" y="72675"/>
                  </a:lnTo>
                  <a:lnTo>
                    <a:pt x="332902" y="0"/>
                  </a:lnTo>
                  <a:lnTo>
                    <a:pt x="383487" y="34200"/>
                  </a:lnTo>
                  <a:lnTo>
                    <a:pt x="429840" y="76950"/>
                  </a:lnTo>
                  <a:lnTo>
                    <a:pt x="476194" y="106875"/>
                  </a:lnTo>
                  <a:lnTo>
                    <a:pt x="522547" y="111150"/>
                  </a:lnTo>
                  <a:lnTo>
                    <a:pt x="573115" y="64125"/>
                  </a:lnTo>
                  <a:lnTo>
                    <a:pt x="619468" y="106875"/>
                  </a:lnTo>
                  <a:lnTo>
                    <a:pt x="665822" y="98325"/>
                  </a:lnTo>
                  <a:lnTo>
                    <a:pt x="712175" y="111150"/>
                  </a:lnTo>
                  <a:lnTo>
                    <a:pt x="762743" y="132526"/>
                  </a:lnTo>
                  <a:lnTo>
                    <a:pt x="809096" y="166726"/>
                  </a:lnTo>
                  <a:lnTo>
                    <a:pt x="855450" y="145351"/>
                  </a:lnTo>
                  <a:lnTo>
                    <a:pt x="901804" y="132526"/>
                  </a:lnTo>
                  <a:lnTo>
                    <a:pt x="952371" y="158176"/>
                  </a:lnTo>
                  <a:lnTo>
                    <a:pt x="998725" y="149626"/>
                  </a:lnTo>
                  <a:lnTo>
                    <a:pt x="1045078" y="111150"/>
                  </a:lnTo>
                  <a:lnTo>
                    <a:pt x="1095646" y="200926"/>
                  </a:lnTo>
                  <a:lnTo>
                    <a:pt x="1141999" y="166726"/>
                  </a:lnTo>
                  <a:lnTo>
                    <a:pt x="1188353" y="183826"/>
                  </a:lnTo>
                  <a:lnTo>
                    <a:pt x="1234706" y="166726"/>
                  </a:lnTo>
                  <a:lnTo>
                    <a:pt x="1285274" y="132526"/>
                  </a:lnTo>
                  <a:lnTo>
                    <a:pt x="1331627" y="145351"/>
                  </a:lnTo>
                  <a:lnTo>
                    <a:pt x="1377981" y="162451"/>
                  </a:lnTo>
                  <a:lnTo>
                    <a:pt x="1424334" y="188101"/>
                  </a:lnTo>
                  <a:lnTo>
                    <a:pt x="1474902" y="106875"/>
                  </a:lnTo>
                  <a:lnTo>
                    <a:pt x="1521256" y="136801"/>
                  </a:lnTo>
                  <a:lnTo>
                    <a:pt x="1567609" y="136801"/>
                  </a:lnTo>
                  <a:lnTo>
                    <a:pt x="1613963" y="200926"/>
                  </a:lnTo>
                  <a:lnTo>
                    <a:pt x="1664530" y="141076"/>
                  </a:lnTo>
                  <a:lnTo>
                    <a:pt x="1710884" y="162451"/>
                  </a:lnTo>
                  <a:lnTo>
                    <a:pt x="1757237" y="81225"/>
                  </a:lnTo>
                  <a:lnTo>
                    <a:pt x="1803591" y="111150"/>
                  </a:lnTo>
                  <a:lnTo>
                    <a:pt x="1854158" y="102600"/>
                  </a:lnTo>
                  <a:lnTo>
                    <a:pt x="1900512" y="162451"/>
                  </a:lnTo>
                  <a:lnTo>
                    <a:pt x="1946865" y="141076"/>
                  </a:lnTo>
                  <a:lnTo>
                    <a:pt x="1997433" y="132526"/>
                  </a:lnTo>
                  <a:lnTo>
                    <a:pt x="2043786" y="111150"/>
                  </a:lnTo>
                  <a:lnTo>
                    <a:pt x="2090140" y="141076"/>
                  </a:lnTo>
                  <a:lnTo>
                    <a:pt x="2136494" y="162451"/>
                  </a:lnTo>
                  <a:lnTo>
                    <a:pt x="2187061" y="115425"/>
                  </a:lnTo>
                  <a:lnTo>
                    <a:pt x="2233415" y="85500"/>
                  </a:lnTo>
                  <a:lnTo>
                    <a:pt x="2279768" y="136801"/>
                  </a:lnTo>
                  <a:lnTo>
                    <a:pt x="2326122" y="179551"/>
                  </a:lnTo>
                  <a:lnTo>
                    <a:pt x="2376689" y="111150"/>
                  </a:lnTo>
                  <a:lnTo>
                    <a:pt x="2423043" y="209476"/>
                  </a:lnTo>
                  <a:lnTo>
                    <a:pt x="2469396" y="269327"/>
                  </a:lnTo>
                  <a:lnTo>
                    <a:pt x="2423043" y="269327"/>
                  </a:lnTo>
                  <a:lnTo>
                    <a:pt x="2376689" y="269327"/>
                  </a:lnTo>
                  <a:lnTo>
                    <a:pt x="2326122" y="269327"/>
                  </a:lnTo>
                  <a:lnTo>
                    <a:pt x="2279768" y="269327"/>
                  </a:lnTo>
                  <a:lnTo>
                    <a:pt x="2233415" y="269327"/>
                  </a:lnTo>
                  <a:lnTo>
                    <a:pt x="2187061" y="269327"/>
                  </a:lnTo>
                  <a:lnTo>
                    <a:pt x="2136494" y="269327"/>
                  </a:lnTo>
                  <a:lnTo>
                    <a:pt x="2090140" y="269327"/>
                  </a:lnTo>
                  <a:lnTo>
                    <a:pt x="2043786" y="269327"/>
                  </a:lnTo>
                  <a:lnTo>
                    <a:pt x="1997433" y="269327"/>
                  </a:lnTo>
                  <a:lnTo>
                    <a:pt x="1946865" y="269327"/>
                  </a:lnTo>
                  <a:lnTo>
                    <a:pt x="1900512" y="269327"/>
                  </a:lnTo>
                  <a:lnTo>
                    <a:pt x="1854158" y="269327"/>
                  </a:lnTo>
                  <a:lnTo>
                    <a:pt x="1803591" y="269327"/>
                  </a:lnTo>
                  <a:lnTo>
                    <a:pt x="1757237" y="269327"/>
                  </a:lnTo>
                  <a:lnTo>
                    <a:pt x="1710884" y="269327"/>
                  </a:lnTo>
                  <a:lnTo>
                    <a:pt x="1664530" y="269327"/>
                  </a:lnTo>
                  <a:lnTo>
                    <a:pt x="1613963" y="269327"/>
                  </a:lnTo>
                  <a:lnTo>
                    <a:pt x="1567609" y="269327"/>
                  </a:lnTo>
                  <a:lnTo>
                    <a:pt x="1521256" y="269327"/>
                  </a:lnTo>
                  <a:lnTo>
                    <a:pt x="1474902" y="269327"/>
                  </a:lnTo>
                  <a:lnTo>
                    <a:pt x="1424334" y="269327"/>
                  </a:lnTo>
                  <a:lnTo>
                    <a:pt x="1377981" y="269327"/>
                  </a:lnTo>
                  <a:lnTo>
                    <a:pt x="1331627" y="269327"/>
                  </a:lnTo>
                  <a:lnTo>
                    <a:pt x="1285274" y="269327"/>
                  </a:lnTo>
                  <a:lnTo>
                    <a:pt x="1234706" y="269327"/>
                  </a:lnTo>
                  <a:lnTo>
                    <a:pt x="1188353" y="269327"/>
                  </a:lnTo>
                  <a:lnTo>
                    <a:pt x="1141999" y="269327"/>
                  </a:lnTo>
                  <a:lnTo>
                    <a:pt x="1095646" y="269327"/>
                  </a:lnTo>
                  <a:lnTo>
                    <a:pt x="1045078" y="269327"/>
                  </a:lnTo>
                  <a:lnTo>
                    <a:pt x="998725" y="269327"/>
                  </a:lnTo>
                  <a:lnTo>
                    <a:pt x="952371" y="269327"/>
                  </a:lnTo>
                  <a:lnTo>
                    <a:pt x="901804" y="269327"/>
                  </a:lnTo>
                  <a:lnTo>
                    <a:pt x="855450" y="269327"/>
                  </a:lnTo>
                  <a:lnTo>
                    <a:pt x="809096" y="269327"/>
                  </a:lnTo>
                  <a:lnTo>
                    <a:pt x="762743" y="269327"/>
                  </a:lnTo>
                  <a:lnTo>
                    <a:pt x="712175" y="269327"/>
                  </a:lnTo>
                  <a:lnTo>
                    <a:pt x="665822" y="269327"/>
                  </a:lnTo>
                  <a:lnTo>
                    <a:pt x="619468" y="269327"/>
                  </a:lnTo>
                  <a:lnTo>
                    <a:pt x="573115" y="269327"/>
                  </a:lnTo>
                  <a:lnTo>
                    <a:pt x="522547" y="269327"/>
                  </a:lnTo>
                  <a:lnTo>
                    <a:pt x="476194" y="269327"/>
                  </a:lnTo>
                  <a:lnTo>
                    <a:pt x="429840" y="269327"/>
                  </a:lnTo>
                  <a:lnTo>
                    <a:pt x="383487" y="269327"/>
                  </a:lnTo>
                  <a:lnTo>
                    <a:pt x="332902" y="269327"/>
                  </a:lnTo>
                  <a:lnTo>
                    <a:pt x="286549" y="269327"/>
                  </a:lnTo>
                  <a:lnTo>
                    <a:pt x="240195" y="269327"/>
                  </a:lnTo>
                  <a:lnTo>
                    <a:pt x="193842" y="269327"/>
                  </a:lnTo>
                  <a:lnTo>
                    <a:pt x="143274" y="269327"/>
                  </a:lnTo>
                  <a:lnTo>
                    <a:pt x="96921" y="269327"/>
                  </a:lnTo>
                  <a:lnTo>
                    <a:pt x="50567" y="269327"/>
                  </a:lnTo>
                  <a:lnTo>
                    <a:pt x="0" y="269327"/>
                  </a:lnTo>
                  <a:lnTo>
                    <a:pt x="0" y="175276"/>
                  </a:lnTo>
                  <a:close/>
                </a:path>
              </a:pathLst>
            </a:custGeom>
            <a:ln w="42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4" name="object 214" descr=""/>
            <p:cNvSpPr/>
            <p:nvPr/>
          </p:nvSpPr>
          <p:spPr>
            <a:xfrm>
              <a:off x="4421568" y="7199350"/>
              <a:ext cx="2313940" cy="1171575"/>
            </a:xfrm>
            <a:custGeom>
              <a:avLst/>
              <a:gdLst/>
              <a:ahLst/>
              <a:cxnLst/>
              <a:rect l="l" t="t" r="r" b="b"/>
              <a:pathLst>
                <a:path w="2313940" h="1171575">
                  <a:moveTo>
                    <a:pt x="37922" y="162458"/>
                  </a:moveTo>
                  <a:lnTo>
                    <a:pt x="0" y="162458"/>
                  </a:lnTo>
                  <a:lnTo>
                    <a:pt x="0" y="1171346"/>
                  </a:lnTo>
                  <a:lnTo>
                    <a:pt x="37922" y="1171346"/>
                  </a:lnTo>
                  <a:lnTo>
                    <a:pt x="37922" y="162458"/>
                  </a:lnTo>
                  <a:close/>
                </a:path>
                <a:path w="2313940" h="1171575">
                  <a:moveTo>
                    <a:pt x="84277" y="247954"/>
                  </a:moveTo>
                  <a:lnTo>
                    <a:pt x="50558" y="247954"/>
                  </a:lnTo>
                  <a:lnTo>
                    <a:pt x="50558" y="1171346"/>
                  </a:lnTo>
                  <a:lnTo>
                    <a:pt x="84277" y="1171346"/>
                  </a:lnTo>
                  <a:lnTo>
                    <a:pt x="84277" y="247954"/>
                  </a:lnTo>
                  <a:close/>
                </a:path>
                <a:path w="2313940" h="1171575">
                  <a:moveTo>
                    <a:pt x="130632" y="367652"/>
                  </a:moveTo>
                  <a:lnTo>
                    <a:pt x="96913" y="367652"/>
                  </a:lnTo>
                  <a:lnTo>
                    <a:pt x="96913" y="1171346"/>
                  </a:lnTo>
                  <a:lnTo>
                    <a:pt x="130632" y="1171346"/>
                  </a:lnTo>
                  <a:lnTo>
                    <a:pt x="130632" y="367652"/>
                  </a:lnTo>
                  <a:close/>
                </a:path>
                <a:path w="2313940" h="1171575">
                  <a:moveTo>
                    <a:pt x="176987" y="517283"/>
                  </a:moveTo>
                  <a:lnTo>
                    <a:pt x="143268" y="517283"/>
                  </a:lnTo>
                  <a:lnTo>
                    <a:pt x="143268" y="1171346"/>
                  </a:lnTo>
                  <a:lnTo>
                    <a:pt x="176987" y="1171346"/>
                  </a:lnTo>
                  <a:lnTo>
                    <a:pt x="176987" y="517283"/>
                  </a:lnTo>
                  <a:close/>
                </a:path>
                <a:path w="2313940" h="1171575">
                  <a:moveTo>
                    <a:pt x="227545" y="517283"/>
                  </a:moveTo>
                  <a:lnTo>
                    <a:pt x="189623" y="517283"/>
                  </a:lnTo>
                  <a:lnTo>
                    <a:pt x="189623" y="1171346"/>
                  </a:lnTo>
                  <a:lnTo>
                    <a:pt x="227545" y="1171346"/>
                  </a:lnTo>
                  <a:lnTo>
                    <a:pt x="227545" y="517283"/>
                  </a:lnTo>
                  <a:close/>
                </a:path>
                <a:path w="2313940" h="1171575">
                  <a:moveTo>
                    <a:pt x="273900" y="423227"/>
                  </a:moveTo>
                  <a:lnTo>
                    <a:pt x="240195" y="423227"/>
                  </a:lnTo>
                  <a:lnTo>
                    <a:pt x="240195" y="1171346"/>
                  </a:lnTo>
                  <a:lnTo>
                    <a:pt x="273900" y="1171346"/>
                  </a:lnTo>
                  <a:lnTo>
                    <a:pt x="273900" y="423227"/>
                  </a:lnTo>
                  <a:close/>
                </a:path>
                <a:path w="2313940" h="1171575">
                  <a:moveTo>
                    <a:pt x="320255" y="380479"/>
                  </a:moveTo>
                  <a:lnTo>
                    <a:pt x="286550" y="380479"/>
                  </a:lnTo>
                  <a:lnTo>
                    <a:pt x="286550" y="1171346"/>
                  </a:lnTo>
                  <a:lnTo>
                    <a:pt x="320255" y="1171346"/>
                  </a:lnTo>
                  <a:lnTo>
                    <a:pt x="320255" y="380479"/>
                  </a:lnTo>
                  <a:close/>
                </a:path>
                <a:path w="2313940" h="1171575">
                  <a:moveTo>
                    <a:pt x="366610" y="0"/>
                  </a:moveTo>
                  <a:lnTo>
                    <a:pt x="332905" y="0"/>
                  </a:lnTo>
                  <a:lnTo>
                    <a:pt x="332905" y="1171346"/>
                  </a:lnTo>
                  <a:lnTo>
                    <a:pt x="366610" y="1171346"/>
                  </a:lnTo>
                  <a:lnTo>
                    <a:pt x="366610" y="0"/>
                  </a:lnTo>
                  <a:close/>
                </a:path>
                <a:path w="2313940" h="1171575">
                  <a:moveTo>
                    <a:pt x="417195" y="192379"/>
                  </a:moveTo>
                  <a:lnTo>
                    <a:pt x="379247" y="192379"/>
                  </a:lnTo>
                  <a:lnTo>
                    <a:pt x="379247" y="1171346"/>
                  </a:lnTo>
                  <a:lnTo>
                    <a:pt x="417195" y="1171346"/>
                  </a:lnTo>
                  <a:lnTo>
                    <a:pt x="417195" y="192379"/>
                  </a:lnTo>
                  <a:close/>
                </a:path>
                <a:path w="2313940" h="1171575">
                  <a:moveTo>
                    <a:pt x="463550" y="389026"/>
                  </a:moveTo>
                  <a:lnTo>
                    <a:pt x="429831" y="389026"/>
                  </a:lnTo>
                  <a:lnTo>
                    <a:pt x="429831" y="1171346"/>
                  </a:lnTo>
                  <a:lnTo>
                    <a:pt x="463550" y="1171346"/>
                  </a:lnTo>
                  <a:lnTo>
                    <a:pt x="463550" y="389026"/>
                  </a:lnTo>
                  <a:close/>
                </a:path>
                <a:path w="2313940" h="1171575">
                  <a:moveTo>
                    <a:pt x="509905" y="504456"/>
                  </a:moveTo>
                  <a:lnTo>
                    <a:pt x="476186" y="504456"/>
                  </a:lnTo>
                  <a:lnTo>
                    <a:pt x="476186" y="1171346"/>
                  </a:lnTo>
                  <a:lnTo>
                    <a:pt x="509905" y="1171346"/>
                  </a:lnTo>
                  <a:lnTo>
                    <a:pt x="509905" y="504456"/>
                  </a:lnTo>
                  <a:close/>
                </a:path>
                <a:path w="2313940" h="1171575">
                  <a:moveTo>
                    <a:pt x="556260" y="598512"/>
                  </a:moveTo>
                  <a:lnTo>
                    <a:pt x="522541" y="598512"/>
                  </a:lnTo>
                  <a:lnTo>
                    <a:pt x="522541" y="1171346"/>
                  </a:lnTo>
                  <a:lnTo>
                    <a:pt x="556260" y="1171346"/>
                  </a:lnTo>
                  <a:lnTo>
                    <a:pt x="556260" y="598512"/>
                  </a:lnTo>
                  <a:close/>
                </a:path>
                <a:path w="2313940" h="1171575">
                  <a:moveTo>
                    <a:pt x="606818" y="812253"/>
                  </a:moveTo>
                  <a:lnTo>
                    <a:pt x="573112" y="812253"/>
                  </a:lnTo>
                  <a:lnTo>
                    <a:pt x="573112" y="1171346"/>
                  </a:lnTo>
                  <a:lnTo>
                    <a:pt x="606818" y="1171346"/>
                  </a:lnTo>
                  <a:lnTo>
                    <a:pt x="606818" y="812253"/>
                  </a:lnTo>
                  <a:close/>
                </a:path>
                <a:path w="2313940" h="1171575">
                  <a:moveTo>
                    <a:pt x="653173" y="756678"/>
                  </a:moveTo>
                  <a:lnTo>
                    <a:pt x="619467" y="756678"/>
                  </a:lnTo>
                  <a:lnTo>
                    <a:pt x="619467" y="1171346"/>
                  </a:lnTo>
                  <a:lnTo>
                    <a:pt x="653173" y="1171346"/>
                  </a:lnTo>
                  <a:lnTo>
                    <a:pt x="653173" y="756678"/>
                  </a:lnTo>
                  <a:close/>
                </a:path>
                <a:path w="2313940" h="1171575">
                  <a:moveTo>
                    <a:pt x="699528" y="731037"/>
                  </a:moveTo>
                  <a:lnTo>
                    <a:pt x="665822" y="731037"/>
                  </a:lnTo>
                  <a:lnTo>
                    <a:pt x="665822" y="1171346"/>
                  </a:lnTo>
                  <a:lnTo>
                    <a:pt x="699528" y="1171346"/>
                  </a:lnTo>
                  <a:lnTo>
                    <a:pt x="699528" y="731037"/>
                  </a:lnTo>
                  <a:close/>
                </a:path>
                <a:path w="2313940" h="1171575">
                  <a:moveTo>
                    <a:pt x="745883" y="859269"/>
                  </a:moveTo>
                  <a:lnTo>
                    <a:pt x="712177" y="859269"/>
                  </a:lnTo>
                  <a:lnTo>
                    <a:pt x="712177" y="1171346"/>
                  </a:lnTo>
                  <a:lnTo>
                    <a:pt x="745883" y="1171346"/>
                  </a:lnTo>
                  <a:lnTo>
                    <a:pt x="745883" y="859269"/>
                  </a:lnTo>
                  <a:close/>
                </a:path>
                <a:path w="2313940" h="1171575">
                  <a:moveTo>
                    <a:pt x="796455" y="833628"/>
                  </a:moveTo>
                  <a:lnTo>
                    <a:pt x="762736" y="833628"/>
                  </a:lnTo>
                  <a:lnTo>
                    <a:pt x="762736" y="1171346"/>
                  </a:lnTo>
                  <a:lnTo>
                    <a:pt x="796455" y="1171346"/>
                  </a:lnTo>
                  <a:lnTo>
                    <a:pt x="796455" y="833628"/>
                  </a:lnTo>
                  <a:close/>
                </a:path>
                <a:path w="2313940" h="1171575">
                  <a:moveTo>
                    <a:pt x="842810" y="850722"/>
                  </a:moveTo>
                  <a:lnTo>
                    <a:pt x="809091" y="850722"/>
                  </a:lnTo>
                  <a:lnTo>
                    <a:pt x="809091" y="1171346"/>
                  </a:lnTo>
                  <a:lnTo>
                    <a:pt x="842810" y="1171346"/>
                  </a:lnTo>
                  <a:lnTo>
                    <a:pt x="842810" y="850722"/>
                  </a:lnTo>
                  <a:close/>
                </a:path>
                <a:path w="2313940" h="1171575">
                  <a:moveTo>
                    <a:pt x="889165" y="872096"/>
                  </a:moveTo>
                  <a:lnTo>
                    <a:pt x="855446" y="872096"/>
                  </a:lnTo>
                  <a:lnTo>
                    <a:pt x="855446" y="1171346"/>
                  </a:lnTo>
                  <a:lnTo>
                    <a:pt x="889165" y="1171346"/>
                  </a:lnTo>
                  <a:lnTo>
                    <a:pt x="889165" y="872096"/>
                  </a:lnTo>
                  <a:close/>
                </a:path>
                <a:path w="2313940" h="1171575">
                  <a:moveTo>
                    <a:pt x="939723" y="778052"/>
                  </a:moveTo>
                  <a:lnTo>
                    <a:pt x="901801" y="778052"/>
                  </a:lnTo>
                  <a:lnTo>
                    <a:pt x="901801" y="1171346"/>
                  </a:lnTo>
                  <a:lnTo>
                    <a:pt x="939723" y="1171346"/>
                  </a:lnTo>
                  <a:lnTo>
                    <a:pt x="939723" y="778052"/>
                  </a:lnTo>
                  <a:close/>
                </a:path>
                <a:path w="2313940" h="1171575">
                  <a:moveTo>
                    <a:pt x="986078" y="820813"/>
                  </a:moveTo>
                  <a:lnTo>
                    <a:pt x="952373" y="820813"/>
                  </a:lnTo>
                  <a:lnTo>
                    <a:pt x="952373" y="1171346"/>
                  </a:lnTo>
                  <a:lnTo>
                    <a:pt x="986078" y="1171346"/>
                  </a:lnTo>
                  <a:lnTo>
                    <a:pt x="986078" y="820813"/>
                  </a:lnTo>
                  <a:close/>
                </a:path>
                <a:path w="2313940" h="1171575">
                  <a:moveTo>
                    <a:pt x="1032433" y="897750"/>
                  </a:moveTo>
                  <a:lnTo>
                    <a:pt x="998728" y="897750"/>
                  </a:lnTo>
                  <a:lnTo>
                    <a:pt x="998728" y="1171346"/>
                  </a:lnTo>
                  <a:lnTo>
                    <a:pt x="1032433" y="1171346"/>
                  </a:lnTo>
                  <a:lnTo>
                    <a:pt x="1032433" y="897750"/>
                  </a:lnTo>
                  <a:close/>
                </a:path>
                <a:path w="2313940" h="1171575">
                  <a:moveTo>
                    <a:pt x="1078788" y="859269"/>
                  </a:moveTo>
                  <a:lnTo>
                    <a:pt x="1045070" y="859269"/>
                  </a:lnTo>
                  <a:lnTo>
                    <a:pt x="1045070" y="1171346"/>
                  </a:lnTo>
                  <a:lnTo>
                    <a:pt x="1078788" y="1171346"/>
                  </a:lnTo>
                  <a:lnTo>
                    <a:pt x="1078788" y="859269"/>
                  </a:lnTo>
                  <a:close/>
                </a:path>
                <a:path w="2313940" h="1171575">
                  <a:moveTo>
                    <a:pt x="1129360" y="833628"/>
                  </a:moveTo>
                  <a:lnTo>
                    <a:pt x="1091425" y="833628"/>
                  </a:lnTo>
                  <a:lnTo>
                    <a:pt x="1091425" y="1171346"/>
                  </a:lnTo>
                  <a:lnTo>
                    <a:pt x="1129360" y="1171346"/>
                  </a:lnTo>
                  <a:lnTo>
                    <a:pt x="1129360" y="833628"/>
                  </a:lnTo>
                  <a:close/>
                </a:path>
                <a:path w="2313940" h="1171575">
                  <a:moveTo>
                    <a:pt x="1175702" y="842187"/>
                  </a:moveTo>
                  <a:lnTo>
                    <a:pt x="1141996" y="842187"/>
                  </a:lnTo>
                  <a:lnTo>
                    <a:pt x="1141996" y="1171346"/>
                  </a:lnTo>
                  <a:lnTo>
                    <a:pt x="1175702" y="1171346"/>
                  </a:lnTo>
                  <a:lnTo>
                    <a:pt x="1175702" y="842187"/>
                  </a:lnTo>
                  <a:close/>
                </a:path>
                <a:path w="2313940" h="1171575">
                  <a:moveTo>
                    <a:pt x="1222057" y="872096"/>
                  </a:moveTo>
                  <a:lnTo>
                    <a:pt x="1188351" y="872096"/>
                  </a:lnTo>
                  <a:lnTo>
                    <a:pt x="1188351" y="1171346"/>
                  </a:lnTo>
                  <a:lnTo>
                    <a:pt x="1222057" y="1171346"/>
                  </a:lnTo>
                  <a:lnTo>
                    <a:pt x="1222057" y="872096"/>
                  </a:lnTo>
                  <a:close/>
                </a:path>
                <a:path w="2313940" h="1171575">
                  <a:moveTo>
                    <a:pt x="1268412" y="752411"/>
                  </a:moveTo>
                  <a:lnTo>
                    <a:pt x="1234706" y="752411"/>
                  </a:lnTo>
                  <a:lnTo>
                    <a:pt x="1234706" y="1171346"/>
                  </a:lnTo>
                  <a:lnTo>
                    <a:pt x="1268412" y="1171346"/>
                  </a:lnTo>
                  <a:lnTo>
                    <a:pt x="1268412" y="752411"/>
                  </a:lnTo>
                  <a:close/>
                </a:path>
                <a:path w="2313940" h="1171575">
                  <a:moveTo>
                    <a:pt x="1318983" y="803706"/>
                  </a:moveTo>
                  <a:lnTo>
                    <a:pt x="1285265" y="803706"/>
                  </a:lnTo>
                  <a:lnTo>
                    <a:pt x="1285265" y="1171346"/>
                  </a:lnTo>
                  <a:lnTo>
                    <a:pt x="1318983" y="1171346"/>
                  </a:lnTo>
                  <a:lnTo>
                    <a:pt x="1318983" y="803706"/>
                  </a:lnTo>
                  <a:close/>
                </a:path>
                <a:path w="2313940" h="1171575">
                  <a:moveTo>
                    <a:pt x="1365338" y="820813"/>
                  </a:moveTo>
                  <a:lnTo>
                    <a:pt x="1331620" y="820813"/>
                  </a:lnTo>
                  <a:lnTo>
                    <a:pt x="1331620" y="1171346"/>
                  </a:lnTo>
                  <a:lnTo>
                    <a:pt x="1365338" y="1171346"/>
                  </a:lnTo>
                  <a:lnTo>
                    <a:pt x="1365338" y="820813"/>
                  </a:lnTo>
                  <a:close/>
                </a:path>
                <a:path w="2313940" h="1171575">
                  <a:moveTo>
                    <a:pt x="1411693" y="842187"/>
                  </a:moveTo>
                  <a:lnTo>
                    <a:pt x="1377975" y="842187"/>
                  </a:lnTo>
                  <a:lnTo>
                    <a:pt x="1377975" y="1171346"/>
                  </a:lnTo>
                  <a:lnTo>
                    <a:pt x="1411693" y="1171346"/>
                  </a:lnTo>
                  <a:lnTo>
                    <a:pt x="1411693" y="842187"/>
                  </a:lnTo>
                  <a:close/>
                </a:path>
                <a:path w="2313940" h="1171575">
                  <a:moveTo>
                    <a:pt x="1458048" y="786612"/>
                  </a:moveTo>
                  <a:lnTo>
                    <a:pt x="1424330" y="786612"/>
                  </a:lnTo>
                  <a:lnTo>
                    <a:pt x="1424330" y="1171346"/>
                  </a:lnTo>
                  <a:lnTo>
                    <a:pt x="1458048" y="1171346"/>
                  </a:lnTo>
                  <a:lnTo>
                    <a:pt x="1458048" y="786612"/>
                  </a:lnTo>
                  <a:close/>
                </a:path>
                <a:path w="2313940" h="1171575">
                  <a:moveTo>
                    <a:pt x="1508607" y="867829"/>
                  </a:moveTo>
                  <a:lnTo>
                    <a:pt x="1474901" y="867829"/>
                  </a:lnTo>
                  <a:lnTo>
                    <a:pt x="1474901" y="1171346"/>
                  </a:lnTo>
                  <a:lnTo>
                    <a:pt x="1508607" y="1171346"/>
                  </a:lnTo>
                  <a:lnTo>
                    <a:pt x="1508607" y="867829"/>
                  </a:lnTo>
                  <a:close/>
                </a:path>
                <a:path w="2313940" h="1171575">
                  <a:moveTo>
                    <a:pt x="1554962" y="807986"/>
                  </a:moveTo>
                  <a:lnTo>
                    <a:pt x="1521256" y="807986"/>
                  </a:lnTo>
                  <a:lnTo>
                    <a:pt x="1521256" y="1171346"/>
                  </a:lnTo>
                  <a:lnTo>
                    <a:pt x="1554962" y="1171346"/>
                  </a:lnTo>
                  <a:lnTo>
                    <a:pt x="1554962" y="807986"/>
                  </a:lnTo>
                  <a:close/>
                </a:path>
                <a:path w="2313940" h="1171575">
                  <a:moveTo>
                    <a:pt x="1601317" y="846455"/>
                  </a:moveTo>
                  <a:lnTo>
                    <a:pt x="1567611" y="846455"/>
                  </a:lnTo>
                  <a:lnTo>
                    <a:pt x="1567611" y="1171346"/>
                  </a:lnTo>
                  <a:lnTo>
                    <a:pt x="1601317" y="1171346"/>
                  </a:lnTo>
                  <a:lnTo>
                    <a:pt x="1601317" y="846455"/>
                  </a:lnTo>
                  <a:close/>
                </a:path>
                <a:path w="2313940" h="1171575">
                  <a:moveTo>
                    <a:pt x="1651889" y="846455"/>
                  </a:moveTo>
                  <a:lnTo>
                    <a:pt x="1613954" y="846455"/>
                  </a:lnTo>
                  <a:lnTo>
                    <a:pt x="1613954" y="1171346"/>
                  </a:lnTo>
                  <a:lnTo>
                    <a:pt x="1651889" y="1171346"/>
                  </a:lnTo>
                  <a:lnTo>
                    <a:pt x="1651889" y="846455"/>
                  </a:lnTo>
                  <a:close/>
                </a:path>
                <a:path w="2313940" h="1171575">
                  <a:moveTo>
                    <a:pt x="1698244" y="803706"/>
                  </a:moveTo>
                  <a:lnTo>
                    <a:pt x="1664525" y="803706"/>
                  </a:lnTo>
                  <a:lnTo>
                    <a:pt x="1664525" y="1171346"/>
                  </a:lnTo>
                  <a:lnTo>
                    <a:pt x="1698244" y="1171346"/>
                  </a:lnTo>
                  <a:lnTo>
                    <a:pt x="1698244" y="803706"/>
                  </a:lnTo>
                  <a:close/>
                </a:path>
                <a:path w="2313940" h="1171575">
                  <a:moveTo>
                    <a:pt x="1744586" y="846455"/>
                  </a:moveTo>
                  <a:lnTo>
                    <a:pt x="1710880" y="846455"/>
                  </a:lnTo>
                  <a:lnTo>
                    <a:pt x="1710880" y="1171346"/>
                  </a:lnTo>
                  <a:lnTo>
                    <a:pt x="1744586" y="1171346"/>
                  </a:lnTo>
                  <a:lnTo>
                    <a:pt x="1744586" y="846455"/>
                  </a:lnTo>
                  <a:close/>
                </a:path>
                <a:path w="2313940" h="1171575">
                  <a:moveTo>
                    <a:pt x="1790941" y="705383"/>
                  </a:moveTo>
                  <a:lnTo>
                    <a:pt x="1757235" y="705383"/>
                  </a:lnTo>
                  <a:lnTo>
                    <a:pt x="1757235" y="1171346"/>
                  </a:lnTo>
                  <a:lnTo>
                    <a:pt x="1790941" y="1171346"/>
                  </a:lnTo>
                  <a:lnTo>
                    <a:pt x="1790941" y="705383"/>
                  </a:lnTo>
                  <a:close/>
                </a:path>
                <a:path w="2313940" h="1171575">
                  <a:moveTo>
                    <a:pt x="1841512" y="807986"/>
                  </a:moveTo>
                  <a:lnTo>
                    <a:pt x="1803590" y="807986"/>
                  </a:lnTo>
                  <a:lnTo>
                    <a:pt x="1803590" y="1171346"/>
                  </a:lnTo>
                  <a:lnTo>
                    <a:pt x="1841512" y="1171346"/>
                  </a:lnTo>
                  <a:lnTo>
                    <a:pt x="1841512" y="807986"/>
                  </a:lnTo>
                  <a:close/>
                </a:path>
                <a:path w="2313940" h="1171575">
                  <a:moveTo>
                    <a:pt x="1887867" y="820813"/>
                  </a:moveTo>
                  <a:lnTo>
                    <a:pt x="1854161" y="820813"/>
                  </a:lnTo>
                  <a:lnTo>
                    <a:pt x="1854161" y="1171346"/>
                  </a:lnTo>
                  <a:lnTo>
                    <a:pt x="1887867" y="1171346"/>
                  </a:lnTo>
                  <a:lnTo>
                    <a:pt x="1887867" y="820813"/>
                  </a:lnTo>
                  <a:close/>
                </a:path>
                <a:path w="2313940" h="1171575">
                  <a:moveTo>
                    <a:pt x="1934222" y="846455"/>
                  </a:moveTo>
                  <a:lnTo>
                    <a:pt x="1900504" y="846455"/>
                  </a:lnTo>
                  <a:lnTo>
                    <a:pt x="1900504" y="1171346"/>
                  </a:lnTo>
                  <a:lnTo>
                    <a:pt x="1934222" y="1171346"/>
                  </a:lnTo>
                  <a:lnTo>
                    <a:pt x="1934222" y="846455"/>
                  </a:lnTo>
                  <a:close/>
                </a:path>
                <a:path w="2313940" h="1171575">
                  <a:moveTo>
                    <a:pt x="1980577" y="726757"/>
                  </a:moveTo>
                  <a:lnTo>
                    <a:pt x="1946859" y="726757"/>
                  </a:lnTo>
                  <a:lnTo>
                    <a:pt x="1946859" y="1171346"/>
                  </a:lnTo>
                  <a:lnTo>
                    <a:pt x="1980577" y="1171346"/>
                  </a:lnTo>
                  <a:lnTo>
                    <a:pt x="1980577" y="726757"/>
                  </a:lnTo>
                  <a:close/>
                </a:path>
                <a:path w="2313940" h="1171575">
                  <a:moveTo>
                    <a:pt x="2031136" y="765238"/>
                  </a:moveTo>
                  <a:lnTo>
                    <a:pt x="1993214" y="765238"/>
                  </a:lnTo>
                  <a:lnTo>
                    <a:pt x="1993214" y="1171346"/>
                  </a:lnTo>
                  <a:lnTo>
                    <a:pt x="2031136" y="1171346"/>
                  </a:lnTo>
                  <a:lnTo>
                    <a:pt x="2031136" y="765238"/>
                  </a:lnTo>
                  <a:close/>
                </a:path>
                <a:path w="2313940" h="1171575">
                  <a:moveTo>
                    <a:pt x="2077491" y="906297"/>
                  </a:moveTo>
                  <a:lnTo>
                    <a:pt x="2043785" y="906297"/>
                  </a:lnTo>
                  <a:lnTo>
                    <a:pt x="2043785" y="1171346"/>
                  </a:lnTo>
                  <a:lnTo>
                    <a:pt x="2077491" y="1171346"/>
                  </a:lnTo>
                  <a:lnTo>
                    <a:pt x="2077491" y="906297"/>
                  </a:lnTo>
                  <a:close/>
                </a:path>
                <a:path w="2313940" h="1171575">
                  <a:moveTo>
                    <a:pt x="2123846" y="833628"/>
                  </a:moveTo>
                  <a:lnTo>
                    <a:pt x="2090140" y="833628"/>
                  </a:lnTo>
                  <a:lnTo>
                    <a:pt x="2090140" y="1171346"/>
                  </a:lnTo>
                  <a:lnTo>
                    <a:pt x="2123846" y="1171346"/>
                  </a:lnTo>
                  <a:lnTo>
                    <a:pt x="2123846" y="833628"/>
                  </a:lnTo>
                  <a:close/>
                </a:path>
                <a:path w="2313940" h="1171575">
                  <a:moveTo>
                    <a:pt x="2170201" y="803706"/>
                  </a:moveTo>
                  <a:lnTo>
                    <a:pt x="2136495" y="803706"/>
                  </a:lnTo>
                  <a:lnTo>
                    <a:pt x="2136495" y="1171346"/>
                  </a:lnTo>
                  <a:lnTo>
                    <a:pt x="2170201" y="1171346"/>
                  </a:lnTo>
                  <a:lnTo>
                    <a:pt x="2170201" y="803706"/>
                  </a:lnTo>
                  <a:close/>
                </a:path>
                <a:path w="2313940" h="1171575">
                  <a:moveTo>
                    <a:pt x="2220772" y="919124"/>
                  </a:moveTo>
                  <a:lnTo>
                    <a:pt x="2187054" y="919124"/>
                  </a:lnTo>
                  <a:lnTo>
                    <a:pt x="2187054" y="1171346"/>
                  </a:lnTo>
                  <a:lnTo>
                    <a:pt x="2220772" y="1171346"/>
                  </a:lnTo>
                  <a:lnTo>
                    <a:pt x="2220772" y="919124"/>
                  </a:lnTo>
                  <a:close/>
                </a:path>
                <a:path w="2313940" h="1171575">
                  <a:moveTo>
                    <a:pt x="2267127" y="829360"/>
                  </a:moveTo>
                  <a:lnTo>
                    <a:pt x="2233409" y="829360"/>
                  </a:lnTo>
                  <a:lnTo>
                    <a:pt x="2233409" y="1171346"/>
                  </a:lnTo>
                  <a:lnTo>
                    <a:pt x="2267127" y="1171346"/>
                  </a:lnTo>
                  <a:lnTo>
                    <a:pt x="2267127" y="829360"/>
                  </a:lnTo>
                  <a:close/>
                </a:path>
                <a:path w="2313940" h="1171575">
                  <a:moveTo>
                    <a:pt x="2313482" y="906297"/>
                  </a:moveTo>
                  <a:lnTo>
                    <a:pt x="2279764" y="906297"/>
                  </a:lnTo>
                  <a:lnTo>
                    <a:pt x="2279764" y="1171346"/>
                  </a:lnTo>
                  <a:lnTo>
                    <a:pt x="2313482" y="1171346"/>
                  </a:lnTo>
                  <a:lnTo>
                    <a:pt x="2313482" y="906297"/>
                  </a:lnTo>
                  <a:close/>
                </a:path>
              </a:pathLst>
            </a:custGeom>
            <a:solidFill>
              <a:srgbClr val="17375E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5" name="object 215" descr=""/>
            <p:cNvSpPr/>
            <p:nvPr/>
          </p:nvSpPr>
          <p:spPr>
            <a:xfrm>
              <a:off x="4421571" y="7199346"/>
              <a:ext cx="2313940" cy="1171575"/>
            </a:xfrm>
            <a:custGeom>
              <a:avLst/>
              <a:gdLst/>
              <a:ahLst/>
              <a:cxnLst/>
              <a:rect l="l" t="t" r="r" b="b"/>
              <a:pathLst>
                <a:path w="2313940" h="1171575">
                  <a:moveTo>
                    <a:pt x="0" y="162451"/>
                  </a:moveTo>
                  <a:lnTo>
                    <a:pt x="37925" y="162451"/>
                  </a:lnTo>
                  <a:lnTo>
                    <a:pt x="37925" y="1171348"/>
                  </a:lnTo>
                  <a:lnTo>
                    <a:pt x="0" y="1171348"/>
                  </a:lnTo>
                  <a:lnTo>
                    <a:pt x="0" y="162451"/>
                  </a:lnTo>
                  <a:close/>
                </a:path>
                <a:path w="2313940" h="1171575">
                  <a:moveTo>
                    <a:pt x="50567" y="247952"/>
                  </a:moveTo>
                  <a:lnTo>
                    <a:pt x="84279" y="247952"/>
                  </a:lnTo>
                  <a:lnTo>
                    <a:pt x="84279" y="1171348"/>
                  </a:lnTo>
                  <a:lnTo>
                    <a:pt x="50567" y="1171348"/>
                  </a:lnTo>
                  <a:lnTo>
                    <a:pt x="50567" y="247952"/>
                  </a:lnTo>
                  <a:close/>
                </a:path>
                <a:path w="2313940" h="1171575">
                  <a:moveTo>
                    <a:pt x="96921" y="367652"/>
                  </a:moveTo>
                  <a:lnTo>
                    <a:pt x="130632" y="367652"/>
                  </a:lnTo>
                  <a:lnTo>
                    <a:pt x="130632" y="1171348"/>
                  </a:lnTo>
                  <a:lnTo>
                    <a:pt x="96921" y="1171348"/>
                  </a:lnTo>
                  <a:lnTo>
                    <a:pt x="96921" y="367652"/>
                  </a:lnTo>
                  <a:close/>
                </a:path>
                <a:path w="2313940" h="1171575">
                  <a:moveTo>
                    <a:pt x="143274" y="517279"/>
                  </a:moveTo>
                  <a:lnTo>
                    <a:pt x="176986" y="517279"/>
                  </a:lnTo>
                  <a:lnTo>
                    <a:pt x="176986" y="1171348"/>
                  </a:lnTo>
                  <a:lnTo>
                    <a:pt x="143274" y="1171348"/>
                  </a:lnTo>
                  <a:lnTo>
                    <a:pt x="143274" y="517279"/>
                  </a:lnTo>
                  <a:close/>
                </a:path>
                <a:path w="2313940" h="1171575">
                  <a:moveTo>
                    <a:pt x="189628" y="517279"/>
                  </a:moveTo>
                  <a:lnTo>
                    <a:pt x="227553" y="517279"/>
                  </a:lnTo>
                  <a:lnTo>
                    <a:pt x="227553" y="1171348"/>
                  </a:lnTo>
                  <a:lnTo>
                    <a:pt x="189628" y="1171348"/>
                  </a:lnTo>
                  <a:lnTo>
                    <a:pt x="189628" y="517279"/>
                  </a:lnTo>
                  <a:close/>
                </a:path>
                <a:path w="2313940" h="1171575">
                  <a:moveTo>
                    <a:pt x="240195" y="423228"/>
                  </a:moveTo>
                  <a:lnTo>
                    <a:pt x="273907" y="423228"/>
                  </a:lnTo>
                  <a:lnTo>
                    <a:pt x="273907" y="1171348"/>
                  </a:lnTo>
                  <a:lnTo>
                    <a:pt x="240195" y="1171348"/>
                  </a:lnTo>
                  <a:lnTo>
                    <a:pt x="240195" y="423228"/>
                  </a:lnTo>
                  <a:close/>
                </a:path>
                <a:path w="2313940" h="1171575">
                  <a:moveTo>
                    <a:pt x="286549" y="380478"/>
                  </a:moveTo>
                  <a:lnTo>
                    <a:pt x="320260" y="380478"/>
                  </a:lnTo>
                  <a:lnTo>
                    <a:pt x="320260" y="1171348"/>
                  </a:lnTo>
                  <a:lnTo>
                    <a:pt x="286549" y="1171348"/>
                  </a:lnTo>
                  <a:lnTo>
                    <a:pt x="286549" y="380478"/>
                  </a:lnTo>
                  <a:close/>
                </a:path>
                <a:path w="2313940" h="1171575">
                  <a:moveTo>
                    <a:pt x="332902" y="0"/>
                  </a:moveTo>
                  <a:lnTo>
                    <a:pt x="366614" y="0"/>
                  </a:lnTo>
                  <a:lnTo>
                    <a:pt x="366614" y="1171348"/>
                  </a:lnTo>
                  <a:lnTo>
                    <a:pt x="332902" y="1171348"/>
                  </a:lnTo>
                  <a:lnTo>
                    <a:pt x="332902" y="0"/>
                  </a:lnTo>
                  <a:close/>
                </a:path>
                <a:path w="2313940" h="1171575">
                  <a:moveTo>
                    <a:pt x="379256" y="192376"/>
                  </a:moveTo>
                  <a:lnTo>
                    <a:pt x="417198" y="192376"/>
                  </a:lnTo>
                  <a:lnTo>
                    <a:pt x="417198" y="1171348"/>
                  </a:lnTo>
                  <a:lnTo>
                    <a:pt x="379256" y="1171348"/>
                  </a:lnTo>
                  <a:lnTo>
                    <a:pt x="379256" y="192376"/>
                  </a:lnTo>
                  <a:close/>
                </a:path>
                <a:path w="2313940" h="1171575">
                  <a:moveTo>
                    <a:pt x="429840" y="389028"/>
                  </a:moveTo>
                  <a:lnTo>
                    <a:pt x="463552" y="389028"/>
                  </a:lnTo>
                  <a:lnTo>
                    <a:pt x="463552" y="1171348"/>
                  </a:lnTo>
                  <a:lnTo>
                    <a:pt x="429840" y="1171348"/>
                  </a:lnTo>
                  <a:lnTo>
                    <a:pt x="429840" y="389028"/>
                  </a:lnTo>
                  <a:close/>
                </a:path>
                <a:path w="2313940" h="1171575">
                  <a:moveTo>
                    <a:pt x="476194" y="504454"/>
                  </a:moveTo>
                  <a:lnTo>
                    <a:pt x="509905" y="504454"/>
                  </a:lnTo>
                  <a:lnTo>
                    <a:pt x="509905" y="1171348"/>
                  </a:lnTo>
                  <a:lnTo>
                    <a:pt x="476194" y="1171348"/>
                  </a:lnTo>
                  <a:lnTo>
                    <a:pt x="476194" y="504454"/>
                  </a:lnTo>
                  <a:close/>
                </a:path>
                <a:path w="2313940" h="1171575">
                  <a:moveTo>
                    <a:pt x="522547" y="598504"/>
                  </a:moveTo>
                  <a:lnTo>
                    <a:pt x="556259" y="598504"/>
                  </a:lnTo>
                  <a:lnTo>
                    <a:pt x="556259" y="1171348"/>
                  </a:lnTo>
                  <a:lnTo>
                    <a:pt x="522547" y="1171348"/>
                  </a:lnTo>
                  <a:lnTo>
                    <a:pt x="522547" y="598504"/>
                  </a:lnTo>
                  <a:close/>
                </a:path>
                <a:path w="2313940" h="1171575">
                  <a:moveTo>
                    <a:pt x="573115" y="812256"/>
                  </a:moveTo>
                  <a:lnTo>
                    <a:pt x="606826" y="812256"/>
                  </a:lnTo>
                  <a:lnTo>
                    <a:pt x="606826" y="1171348"/>
                  </a:lnTo>
                  <a:lnTo>
                    <a:pt x="573115" y="1171348"/>
                  </a:lnTo>
                  <a:lnTo>
                    <a:pt x="573115" y="812256"/>
                  </a:lnTo>
                  <a:close/>
                </a:path>
                <a:path w="2313940" h="1171575">
                  <a:moveTo>
                    <a:pt x="619468" y="756681"/>
                  </a:moveTo>
                  <a:lnTo>
                    <a:pt x="653180" y="756681"/>
                  </a:lnTo>
                  <a:lnTo>
                    <a:pt x="653180" y="1171348"/>
                  </a:lnTo>
                  <a:lnTo>
                    <a:pt x="619468" y="1171348"/>
                  </a:lnTo>
                  <a:lnTo>
                    <a:pt x="619468" y="756681"/>
                  </a:lnTo>
                  <a:close/>
                </a:path>
                <a:path w="2313940" h="1171575">
                  <a:moveTo>
                    <a:pt x="665822" y="731030"/>
                  </a:moveTo>
                  <a:lnTo>
                    <a:pt x="699534" y="731030"/>
                  </a:lnTo>
                  <a:lnTo>
                    <a:pt x="699534" y="1171348"/>
                  </a:lnTo>
                  <a:lnTo>
                    <a:pt x="665822" y="1171348"/>
                  </a:lnTo>
                  <a:lnTo>
                    <a:pt x="665822" y="731030"/>
                  </a:lnTo>
                  <a:close/>
                </a:path>
                <a:path w="2313940" h="1171575">
                  <a:moveTo>
                    <a:pt x="712175" y="859270"/>
                  </a:moveTo>
                  <a:lnTo>
                    <a:pt x="745887" y="859270"/>
                  </a:lnTo>
                  <a:lnTo>
                    <a:pt x="745887" y="1171348"/>
                  </a:lnTo>
                  <a:lnTo>
                    <a:pt x="712175" y="1171348"/>
                  </a:lnTo>
                  <a:lnTo>
                    <a:pt x="712175" y="859270"/>
                  </a:lnTo>
                  <a:close/>
                </a:path>
                <a:path w="2313940" h="1171575">
                  <a:moveTo>
                    <a:pt x="762743" y="833631"/>
                  </a:moveTo>
                  <a:lnTo>
                    <a:pt x="796455" y="833631"/>
                  </a:lnTo>
                  <a:lnTo>
                    <a:pt x="796455" y="1171348"/>
                  </a:lnTo>
                  <a:lnTo>
                    <a:pt x="762743" y="1171348"/>
                  </a:lnTo>
                  <a:lnTo>
                    <a:pt x="762743" y="833631"/>
                  </a:lnTo>
                  <a:close/>
                </a:path>
                <a:path w="2313940" h="1171575">
                  <a:moveTo>
                    <a:pt x="809096" y="850720"/>
                  </a:moveTo>
                  <a:lnTo>
                    <a:pt x="842808" y="850720"/>
                  </a:lnTo>
                  <a:lnTo>
                    <a:pt x="842808" y="1171348"/>
                  </a:lnTo>
                  <a:lnTo>
                    <a:pt x="809096" y="1171348"/>
                  </a:lnTo>
                  <a:lnTo>
                    <a:pt x="809096" y="850720"/>
                  </a:lnTo>
                  <a:close/>
                </a:path>
                <a:path w="2313940" h="1171575">
                  <a:moveTo>
                    <a:pt x="855450" y="872095"/>
                  </a:moveTo>
                  <a:lnTo>
                    <a:pt x="889162" y="872095"/>
                  </a:lnTo>
                  <a:lnTo>
                    <a:pt x="889162" y="1171348"/>
                  </a:lnTo>
                  <a:lnTo>
                    <a:pt x="855450" y="1171348"/>
                  </a:lnTo>
                  <a:lnTo>
                    <a:pt x="855450" y="872095"/>
                  </a:lnTo>
                  <a:close/>
                </a:path>
                <a:path w="2313940" h="1171575">
                  <a:moveTo>
                    <a:pt x="901804" y="778056"/>
                  </a:moveTo>
                  <a:lnTo>
                    <a:pt x="939729" y="778056"/>
                  </a:lnTo>
                  <a:lnTo>
                    <a:pt x="939729" y="1171348"/>
                  </a:lnTo>
                  <a:lnTo>
                    <a:pt x="901804" y="1171348"/>
                  </a:lnTo>
                  <a:lnTo>
                    <a:pt x="901804" y="778056"/>
                  </a:lnTo>
                  <a:close/>
                </a:path>
                <a:path w="2313940" h="1171575">
                  <a:moveTo>
                    <a:pt x="952371" y="820806"/>
                  </a:moveTo>
                  <a:lnTo>
                    <a:pt x="986083" y="820806"/>
                  </a:lnTo>
                  <a:lnTo>
                    <a:pt x="986083" y="1171348"/>
                  </a:lnTo>
                  <a:lnTo>
                    <a:pt x="952371" y="1171348"/>
                  </a:lnTo>
                  <a:lnTo>
                    <a:pt x="952371" y="820806"/>
                  </a:lnTo>
                  <a:close/>
                </a:path>
                <a:path w="2313940" h="1171575">
                  <a:moveTo>
                    <a:pt x="998725" y="897745"/>
                  </a:moveTo>
                  <a:lnTo>
                    <a:pt x="1032436" y="897745"/>
                  </a:lnTo>
                  <a:lnTo>
                    <a:pt x="1032436" y="1171348"/>
                  </a:lnTo>
                  <a:lnTo>
                    <a:pt x="998725" y="1171348"/>
                  </a:lnTo>
                  <a:lnTo>
                    <a:pt x="998725" y="897745"/>
                  </a:lnTo>
                  <a:close/>
                </a:path>
                <a:path w="2313940" h="1171575">
                  <a:moveTo>
                    <a:pt x="1045078" y="859270"/>
                  </a:moveTo>
                  <a:lnTo>
                    <a:pt x="1078790" y="859270"/>
                  </a:lnTo>
                  <a:lnTo>
                    <a:pt x="1078790" y="1171348"/>
                  </a:lnTo>
                  <a:lnTo>
                    <a:pt x="1045078" y="1171348"/>
                  </a:lnTo>
                  <a:lnTo>
                    <a:pt x="1045078" y="859270"/>
                  </a:lnTo>
                  <a:close/>
                </a:path>
                <a:path w="2313940" h="1171575">
                  <a:moveTo>
                    <a:pt x="1091432" y="833631"/>
                  </a:moveTo>
                  <a:lnTo>
                    <a:pt x="1129357" y="833631"/>
                  </a:lnTo>
                  <a:lnTo>
                    <a:pt x="1129357" y="1171348"/>
                  </a:lnTo>
                  <a:lnTo>
                    <a:pt x="1091432" y="1171348"/>
                  </a:lnTo>
                  <a:lnTo>
                    <a:pt x="1091432" y="833631"/>
                  </a:lnTo>
                  <a:close/>
                </a:path>
                <a:path w="2313940" h="1171575">
                  <a:moveTo>
                    <a:pt x="1141999" y="842181"/>
                  </a:moveTo>
                  <a:lnTo>
                    <a:pt x="1175711" y="842181"/>
                  </a:lnTo>
                  <a:lnTo>
                    <a:pt x="1175711" y="1171348"/>
                  </a:lnTo>
                  <a:lnTo>
                    <a:pt x="1141999" y="1171348"/>
                  </a:lnTo>
                  <a:lnTo>
                    <a:pt x="1141999" y="842181"/>
                  </a:lnTo>
                  <a:close/>
                </a:path>
                <a:path w="2313940" h="1171575">
                  <a:moveTo>
                    <a:pt x="1188353" y="872095"/>
                  </a:moveTo>
                  <a:lnTo>
                    <a:pt x="1222064" y="872095"/>
                  </a:lnTo>
                  <a:lnTo>
                    <a:pt x="1222064" y="1171348"/>
                  </a:lnTo>
                  <a:lnTo>
                    <a:pt x="1188353" y="1171348"/>
                  </a:lnTo>
                  <a:lnTo>
                    <a:pt x="1188353" y="872095"/>
                  </a:lnTo>
                  <a:close/>
                </a:path>
                <a:path w="2313940" h="1171575">
                  <a:moveTo>
                    <a:pt x="1234706" y="752406"/>
                  </a:moveTo>
                  <a:lnTo>
                    <a:pt x="1268418" y="752406"/>
                  </a:lnTo>
                  <a:lnTo>
                    <a:pt x="1268418" y="1171348"/>
                  </a:lnTo>
                  <a:lnTo>
                    <a:pt x="1234706" y="1171348"/>
                  </a:lnTo>
                  <a:lnTo>
                    <a:pt x="1234706" y="752406"/>
                  </a:lnTo>
                  <a:close/>
                </a:path>
                <a:path w="2313940" h="1171575">
                  <a:moveTo>
                    <a:pt x="1285274" y="803706"/>
                  </a:moveTo>
                  <a:lnTo>
                    <a:pt x="1318985" y="803706"/>
                  </a:lnTo>
                  <a:lnTo>
                    <a:pt x="1318985" y="1171348"/>
                  </a:lnTo>
                  <a:lnTo>
                    <a:pt x="1285274" y="1171348"/>
                  </a:lnTo>
                  <a:lnTo>
                    <a:pt x="1285274" y="803706"/>
                  </a:lnTo>
                  <a:close/>
                </a:path>
                <a:path w="2313940" h="1171575">
                  <a:moveTo>
                    <a:pt x="1331627" y="820806"/>
                  </a:moveTo>
                  <a:lnTo>
                    <a:pt x="1365339" y="820806"/>
                  </a:lnTo>
                  <a:lnTo>
                    <a:pt x="1365339" y="1171348"/>
                  </a:lnTo>
                  <a:lnTo>
                    <a:pt x="1331627" y="1171348"/>
                  </a:lnTo>
                  <a:lnTo>
                    <a:pt x="1331627" y="820806"/>
                  </a:lnTo>
                  <a:close/>
                </a:path>
                <a:path w="2313940" h="1171575">
                  <a:moveTo>
                    <a:pt x="1377981" y="842181"/>
                  </a:moveTo>
                  <a:lnTo>
                    <a:pt x="1411693" y="842181"/>
                  </a:lnTo>
                  <a:lnTo>
                    <a:pt x="1411693" y="1171348"/>
                  </a:lnTo>
                  <a:lnTo>
                    <a:pt x="1377981" y="1171348"/>
                  </a:lnTo>
                  <a:lnTo>
                    <a:pt x="1377981" y="842181"/>
                  </a:lnTo>
                  <a:close/>
                </a:path>
                <a:path w="2313940" h="1171575">
                  <a:moveTo>
                    <a:pt x="1424334" y="786606"/>
                  </a:moveTo>
                  <a:lnTo>
                    <a:pt x="1458046" y="786606"/>
                  </a:lnTo>
                  <a:lnTo>
                    <a:pt x="1458046" y="1171348"/>
                  </a:lnTo>
                  <a:lnTo>
                    <a:pt x="1424334" y="1171348"/>
                  </a:lnTo>
                  <a:lnTo>
                    <a:pt x="1424334" y="786606"/>
                  </a:lnTo>
                  <a:close/>
                </a:path>
                <a:path w="2313940" h="1171575">
                  <a:moveTo>
                    <a:pt x="1474902" y="867820"/>
                  </a:moveTo>
                  <a:lnTo>
                    <a:pt x="1508614" y="867820"/>
                  </a:lnTo>
                  <a:lnTo>
                    <a:pt x="1508614" y="1171348"/>
                  </a:lnTo>
                  <a:lnTo>
                    <a:pt x="1474902" y="1171348"/>
                  </a:lnTo>
                  <a:lnTo>
                    <a:pt x="1474902" y="867820"/>
                  </a:lnTo>
                  <a:close/>
                </a:path>
                <a:path w="2313940" h="1171575">
                  <a:moveTo>
                    <a:pt x="1521256" y="807981"/>
                  </a:moveTo>
                  <a:lnTo>
                    <a:pt x="1554967" y="807981"/>
                  </a:lnTo>
                  <a:lnTo>
                    <a:pt x="1554967" y="1171348"/>
                  </a:lnTo>
                  <a:lnTo>
                    <a:pt x="1521256" y="1171348"/>
                  </a:lnTo>
                  <a:lnTo>
                    <a:pt x="1521256" y="807981"/>
                  </a:lnTo>
                  <a:close/>
                </a:path>
                <a:path w="2313940" h="1171575">
                  <a:moveTo>
                    <a:pt x="1567609" y="846456"/>
                  </a:moveTo>
                  <a:lnTo>
                    <a:pt x="1601321" y="846456"/>
                  </a:lnTo>
                  <a:lnTo>
                    <a:pt x="1601321" y="1171348"/>
                  </a:lnTo>
                  <a:lnTo>
                    <a:pt x="1567609" y="1171348"/>
                  </a:lnTo>
                  <a:lnTo>
                    <a:pt x="1567609" y="846456"/>
                  </a:lnTo>
                  <a:close/>
                </a:path>
                <a:path w="2313940" h="1171575">
                  <a:moveTo>
                    <a:pt x="1613963" y="846456"/>
                  </a:moveTo>
                  <a:lnTo>
                    <a:pt x="1651888" y="846456"/>
                  </a:lnTo>
                  <a:lnTo>
                    <a:pt x="1651888" y="1171348"/>
                  </a:lnTo>
                  <a:lnTo>
                    <a:pt x="1613963" y="1171348"/>
                  </a:lnTo>
                  <a:lnTo>
                    <a:pt x="1613963" y="846456"/>
                  </a:lnTo>
                  <a:close/>
                </a:path>
                <a:path w="2313940" h="1171575">
                  <a:moveTo>
                    <a:pt x="1664530" y="803706"/>
                  </a:moveTo>
                  <a:lnTo>
                    <a:pt x="1698242" y="803706"/>
                  </a:lnTo>
                  <a:lnTo>
                    <a:pt x="1698242" y="1171348"/>
                  </a:lnTo>
                  <a:lnTo>
                    <a:pt x="1664530" y="1171348"/>
                  </a:lnTo>
                  <a:lnTo>
                    <a:pt x="1664530" y="803706"/>
                  </a:lnTo>
                  <a:close/>
                </a:path>
                <a:path w="2313940" h="1171575">
                  <a:moveTo>
                    <a:pt x="1710884" y="846456"/>
                  </a:moveTo>
                  <a:lnTo>
                    <a:pt x="1744595" y="846456"/>
                  </a:lnTo>
                  <a:lnTo>
                    <a:pt x="1744595" y="1171348"/>
                  </a:lnTo>
                  <a:lnTo>
                    <a:pt x="1710884" y="1171348"/>
                  </a:lnTo>
                  <a:lnTo>
                    <a:pt x="1710884" y="846456"/>
                  </a:lnTo>
                  <a:close/>
                </a:path>
                <a:path w="2313940" h="1171575">
                  <a:moveTo>
                    <a:pt x="1757237" y="705380"/>
                  </a:moveTo>
                  <a:lnTo>
                    <a:pt x="1790949" y="705380"/>
                  </a:lnTo>
                  <a:lnTo>
                    <a:pt x="1790949" y="1171348"/>
                  </a:lnTo>
                  <a:lnTo>
                    <a:pt x="1757237" y="1171348"/>
                  </a:lnTo>
                  <a:lnTo>
                    <a:pt x="1757237" y="705380"/>
                  </a:lnTo>
                  <a:close/>
                </a:path>
                <a:path w="2313940" h="1171575">
                  <a:moveTo>
                    <a:pt x="1803591" y="807981"/>
                  </a:moveTo>
                  <a:lnTo>
                    <a:pt x="1841516" y="807981"/>
                  </a:lnTo>
                  <a:lnTo>
                    <a:pt x="1841516" y="1171348"/>
                  </a:lnTo>
                  <a:lnTo>
                    <a:pt x="1803591" y="1171348"/>
                  </a:lnTo>
                  <a:lnTo>
                    <a:pt x="1803591" y="807981"/>
                  </a:lnTo>
                  <a:close/>
                </a:path>
                <a:path w="2313940" h="1171575">
                  <a:moveTo>
                    <a:pt x="1854158" y="820806"/>
                  </a:moveTo>
                  <a:lnTo>
                    <a:pt x="1887870" y="820806"/>
                  </a:lnTo>
                  <a:lnTo>
                    <a:pt x="1887870" y="1171348"/>
                  </a:lnTo>
                  <a:lnTo>
                    <a:pt x="1854158" y="1171348"/>
                  </a:lnTo>
                  <a:lnTo>
                    <a:pt x="1854158" y="820806"/>
                  </a:lnTo>
                  <a:close/>
                </a:path>
                <a:path w="2313940" h="1171575">
                  <a:moveTo>
                    <a:pt x="1900512" y="846456"/>
                  </a:moveTo>
                  <a:lnTo>
                    <a:pt x="1934223" y="846456"/>
                  </a:lnTo>
                  <a:lnTo>
                    <a:pt x="1934223" y="1171348"/>
                  </a:lnTo>
                  <a:lnTo>
                    <a:pt x="1900512" y="1171348"/>
                  </a:lnTo>
                  <a:lnTo>
                    <a:pt x="1900512" y="846456"/>
                  </a:lnTo>
                  <a:close/>
                </a:path>
                <a:path w="2313940" h="1171575">
                  <a:moveTo>
                    <a:pt x="1946865" y="726755"/>
                  </a:moveTo>
                  <a:lnTo>
                    <a:pt x="1980577" y="726755"/>
                  </a:lnTo>
                  <a:lnTo>
                    <a:pt x="1980577" y="1171348"/>
                  </a:lnTo>
                  <a:lnTo>
                    <a:pt x="1946865" y="1171348"/>
                  </a:lnTo>
                  <a:lnTo>
                    <a:pt x="1946865" y="726755"/>
                  </a:lnTo>
                  <a:close/>
                </a:path>
                <a:path w="2313940" h="1171575">
                  <a:moveTo>
                    <a:pt x="1993219" y="765231"/>
                  </a:moveTo>
                  <a:lnTo>
                    <a:pt x="2031145" y="765231"/>
                  </a:lnTo>
                  <a:lnTo>
                    <a:pt x="2031145" y="1171348"/>
                  </a:lnTo>
                  <a:lnTo>
                    <a:pt x="1993219" y="1171348"/>
                  </a:lnTo>
                  <a:lnTo>
                    <a:pt x="1993219" y="765231"/>
                  </a:lnTo>
                  <a:close/>
                </a:path>
                <a:path w="2313940" h="1171575">
                  <a:moveTo>
                    <a:pt x="2043786" y="906295"/>
                  </a:moveTo>
                  <a:lnTo>
                    <a:pt x="2077498" y="906295"/>
                  </a:lnTo>
                  <a:lnTo>
                    <a:pt x="2077498" y="1171348"/>
                  </a:lnTo>
                  <a:lnTo>
                    <a:pt x="2043786" y="1171348"/>
                  </a:lnTo>
                  <a:lnTo>
                    <a:pt x="2043786" y="906295"/>
                  </a:lnTo>
                  <a:close/>
                </a:path>
                <a:path w="2313940" h="1171575">
                  <a:moveTo>
                    <a:pt x="2090140" y="833631"/>
                  </a:moveTo>
                  <a:lnTo>
                    <a:pt x="2123852" y="833631"/>
                  </a:lnTo>
                  <a:lnTo>
                    <a:pt x="2123852" y="1171348"/>
                  </a:lnTo>
                  <a:lnTo>
                    <a:pt x="2090140" y="1171348"/>
                  </a:lnTo>
                  <a:lnTo>
                    <a:pt x="2090140" y="833631"/>
                  </a:lnTo>
                  <a:close/>
                </a:path>
                <a:path w="2313940" h="1171575">
                  <a:moveTo>
                    <a:pt x="2136494" y="803706"/>
                  </a:moveTo>
                  <a:lnTo>
                    <a:pt x="2170205" y="803706"/>
                  </a:lnTo>
                  <a:lnTo>
                    <a:pt x="2170205" y="1171348"/>
                  </a:lnTo>
                  <a:lnTo>
                    <a:pt x="2136494" y="1171348"/>
                  </a:lnTo>
                  <a:lnTo>
                    <a:pt x="2136494" y="803706"/>
                  </a:lnTo>
                  <a:close/>
                </a:path>
                <a:path w="2313940" h="1171575">
                  <a:moveTo>
                    <a:pt x="2187061" y="919121"/>
                  </a:moveTo>
                  <a:lnTo>
                    <a:pt x="2220773" y="919121"/>
                  </a:lnTo>
                  <a:lnTo>
                    <a:pt x="2220773" y="1171348"/>
                  </a:lnTo>
                  <a:lnTo>
                    <a:pt x="2187061" y="1171348"/>
                  </a:lnTo>
                  <a:lnTo>
                    <a:pt x="2187061" y="919121"/>
                  </a:lnTo>
                  <a:close/>
                </a:path>
                <a:path w="2313940" h="1171575">
                  <a:moveTo>
                    <a:pt x="2233415" y="829356"/>
                  </a:moveTo>
                  <a:lnTo>
                    <a:pt x="2267126" y="829356"/>
                  </a:lnTo>
                  <a:lnTo>
                    <a:pt x="2267126" y="1171348"/>
                  </a:lnTo>
                  <a:lnTo>
                    <a:pt x="2233415" y="1171348"/>
                  </a:lnTo>
                  <a:lnTo>
                    <a:pt x="2233415" y="829356"/>
                  </a:lnTo>
                  <a:close/>
                </a:path>
                <a:path w="2313940" h="1171575">
                  <a:moveTo>
                    <a:pt x="2279768" y="906295"/>
                  </a:moveTo>
                  <a:lnTo>
                    <a:pt x="2313480" y="906295"/>
                  </a:lnTo>
                  <a:lnTo>
                    <a:pt x="2313480" y="1171348"/>
                  </a:lnTo>
                  <a:lnTo>
                    <a:pt x="2279768" y="1171348"/>
                  </a:lnTo>
                  <a:lnTo>
                    <a:pt x="2279768" y="906295"/>
                  </a:lnTo>
                  <a:close/>
                </a:path>
              </a:pathLst>
            </a:custGeom>
            <a:ln w="4244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6" name="object 216" descr=""/>
            <p:cNvSpPr/>
            <p:nvPr/>
          </p:nvSpPr>
          <p:spPr>
            <a:xfrm>
              <a:off x="4400501" y="7105295"/>
              <a:ext cx="2533015" cy="1278255"/>
            </a:xfrm>
            <a:custGeom>
              <a:avLst/>
              <a:gdLst/>
              <a:ahLst/>
              <a:cxnLst/>
              <a:rect l="l" t="t" r="r" b="b"/>
              <a:pathLst>
                <a:path w="2533015" h="1278254">
                  <a:moveTo>
                    <a:pt x="16855" y="1265398"/>
                  </a:moveTo>
                  <a:lnTo>
                    <a:pt x="16861" y="0"/>
                  </a:lnTo>
                </a:path>
                <a:path w="2533015" h="1278254">
                  <a:moveTo>
                    <a:pt x="0" y="1265398"/>
                  </a:moveTo>
                  <a:lnTo>
                    <a:pt x="16855" y="1265398"/>
                  </a:lnTo>
                </a:path>
                <a:path w="2533015" h="1278254">
                  <a:moveTo>
                    <a:pt x="0" y="1081572"/>
                  </a:moveTo>
                  <a:lnTo>
                    <a:pt x="16855" y="1081572"/>
                  </a:lnTo>
                </a:path>
                <a:path w="2533015" h="1278254">
                  <a:moveTo>
                    <a:pt x="0" y="902032"/>
                  </a:moveTo>
                  <a:lnTo>
                    <a:pt x="16855" y="902032"/>
                  </a:lnTo>
                </a:path>
                <a:path w="2533015" h="1278254">
                  <a:moveTo>
                    <a:pt x="0" y="722480"/>
                  </a:moveTo>
                  <a:lnTo>
                    <a:pt x="16855" y="722480"/>
                  </a:lnTo>
                </a:path>
                <a:path w="2533015" h="1278254">
                  <a:moveTo>
                    <a:pt x="0" y="538654"/>
                  </a:moveTo>
                  <a:lnTo>
                    <a:pt x="16855" y="538654"/>
                  </a:lnTo>
                </a:path>
                <a:path w="2533015" h="1278254">
                  <a:moveTo>
                    <a:pt x="0" y="359102"/>
                  </a:moveTo>
                  <a:lnTo>
                    <a:pt x="16855" y="359102"/>
                  </a:lnTo>
                </a:path>
                <a:path w="2533015" h="1278254">
                  <a:moveTo>
                    <a:pt x="0" y="179551"/>
                  </a:moveTo>
                  <a:lnTo>
                    <a:pt x="16855" y="179551"/>
                  </a:lnTo>
                </a:path>
                <a:path w="2533015" h="1278254">
                  <a:moveTo>
                    <a:pt x="0" y="0"/>
                  </a:moveTo>
                  <a:lnTo>
                    <a:pt x="16855" y="0"/>
                  </a:lnTo>
                </a:path>
                <a:path w="2533015" h="1278254">
                  <a:moveTo>
                    <a:pt x="16855" y="1265398"/>
                  </a:moveTo>
                  <a:lnTo>
                    <a:pt x="2532606" y="1265398"/>
                  </a:lnTo>
                </a:path>
                <a:path w="2533015" h="1278254">
                  <a:moveTo>
                    <a:pt x="16855" y="1265398"/>
                  </a:moveTo>
                  <a:lnTo>
                    <a:pt x="16855" y="1278223"/>
                  </a:lnTo>
                </a:path>
                <a:path w="2533015" h="1278254">
                  <a:moveTo>
                    <a:pt x="63209" y="1265398"/>
                  </a:moveTo>
                  <a:lnTo>
                    <a:pt x="63209" y="1278223"/>
                  </a:lnTo>
                </a:path>
                <a:path w="2533015" h="1278254">
                  <a:moveTo>
                    <a:pt x="109562" y="1265398"/>
                  </a:moveTo>
                  <a:lnTo>
                    <a:pt x="109562" y="1278223"/>
                  </a:lnTo>
                </a:path>
                <a:path w="2533015" h="1278254">
                  <a:moveTo>
                    <a:pt x="160130" y="1265398"/>
                  </a:moveTo>
                  <a:lnTo>
                    <a:pt x="160130" y="1278223"/>
                  </a:lnTo>
                </a:path>
                <a:path w="2533015" h="1278254">
                  <a:moveTo>
                    <a:pt x="206483" y="1265398"/>
                  </a:moveTo>
                  <a:lnTo>
                    <a:pt x="206483" y="1278223"/>
                  </a:lnTo>
                </a:path>
                <a:path w="2533015" h="1278254">
                  <a:moveTo>
                    <a:pt x="252837" y="1265398"/>
                  </a:moveTo>
                  <a:lnTo>
                    <a:pt x="252837" y="1278223"/>
                  </a:lnTo>
                </a:path>
                <a:path w="2533015" h="1278254">
                  <a:moveTo>
                    <a:pt x="299191" y="1265398"/>
                  </a:moveTo>
                  <a:lnTo>
                    <a:pt x="299191" y="1278223"/>
                  </a:lnTo>
                </a:path>
                <a:path w="2533015" h="1278254">
                  <a:moveTo>
                    <a:pt x="349758" y="1265398"/>
                  </a:moveTo>
                  <a:lnTo>
                    <a:pt x="349758" y="1278223"/>
                  </a:lnTo>
                </a:path>
                <a:path w="2533015" h="1278254">
                  <a:moveTo>
                    <a:pt x="396112" y="1265398"/>
                  </a:moveTo>
                  <a:lnTo>
                    <a:pt x="396112" y="1278223"/>
                  </a:lnTo>
                </a:path>
                <a:path w="2533015" h="1278254">
                  <a:moveTo>
                    <a:pt x="442482" y="1265398"/>
                  </a:moveTo>
                  <a:lnTo>
                    <a:pt x="442482" y="1278223"/>
                  </a:lnTo>
                </a:path>
                <a:path w="2533015" h="1278254">
                  <a:moveTo>
                    <a:pt x="488836" y="1265398"/>
                  </a:moveTo>
                  <a:lnTo>
                    <a:pt x="488836" y="1278223"/>
                  </a:lnTo>
                </a:path>
                <a:path w="2533015" h="1278254">
                  <a:moveTo>
                    <a:pt x="539403" y="1265398"/>
                  </a:moveTo>
                  <a:lnTo>
                    <a:pt x="539403" y="1278223"/>
                  </a:lnTo>
                </a:path>
                <a:path w="2533015" h="1278254">
                  <a:moveTo>
                    <a:pt x="585757" y="1265398"/>
                  </a:moveTo>
                  <a:lnTo>
                    <a:pt x="585757" y="1278223"/>
                  </a:lnTo>
                </a:path>
                <a:path w="2533015" h="1278254">
                  <a:moveTo>
                    <a:pt x="632110" y="1265398"/>
                  </a:moveTo>
                  <a:lnTo>
                    <a:pt x="632110" y="1278223"/>
                  </a:lnTo>
                </a:path>
                <a:path w="2533015" h="1278254">
                  <a:moveTo>
                    <a:pt x="682678" y="1265398"/>
                  </a:moveTo>
                  <a:lnTo>
                    <a:pt x="682678" y="1278223"/>
                  </a:lnTo>
                </a:path>
                <a:path w="2533015" h="1278254">
                  <a:moveTo>
                    <a:pt x="729031" y="1265398"/>
                  </a:moveTo>
                  <a:lnTo>
                    <a:pt x="729031" y="1278223"/>
                  </a:lnTo>
                </a:path>
                <a:path w="2533015" h="1278254">
                  <a:moveTo>
                    <a:pt x="775385" y="1265398"/>
                  </a:moveTo>
                  <a:lnTo>
                    <a:pt x="775385" y="1278223"/>
                  </a:lnTo>
                </a:path>
                <a:path w="2533015" h="1278254">
                  <a:moveTo>
                    <a:pt x="821738" y="1265398"/>
                  </a:moveTo>
                  <a:lnTo>
                    <a:pt x="821738" y="1278223"/>
                  </a:lnTo>
                </a:path>
                <a:path w="2533015" h="1278254">
                  <a:moveTo>
                    <a:pt x="872306" y="1265398"/>
                  </a:moveTo>
                  <a:lnTo>
                    <a:pt x="872306" y="1278223"/>
                  </a:lnTo>
                </a:path>
                <a:path w="2533015" h="1278254">
                  <a:moveTo>
                    <a:pt x="918659" y="1265398"/>
                  </a:moveTo>
                  <a:lnTo>
                    <a:pt x="918659" y="1278223"/>
                  </a:lnTo>
                </a:path>
                <a:path w="2533015" h="1278254">
                  <a:moveTo>
                    <a:pt x="965013" y="1265398"/>
                  </a:moveTo>
                  <a:lnTo>
                    <a:pt x="965013" y="1278223"/>
                  </a:lnTo>
                </a:path>
                <a:path w="2533015" h="1278254">
                  <a:moveTo>
                    <a:pt x="1011366" y="1265398"/>
                  </a:moveTo>
                  <a:lnTo>
                    <a:pt x="1011366" y="1278223"/>
                  </a:lnTo>
                </a:path>
                <a:path w="2533015" h="1278254">
                  <a:moveTo>
                    <a:pt x="1061934" y="1265398"/>
                  </a:moveTo>
                  <a:lnTo>
                    <a:pt x="1061934" y="1278223"/>
                  </a:lnTo>
                </a:path>
                <a:path w="2533015" h="1278254">
                  <a:moveTo>
                    <a:pt x="1108288" y="1265398"/>
                  </a:moveTo>
                  <a:lnTo>
                    <a:pt x="1108288" y="1278223"/>
                  </a:lnTo>
                </a:path>
                <a:path w="2533015" h="1278254">
                  <a:moveTo>
                    <a:pt x="1154641" y="1265398"/>
                  </a:moveTo>
                  <a:lnTo>
                    <a:pt x="1154641" y="1278223"/>
                  </a:lnTo>
                </a:path>
                <a:path w="2533015" h="1278254">
                  <a:moveTo>
                    <a:pt x="1200995" y="1265398"/>
                  </a:moveTo>
                  <a:lnTo>
                    <a:pt x="1200995" y="1278223"/>
                  </a:lnTo>
                </a:path>
                <a:path w="2533015" h="1278254">
                  <a:moveTo>
                    <a:pt x="1251562" y="1265398"/>
                  </a:moveTo>
                  <a:lnTo>
                    <a:pt x="1251562" y="1278223"/>
                  </a:lnTo>
                </a:path>
                <a:path w="2533015" h="1278254">
                  <a:moveTo>
                    <a:pt x="1297916" y="1265398"/>
                  </a:moveTo>
                  <a:lnTo>
                    <a:pt x="1297916" y="1278223"/>
                  </a:lnTo>
                </a:path>
                <a:path w="2533015" h="1278254">
                  <a:moveTo>
                    <a:pt x="1344269" y="1265398"/>
                  </a:moveTo>
                  <a:lnTo>
                    <a:pt x="1344269" y="1278223"/>
                  </a:lnTo>
                </a:path>
                <a:path w="2533015" h="1278254">
                  <a:moveTo>
                    <a:pt x="1390623" y="1265398"/>
                  </a:moveTo>
                  <a:lnTo>
                    <a:pt x="1390623" y="1278223"/>
                  </a:lnTo>
                </a:path>
                <a:path w="2533015" h="1278254">
                  <a:moveTo>
                    <a:pt x="1441190" y="1265398"/>
                  </a:moveTo>
                  <a:lnTo>
                    <a:pt x="1441190" y="1278223"/>
                  </a:lnTo>
                </a:path>
                <a:path w="2533015" h="1278254">
                  <a:moveTo>
                    <a:pt x="1487544" y="1265398"/>
                  </a:moveTo>
                  <a:lnTo>
                    <a:pt x="1487544" y="1278223"/>
                  </a:lnTo>
                </a:path>
                <a:path w="2533015" h="1278254">
                  <a:moveTo>
                    <a:pt x="1533897" y="1265398"/>
                  </a:moveTo>
                  <a:lnTo>
                    <a:pt x="1533897" y="1278223"/>
                  </a:lnTo>
                </a:path>
                <a:path w="2533015" h="1278254">
                  <a:moveTo>
                    <a:pt x="1584465" y="1265398"/>
                  </a:moveTo>
                  <a:lnTo>
                    <a:pt x="1584465" y="1278223"/>
                  </a:lnTo>
                </a:path>
                <a:path w="2533015" h="1278254">
                  <a:moveTo>
                    <a:pt x="1630818" y="1265398"/>
                  </a:moveTo>
                  <a:lnTo>
                    <a:pt x="1630818" y="1278223"/>
                  </a:lnTo>
                </a:path>
                <a:path w="2533015" h="1278254">
                  <a:moveTo>
                    <a:pt x="1677172" y="1265398"/>
                  </a:moveTo>
                  <a:lnTo>
                    <a:pt x="1677172" y="1278223"/>
                  </a:lnTo>
                </a:path>
                <a:path w="2533015" h="1278254">
                  <a:moveTo>
                    <a:pt x="1723526" y="1265398"/>
                  </a:moveTo>
                  <a:lnTo>
                    <a:pt x="1723526" y="1278223"/>
                  </a:lnTo>
                </a:path>
                <a:path w="2533015" h="1278254">
                  <a:moveTo>
                    <a:pt x="1774093" y="1265398"/>
                  </a:moveTo>
                  <a:lnTo>
                    <a:pt x="1774093" y="1278223"/>
                  </a:lnTo>
                </a:path>
                <a:path w="2533015" h="1278254">
                  <a:moveTo>
                    <a:pt x="1820447" y="1265398"/>
                  </a:moveTo>
                  <a:lnTo>
                    <a:pt x="1820447" y="1278223"/>
                  </a:lnTo>
                </a:path>
                <a:path w="2533015" h="1278254">
                  <a:moveTo>
                    <a:pt x="1866800" y="1265398"/>
                  </a:moveTo>
                  <a:lnTo>
                    <a:pt x="1866800" y="1278223"/>
                  </a:lnTo>
                </a:path>
                <a:path w="2533015" h="1278254">
                  <a:moveTo>
                    <a:pt x="1913154" y="1265398"/>
                  </a:moveTo>
                  <a:lnTo>
                    <a:pt x="1913154" y="1278223"/>
                  </a:lnTo>
                </a:path>
                <a:path w="2533015" h="1278254">
                  <a:moveTo>
                    <a:pt x="1963721" y="1265398"/>
                  </a:moveTo>
                  <a:lnTo>
                    <a:pt x="1963721" y="1278223"/>
                  </a:lnTo>
                </a:path>
                <a:path w="2533015" h="1278254">
                  <a:moveTo>
                    <a:pt x="2010075" y="1265398"/>
                  </a:moveTo>
                  <a:lnTo>
                    <a:pt x="2010075" y="1278223"/>
                  </a:lnTo>
                </a:path>
                <a:path w="2533015" h="1278254">
                  <a:moveTo>
                    <a:pt x="2056428" y="1265398"/>
                  </a:moveTo>
                  <a:lnTo>
                    <a:pt x="2056428" y="1278223"/>
                  </a:lnTo>
                </a:path>
                <a:path w="2533015" h="1278254">
                  <a:moveTo>
                    <a:pt x="2102782" y="1265398"/>
                  </a:moveTo>
                  <a:lnTo>
                    <a:pt x="2102782" y="1278223"/>
                  </a:lnTo>
                </a:path>
                <a:path w="2533015" h="1278254">
                  <a:moveTo>
                    <a:pt x="2153349" y="1265398"/>
                  </a:moveTo>
                  <a:lnTo>
                    <a:pt x="2153349" y="1278223"/>
                  </a:lnTo>
                </a:path>
                <a:path w="2533015" h="1278254">
                  <a:moveTo>
                    <a:pt x="2199703" y="1265398"/>
                  </a:moveTo>
                  <a:lnTo>
                    <a:pt x="2199703" y="1278223"/>
                  </a:lnTo>
                </a:path>
                <a:path w="2533015" h="1278254">
                  <a:moveTo>
                    <a:pt x="2246056" y="1265398"/>
                  </a:moveTo>
                  <a:lnTo>
                    <a:pt x="2246056" y="1278223"/>
                  </a:lnTo>
                </a:path>
                <a:path w="2533015" h="1278254">
                  <a:moveTo>
                    <a:pt x="2296624" y="1265398"/>
                  </a:moveTo>
                  <a:lnTo>
                    <a:pt x="2296624" y="1278223"/>
                  </a:lnTo>
                </a:path>
                <a:path w="2533015" h="1278254">
                  <a:moveTo>
                    <a:pt x="2342977" y="1265398"/>
                  </a:moveTo>
                  <a:lnTo>
                    <a:pt x="2342977" y="1278223"/>
                  </a:lnTo>
                </a:path>
                <a:path w="2533015" h="1278254">
                  <a:moveTo>
                    <a:pt x="2389331" y="1265398"/>
                  </a:moveTo>
                  <a:lnTo>
                    <a:pt x="2389331" y="1278223"/>
                  </a:lnTo>
                </a:path>
                <a:path w="2533015" h="1278254">
                  <a:moveTo>
                    <a:pt x="2435685" y="1265398"/>
                  </a:moveTo>
                  <a:lnTo>
                    <a:pt x="2435685" y="1278223"/>
                  </a:lnTo>
                </a:path>
                <a:path w="2533015" h="1278254">
                  <a:moveTo>
                    <a:pt x="2486252" y="1265398"/>
                  </a:moveTo>
                  <a:lnTo>
                    <a:pt x="2486252" y="1278223"/>
                  </a:lnTo>
                </a:path>
                <a:path w="2533015" h="1278254">
                  <a:moveTo>
                    <a:pt x="2532606" y="1265398"/>
                  </a:moveTo>
                  <a:lnTo>
                    <a:pt x="2532606" y="1278223"/>
                  </a:lnTo>
                </a:path>
              </a:pathLst>
            </a:custGeom>
            <a:ln w="42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217" name="object 217" descr=""/>
          <p:cNvGraphicFramePr>
            <a:graphicFrameLocks noGrp="1"/>
          </p:cNvGraphicFramePr>
          <p:nvPr/>
        </p:nvGraphicFramePr>
        <p:xfrm>
          <a:off x="288419" y="6202184"/>
          <a:ext cx="6626225" cy="2178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5344"/>
                <a:gridCol w="300355"/>
                <a:gridCol w="349884"/>
                <a:gridCol w="636270"/>
                <a:gridCol w="723900"/>
                <a:gridCol w="365760"/>
                <a:gridCol w="335915"/>
                <a:gridCol w="417195"/>
                <a:gridCol w="2038985"/>
                <a:gridCol w="298450"/>
                <a:gridCol w="229870"/>
              </a:tblGrid>
              <a:tr h="123825">
                <a:tc>
                  <a:txBody>
                    <a:bodyPr/>
                    <a:lstStyle/>
                    <a:p>
                      <a:pPr marL="20955">
                        <a:lnSpc>
                          <a:spcPts val="120"/>
                        </a:lnSpc>
                      </a:pPr>
                      <a:r>
                        <a:rPr dirty="0" sz="400" spc="70">
                          <a:latin typeface="Calibri"/>
                          <a:cs typeface="Calibri"/>
                        </a:rPr>
                        <a:t>CASITAS</a:t>
                      </a:r>
                      <a:endParaRPr sz="400">
                        <a:latin typeface="Calibri"/>
                        <a:cs typeface="Calibri"/>
                      </a:endParaRPr>
                    </a:p>
                    <a:p>
                      <a:pPr marL="2095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400" spc="95">
                          <a:latin typeface="Calibri"/>
                          <a:cs typeface="Calibri"/>
                        </a:rPr>
                        <a:t>SAN</a:t>
                      </a:r>
                      <a:r>
                        <a:rPr dirty="0" sz="40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" spc="90">
                          <a:latin typeface="Calibri"/>
                          <a:cs typeface="Calibri"/>
                        </a:rPr>
                        <a:t>JUAN</a:t>
                      </a:r>
                      <a:r>
                        <a:rPr dirty="0" sz="40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" spc="85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4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" spc="80">
                          <a:latin typeface="Calibri"/>
                          <a:cs typeface="Calibri"/>
                        </a:rPr>
                        <a:t>LA</a:t>
                      </a:r>
                      <a:r>
                        <a:rPr dirty="0" sz="40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" spc="75">
                          <a:latin typeface="Calibri"/>
                          <a:cs typeface="Calibri"/>
                        </a:rPr>
                        <a:t>VIRGEN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20"/>
                        </a:lnSpc>
                      </a:pPr>
                      <a:r>
                        <a:rPr dirty="0" sz="400" spc="60">
                          <a:latin typeface="Calibri"/>
                          <a:cs typeface="Calibri"/>
                        </a:rPr>
                        <a:t>620.00</a:t>
                      </a:r>
                      <a:endParaRPr sz="400">
                        <a:latin typeface="Calibri"/>
                        <a:cs typeface="Calibri"/>
                      </a:endParaRPr>
                    </a:p>
                    <a:p>
                      <a:pPr marL="558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400" spc="60">
                          <a:latin typeface="Calibri"/>
                          <a:cs typeface="Calibri"/>
                        </a:rPr>
                        <a:t>525.18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"/>
                        </a:lnSpc>
                      </a:pPr>
                      <a:r>
                        <a:rPr dirty="0" sz="400" spc="40">
                          <a:latin typeface="Calibri"/>
                          <a:cs typeface="Calibri"/>
                        </a:rPr>
                        <a:t>93</a:t>
                      </a:r>
                      <a:endParaRPr sz="400">
                        <a:latin typeface="Calibri"/>
                        <a:cs typeface="Calibri"/>
                      </a:endParaRPr>
                    </a:p>
                    <a:p>
                      <a:pPr algn="ctr" marL="50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400" spc="40">
                          <a:latin typeface="Calibri"/>
                          <a:cs typeface="Calibri"/>
                        </a:rPr>
                        <a:t>219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86360">
                        <a:lnSpc>
                          <a:spcPts val="120"/>
                        </a:lnSpc>
                      </a:pPr>
                      <a:r>
                        <a:rPr dirty="0" sz="400" spc="40">
                          <a:latin typeface="Calibri"/>
                          <a:cs typeface="Calibri"/>
                        </a:rPr>
                        <a:t>150</a:t>
                      </a:r>
                      <a:endParaRPr sz="400">
                        <a:latin typeface="Calibri"/>
                        <a:cs typeface="Calibri"/>
                      </a:endParaRPr>
                    </a:p>
                    <a:p>
                      <a:pPr algn="ctr" marR="8636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400" spc="40">
                          <a:latin typeface="Calibri"/>
                          <a:cs typeface="Calibri"/>
                        </a:rPr>
                        <a:t>417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30"/>
                        </a:lnSpc>
                      </a:pPr>
                      <a:r>
                        <a:rPr dirty="0" sz="500" spc="55">
                          <a:latin typeface="Calibri"/>
                          <a:cs typeface="Calibri"/>
                        </a:rPr>
                        <a:t>San</a:t>
                      </a:r>
                      <a:r>
                        <a:rPr dirty="0" sz="500" spc="35">
                          <a:latin typeface="Calibri"/>
                          <a:cs typeface="Calibri"/>
                        </a:rPr>
                        <a:t> Jacinto</a:t>
                      </a:r>
                      <a:endParaRPr sz="500">
                        <a:latin typeface="Calibri"/>
                        <a:cs typeface="Calibri"/>
                      </a:endParaRPr>
                    </a:p>
                    <a:p>
                      <a:pPr marL="952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500" spc="55">
                          <a:latin typeface="Calibri"/>
                          <a:cs typeface="Calibri"/>
                        </a:rPr>
                        <a:t>San</a:t>
                      </a:r>
                      <a:r>
                        <a:rPr dirty="0" sz="500" spc="50">
                          <a:latin typeface="Calibri"/>
                          <a:cs typeface="Calibri"/>
                        </a:rPr>
                        <a:t> Juan de</a:t>
                      </a:r>
                      <a:r>
                        <a:rPr dirty="0" sz="500" spc="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>
                          <a:latin typeface="Calibri"/>
                          <a:cs typeface="Calibri"/>
                        </a:rPr>
                        <a:t>la</a:t>
                      </a:r>
                      <a:r>
                        <a:rPr dirty="0" sz="500" spc="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 spc="40">
                          <a:latin typeface="Calibri"/>
                          <a:cs typeface="Calibri"/>
                        </a:rPr>
                        <a:t>Virgen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635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130"/>
                        </a:lnSpc>
                      </a:pPr>
                      <a:r>
                        <a:rPr dirty="0" sz="500" spc="40">
                          <a:latin typeface="Calibri"/>
                          <a:cs typeface="Calibri"/>
                        </a:rPr>
                        <a:t>83.38</a:t>
                      </a:r>
                      <a:endParaRPr sz="500">
                        <a:latin typeface="Calibri"/>
                        <a:cs typeface="Calibri"/>
                      </a:endParaRPr>
                    </a:p>
                    <a:p>
                      <a:pPr marL="9588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500" spc="40">
                          <a:latin typeface="Calibri"/>
                          <a:cs typeface="Calibri"/>
                        </a:rPr>
                        <a:t>65.50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635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ts val="130"/>
                        </a:lnSpc>
                      </a:pPr>
                      <a:r>
                        <a:rPr dirty="0" sz="500" spc="35">
                          <a:latin typeface="Calibri"/>
                          <a:cs typeface="Calibri"/>
                        </a:rPr>
                        <a:t>806</a:t>
                      </a:r>
                      <a:endParaRPr sz="500">
                        <a:latin typeface="Calibri"/>
                        <a:cs typeface="Calibri"/>
                      </a:endParaRPr>
                    </a:p>
                    <a:p>
                      <a:pPr marL="110489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500" spc="35">
                          <a:latin typeface="Calibri"/>
                          <a:cs typeface="Calibri"/>
                        </a:rPr>
                        <a:t>381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635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4154">
                        <a:lnSpc>
                          <a:spcPts val="195"/>
                        </a:lnSpc>
                      </a:pPr>
                      <a:r>
                        <a:rPr dirty="0" sz="500" spc="40">
                          <a:latin typeface="Calibri"/>
                          <a:cs typeface="Calibri"/>
                        </a:rPr>
                        <a:t>9,667</a:t>
                      </a:r>
                      <a:endParaRPr sz="500">
                        <a:latin typeface="Calibri"/>
                        <a:cs typeface="Calibri"/>
                      </a:endParaRPr>
                    </a:p>
                    <a:p>
                      <a:pPr marL="224154">
                        <a:lnSpc>
                          <a:spcPts val="540"/>
                        </a:lnSpc>
                        <a:spcBef>
                          <a:spcPts val="140"/>
                        </a:spcBef>
                      </a:pPr>
                      <a:r>
                        <a:rPr dirty="0" sz="500" spc="40">
                          <a:latin typeface="Calibri"/>
                          <a:cs typeface="Calibri"/>
                        </a:rPr>
                        <a:t>5,817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6350">
                      <a:solidFill>
                        <a:srgbClr val="A6A6A6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348740">
                        <a:lnSpc>
                          <a:spcPts val="80"/>
                        </a:lnSpc>
                      </a:pPr>
                      <a:r>
                        <a:rPr dirty="0" u="sng" sz="400" spc="185" b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RIESGO</a:t>
                      </a:r>
                      <a:r>
                        <a:rPr dirty="0" u="sng" sz="400" spc="95" b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400" spc="160" b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x</a:t>
                      </a:r>
                      <a:r>
                        <a:rPr dirty="0" u="sng" sz="400" spc="145" b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1000</a:t>
                      </a:r>
                      <a:r>
                        <a:rPr dirty="0" u="sng" sz="400" spc="90" b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400" spc="155" b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háb</a:t>
                      </a:r>
                      <a:endParaRPr sz="400">
                        <a:latin typeface="Arial"/>
                        <a:cs typeface="Arial"/>
                      </a:endParaRPr>
                    </a:p>
                    <a:p>
                      <a:pPr marL="1348740">
                        <a:lnSpc>
                          <a:spcPts val="434"/>
                        </a:lnSpc>
                        <a:tabLst>
                          <a:tab pos="2185670" algn="l"/>
                        </a:tabLst>
                      </a:pPr>
                      <a:r>
                        <a:rPr dirty="0" sz="400" spc="135">
                          <a:latin typeface="Calibri"/>
                          <a:cs typeface="Calibri"/>
                        </a:rPr>
                        <a:t>Sin</a:t>
                      </a:r>
                      <a:r>
                        <a:rPr dirty="0" sz="400" spc="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" spc="130">
                          <a:latin typeface="Calibri"/>
                          <a:cs typeface="Calibri"/>
                        </a:rPr>
                        <a:t>Riesgo</a:t>
                      </a:r>
                      <a:r>
                        <a:rPr dirty="0" sz="4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400" spc="105">
                          <a:latin typeface="Calibri"/>
                          <a:cs typeface="Calibri"/>
                        </a:rPr>
                        <a:t>0</a:t>
                      </a:r>
                      <a:endParaRPr sz="400">
                        <a:latin typeface="Calibri"/>
                        <a:cs typeface="Calibri"/>
                      </a:endParaRPr>
                    </a:p>
                    <a:p>
                      <a:pPr marL="1348740">
                        <a:lnSpc>
                          <a:spcPts val="405"/>
                        </a:lnSpc>
                        <a:tabLst>
                          <a:tab pos="2131695" algn="l"/>
                        </a:tabLst>
                      </a:pPr>
                      <a:r>
                        <a:rPr dirty="0" sz="400" spc="150">
                          <a:latin typeface="Calibri"/>
                          <a:cs typeface="Calibri"/>
                        </a:rPr>
                        <a:t>Bajo</a:t>
                      </a:r>
                      <a:r>
                        <a:rPr dirty="0" sz="400" spc="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" spc="130">
                          <a:latin typeface="Calibri"/>
                          <a:cs typeface="Calibri"/>
                        </a:rPr>
                        <a:t>Riesgo</a:t>
                      </a:r>
                      <a:r>
                        <a:rPr dirty="0" sz="4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400" spc="114">
                          <a:latin typeface="Calibri"/>
                          <a:cs typeface="Calibri"/>
                        </a:rPr>
                        <a:t>0.01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434"/>
                        </a:lnSpc>
                      </a:pPr>
                      <a:r>
                        <a:rPr dirty="0" sz="400" spc="110">
                          <a:latin typeface="Arial MT"/>
                          <a:cs typeface="Arial MT"/>
                        </a:rPr>
                        <a:t>0</a:t>
                      </a:r>
                      <a:endParaRPr sz="400">
                        <a:latin typeface="Arial MT"/>
                        <a:cs typeface="Arial MT"/>
                      </a:endParaRPr>
                    </a:p>
                    <a:p>
                      <a:pPr marL="45085">
                        <a:lnSpc>
                          <a:spcPts val="405"/>
                        </a:lnSpc>
                        <a:spcBef>
                          <a:spcPts val="35"/>
                        </a:spcBef>
                      </a:pPr>
                      <a:r>
                        <a:rPr dirty="0" sz="400" spc="114">
                          <a:latin typeface="Arial MT"/>
                          <a:cs typeface="Arial MT"/>
                        </a:rPr>
                        <a:t>1.70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  <a:tr h="93980">
                <a:tc>
                  <a:txBody>
                    <a:bodyPr/>
                    <a:lstStyle/>
                    <a:p>
                      <a:pPr marL="20955">
                        <a:lnSpc>
                          <a:spcPts val="415"/>
                        </a:lnSpc>
                      </a:pPr>
                      <a:r>
                        <a:rPr dirty="0" sz="400" spc="95">
                          <a:latin typeface="Calibri"/>
                          <a:cs typeface="Calibri"/>
                        </a:rPr>
                        <a:t>SAN</a:t>
                      </a:r>
                      <a:r>
                        <a:rPr dirty="0" sz="40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" spc="75">
                          <a:latin typeface="Calibri"/>
                          <a:cs typeface="Calibri"/>
                        </a:rPr>
                        <a:t>JACINTO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415"/>
                        </a:lnSpc>
                      </a:pPr>
                      <a:r>
                        <a:rPr dirty="0" sz="400" spc="60">
                          <a:latin typeface="Calibri"/>
                          <a:cs typeface="Calibri"/>
                        </a:rPr>
                        <a:t>497.61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415"/>
                        </a:lnSpc>
                      </a:pPr>
                      <a:r>
                        <a:rPr dirty="0" sz="400" spc="40">
                          <a:latin typeface="Calibri"/>
                          <a:cs typeface="Calibri"/>
                        </a:rPr>
                        <a:t>312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86360">
                        <a:lnSpc>
                          <a:spcPts val="415"/>
                        </a:lnSpc>
                      </a:pPr>
                      <a:r>
                        <a:rPr dirty="0" sz="400" spc="40">
                          <a:latin typeface="Calibri"/>
                          <a:cs typeface="Calibri"/>
                        </a:rPr>
                        <a:t>627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500" spc="55">
                          <a:latin typeface="Calibri"/>
                          <a:cs typeface="Calibri"/>
                        </a:rPr>
                        <a:t>Pampas</a:t>
                      </a:r>
                      <a:r>
                        <a:rPr dirty="0" sz="500" spc="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 spc="5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500" spc="2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 spc="35">
                          <a:latin typeface="Calibri"/>
                          <a:cs typeface="Calibri"/>
                        </a:rPr>
                        <a:t>Hospital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T w="6350">
                      <a:solidFill>
                        <a:srgbClr val="A6A6A6"/>
                      </a:solidFill>
                      <a:prstDash val="solid"/>
                    </a:lnT>
                    <a:lnB w="635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500" spc="40">
                          <a:latin typeface="Calibri"/>
                          <a:cs typeface="Calibri"/>
                        </a:rPr>
                        <a:t>61.47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T w="6350">
                      <a:solidFill>
                        <a:srgbClr val="A6A6A6"/>
                      </a:solidFill>
                      <a:prstDash val="solid"/>
                    </a:lnT>
                    <a:lnB w="635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500" spc="35">
                          <a:latin typeface="Calibri"/>
                          <a:cs typeface="Calibri"/>
                        </a:rPr>
                        <a:t>509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T w="6350">
                      <a:solidFill>
                        <a:srgbClr val="A6A6A6"/>
                      </a:solidFill>
                      <a:prstDash val="solid"/>
                    </a:lnT>
                    <a:lnB w="635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4154">
                        <a:lnSpc>
                          <a:spcPts val="540"/>
                        </a:lnSpc>
                        <a:spcBef>
                          <a:spcPts val="105"/>
                        </a:spcBef>
                      </a:pPr>
                      <a:r>
                        <a:rPr dirty="0" sz="500" spc="40">
                          <a:latin typeface="Calibri"/>
                          <a:cs typeface="Calibri"/>
                        </a:rPr>
                        <a:t>8,281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13335">
                    <a:lnT w="6350">
                      <a:solidFill>
                        <a:srgbClr val="A6A6A6"/>
                      </a:solidFill>
                      <a:prstDash val="solid"/>
                    </a:lnT>
                    <a:lnB w="635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4874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400" spc="160">
                          <a:latin typeface="Calibri"/>
                          <a:cs typeface="Calibri"/>
                        </a:rPr>
                        <a:t>Mediano</a:t>
                      </a:r>
                      <a:r>
                        <a:rPr dirty="0" sz="400" spc="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" spc="130">
                          <a:latin typeface="Calibri"/>
                          <a:cs typeface="Calibri"/>
                        </a:rPr>
                        <a:t>Riesgo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400" spc="114">
                          <a:latin typeface="Calibri"/>
                          <a:cs typeface="Calibri"/>
                        </a:rPr>
                        <a:t>1.80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400" spc="114">
                          <a:latin typeface="Arial MT"/>
                          <a:cs typeface="Arial MT"/>
                        </a:rPr>
                        <a:t>2.97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B="0" marT="1270"/>
                </a:tc>
              </a:tr>
            </a:tbl>
          </a:graphicData>
        </a:graphic>
      </p:graphicFrame>
      <p:sp>
        <p:nvSpPr>
          <p:cNvPr id="218" name="object 218" descr=""/>
          <p:cNvSpPr txBox="1"/>
          <p:nvPr/>
        </p:nvSpPr>
        <p:spPr>
          <a:xfrm>
            <a:off x="2425612" y="6413784"/>
            <a:ext cx="268605" cy="100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-10">
                <a:latin typeface="Calibri"/>
                <a:cs typeface="Calibri"/>
              </a:rPr>
              <a:t>Zorritos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19" name="object 219" descr=""/>
          <p:cNvSpPr txBox="1"/>
          <p:nvPr/>
        </p:nvSpPr>
        <p:spPr>
          <a:xfrm>
            <a:off x="3235235" y="6413784"/>
            <a:ext cx="204470" cy="100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40">
                <a:latin typeface="Calibri"/>
                <a:cs typeface="Calibri"/>
              </a:rPr>
              <a:t>50.49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20" name="object 220" descr=""/>
          <p:cNvSpPr txBox="1"/>
          <p:nvPr/>
        </p:nvSpPr>
        <p:spPr>
          <a:xfrm>
            <a:off x="3615361" y="6413784"/>
            <a:ext cx="144145" cy="100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35">
                <a:latin typeface="Calibri"/>
                <a:cs typeface="Calibri"/>
              </a:rPr>
              <a:t>893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21" name="object 221" descr=""/>
          <p:cNvSpPr txBox="1"/>
          <p:nvPr/>
        </p:nvSpPr>
        <p:spPr>
          <a:xfrm>
            <a:off x="4025227" y="6421626"/>
            <a:ext cx="243840" cy="100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45">
                <a:latin typeface="Calibri"/>
                <a:cs typeface="Calibri"/>
              </a:rPr>
              <a:t>17,685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22" name="object 222" descr=""/>
          <p:cNvSpPr txBox="1"/>
          <p:nvPr/>
        </p:nvSpPr>
        <p:spPr>
          <a:xfrm>
            <a:off x="2425612" y="6508146"/>
            <a:ext cx="273685" cy="100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40">
                <a:latin typeface="Calibri"/>
                <a:cs typeface="Calibri"/>
              </a:rPr>
              <a:t>Tumbes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23" name="object 223" descr=""/>
          <p:cNvSpPr txBox="1"/>
          <p:nvPr/>
        </p:nvSpPr>
        <p:spPr>
          <a:xfrm>
            <a:off x="3235235" y="6508146"/>
            <a:ext cx="204470" cy="100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40">
                <a:latin typeface="Calibri"/>
                <a:cs typeface="Calibri"/>
              </a:rPr>
              <a:t>50.34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24" name="object 224" descr=""/>
          <p:cNvSpPr txBox="1"/>
          <p:nvPr/>
        </p:nvSpPr>
        <p:spPr>
          <a:xfrm>
            <a:off x="3595731" y="6508146"/>
            <a:ext cx="184150" cy="100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40">
                <a:latin typeface="Calibri"/>
                <a:cs typeface="Calibri"/>
              </a:rPr>
              <a:t>5131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25" name="object 225" descr=""/>
          <p:cNvSpPr txBox="1"/>
          <p:nvPr/>
        </p:nvSpPr>
        <p:spPr>
          <a:xfrm>
            <a:off x="3985705" y="6515988"/>
            <a:ext cx="283210" cy="100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45">
                <a:latin typeface="Calibri"/>
                <a:cs typeface="Calibri"/>
              </a:rPr>
              <a:t>101,935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26" name="object 226" descr=""/>
          <p:cNvSpPr txBox="1"/>
          <p:nvPr/>
        </p:nvSpPr>
        <p:spPr>
          <a:xfrm>
            <a:off x="2425612" y="6602507"/>
            <a:ext cx="324485" cy="100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-10">
                <a:latin typeface="Calibri"/>
                <a:cs typeface="Calibri"/>
              </a:rPr>
              <a:t>Zarumilla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27" name="object 227" descr=""/>
          <p:cNvSpPr txBox="1"/>
          <p:nvPr/>
        </p:nvSpPr>
        <p:spPr>
          <a:xfrm>
            <a:off x="3235235" y="6602508"/>
            <a:ext cx="204470" cy="100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40">
                <a:latin typeface="Calibri"/>
                <a:cs typeface="Calibri"/>
              </a:rPr>
              <a:t>47.89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28" name="object 228" descr=""/>
          <p:cNvSpPr txBox="1"/>
          <p:nvPr/>
        </p:nvSpPr>
        <p:spPr>
          <a:xfrm>
            <a:off x="3595731" y="6602508"/>
            <a:ext cx="184150" cy="100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40">
                <a:latin typeface="Calibri"/>
                <a:cs typeface="Calibri"/>
              </a:rPr>
              <a:t>1494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29" name="object 229" descr=""/>
          <p:cNvSpPr txBox="1"/>
          <p:nvPr/>
        </p:nvSpPr>
        <p:spPr>
          <a:xfrm>
            <a:off x="4025227" y="6610350"/>
            <a:ext cx="243840" cy="100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45">
                <a:latin typeface="Calibri"/>
                <a:cs typeface="Calibri"/>
              </a:rPr>
              <a:t>31,195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30" name="object 230" descr=""/>
          <p:cNvSpPr txBox="1"/>
          <p:nvPr/>
        </p:nvSpPr>
        <p:spPr>
          <a:xfrm>
            <a:off x="2425612" y="6696870"/>
            <a:ext cx="276225" cy="100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40">
                <a:latin typeface="Calibri"/>
                <a:cs typeface="Calibri"/>
              </a:rPr>
              <a:t>Papayal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31" name="object 231" descr=""/>
          <p:cNvSpPr txBox="1"/>
          <p:nvPr/>
        </p:nvSpPr>
        <p:spPr>
          <a:xfrm>
            <a:off x="3235235" y="6696870"/>
            <a:ext cx="204470" cy="100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40">
                <a:latin typeface="Calibri"/>
                <a:cs typeface="Calibri"/>
              </a:rPr>
              <a:t>46.71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32" name="object 232" descr=""/>
          <p:cNvSpPr txBox="1"/>
          <p:nvPr/>
        </p:nvSpPr>
        <p:spPr>
          <a:xfrm>
            <a:off x="3615361" y="6696870"/>
            <a:ext cx="144145" cy="100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35">
                <a:latin typeface="Calibri"/>
                <a:cs typeface="Calibri"/>
              </a:rPr>
              <a:t>457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33" name="object 233" descr=""/>
          <p:cNvSpPr txBox="1"/>
          <p:nvPr/>
        </p:nvSpPr>
        <p:spPr>
          <a:xfrm>
            <a:off x="4064618" y="6704711"/>
            <a:ext cx="203835" cy="100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40">
                <a:latin typeface="Calibri"/>
                <a:cs typeface="Calibri"/>
              </a:rPr>
              <a:t>9,783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34" name="object 234" descr=""/>
          <p:cNvSpPr txBox="1"/>
          <p:nvPr/>
        </p:nvSpPr>
        <p:spPr>
          <a:xfrm>
            <a:off x="2425612" y="6791231"/>
            <a:ext cx="576580" cy="100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55">
                <a:latin typeface="Calibri"/>
                <a:cs typeface="Calibri"/>
              </a:rPr>
              <a:t>Canoas</a:t>
            </a:r>
            <a:r>
              <a:rPr dirty="0" sz="500" spc="140">
                <a:latin typeface="Calibri"/>
                <a:cs typeface="Calibri"/>
              </a:rPr>
              <a:t> </a:t>
            </a:r>
            <a:r>
              <a:rPr dirty="0" sz="500" spc="20">
                <a:latin typeface="Calibri"/>
                <a:cs typeface="Calibri"/>
              </a:rPr>
              <a:t>Punta</a:t>
            </a:r>
            <a:r>
              <a:rPr dirty="0" sz="500" spc="114">
                <a:latin typeface="Calibri"/>
                <a:cs typeface="Calibri"/>
              </a:rPr>
              <a:t> </a:t>
            </a:r>
            <a:r>
              <a:rPr dirty="0" sz="500" spc="-25">
                <a:latin typeface="Calibri"/>
                <a:cs typeface="Calibri"/>
              </a:rPr>
              <a:t>Sal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35" name="object 235" descr=""/>
          <p:cNvSpPr txBox="1"/>
          <p:nvPr/>
        </p:nvSpPr>
        <p:spPr>
          <a:xfrm>
            <a:off x="3235235" y="6791231"/>
            <a:ext cx="204470" cy="100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40">
                <a:latin typeface="Calibri"/>
                <a:cs typeface="Calibri"/>
              </a:rPr>
              <a:t>43.49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36" name="object 236" descr=""/>
          <p:cNvSpPr txBox="1"/>
          <p:nvPr/>
        </p:nvSpPr>
        <p:spPr>
          <a:xfrm>
            <a:off x="3615361" y="6791231"/>
            <a:ext cx="144145" cy="100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35">
                <a:latin typeface="Calibri"/>
                <a:cs typeface="Calibri"/>
              </a:rPr>
              <a:t>410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37" name="object 237" descr=""/>
          <p:cNvSpPr txBox="1"/>
          <p:nvPr/>
        </p:nvSpPr>
        <p:spPr>
          <a:xfrm>
            <a:off x="4064618" y="6799074"/>
            <a:ext cx="203835" cy="100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40">
                <a:latin typeface="Calibri"/>
                <a:cs typeface="Calibri"/>
              </a:rPr>
              <a:t>9,428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38" name="object 238" descr=""/>
          <p:cNvSpPr txBox="1"/>
          <p:nvPr/>
        </p:nvSpPr>
        <p:spPr>
          <a:xfrm>
            <a:off x="2425612" y="6885578"/>
            <a:ext cx="259079" cy="100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55">
                <a:latin typeface="Calibri"/>
                <a:cs typeface="Calibri"/>
              </a:rPr>
              <a:t>La </a:t>
            </a:r>
            <a:r>
              <a:rPr dirty="0" sz="500" spc="-20">
                <a:latin typeface="Calibri"/>
                <a:cs typeface="Calibri"/>
              </a:rPr>
              <a:t>Cruz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39" name="object 239" descr=""/>
          <p:cNvSpPr txBox="1"/>
          <p:nvPr/>
        </p:nvSpPr>
        <p:spPr>
          <a:xfrm>
            <a:off x="3235235" y="6885578"/>
            <a:ext cx="204470" cy="100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40">
                <a:latin typeface="Calibri"/>
                <a:cs typeface="Calibri"/>
              </a:rPr>
              <a:t>42.15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40" name="object 240" descr=""/>
          <p:cNvSpPr txBox="1"/>
          <p:nvPr/>
        </p:nvSpPr>
        <p:spPr>
          <a:xfrm>
            <a:off x="3615361" y="6885578"/>
            <a:ext cx="144145" cy="100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35">
                <a:latin typeface="Calibri"/>
                <a:cs typeface="Calibri"/>
              </a:rPr>
              <a:t>503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41" name="object 241" descr=""/>
          <p:cNvSpPr txBox="1"/>
          <p:nvPr/>
        </p:nvSpPr>
        <p:spPr>
          <a:xfrm>
            <a:off x="4025227" y="6893420"/>
            <a:ext cx="243840" cy="100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45">
                <a:latin typeface="Calibri"/>
                <a:cs typeface="Calibri"/>
              </a:rPr>
              <a:t>11,933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42" name="object 242" descr=""/>
          <p:cNvSpPr txBox="1"/>
          <p:nvPr/>
        </p:nvSpPr>
        <p:spPr>
          <a:xfrm>
            <a:off x="2425612" y="6979939"/>
            <a:ext cx="288290" cy="100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35">
                <a:latin typeface="Calibri"/>
                <a:cs typeface="Calibri"/>
              </a:rPr>
              <a:t>Corrales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43" name="object 243" descr=""/>
          <p:cNvSpPr txBox="1"/>
          <p:nvPr/>
        </p:nvSpPr>
        <p:spPr>
          <a:xfrm>
            <a:off x="3235235" y="6979939"/>
            <a:ext cx="204470" cy="100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40">
                <a:latin typeface="Calibri"/>
                <a:cs typeface="Calibri"/>
              </a:rPr>
              <a:t>41.03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44" name="object 244" descr=""/>
          <p:cNvSpPr txBox="1"/>
          <p:nvPr/>
        </p:nvSpPr>
        <p:spPr>
          <a:xfrm>
            <a:off x="3595731" y="6979939"/>
            <a:ext cx="184150" cy="100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40">
                <a:latin typeface="Calibri"/>
                <a:cs typeface="Calibri"/>
              </a:rPr>
              <a:t>1031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45" name="object 245" descr=""/>
          <p:cNvSpPr txBox="1"/>
          <p:nvPr/>
        </p:nvSpPr>
        <p:spPr>
          <a:xfrm>
            <a:off x="4025227" y="6987782"/>
            <a:ext cx="243840" cy="100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45">
                <a:latin typeface="Calibri"/>
                <a:cs typeface="Calibri"/>
              </a:rPr>
              <a:t>25,131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46" name="object 246" descr=""/>
          <p:cNvSpPr txBox="1"/>
          <p:nvPr/>
        </p:nvSpPr>
        <p:spPr>
          <a:xfrm>
            <a:off x="2425612" y="7074301"/>
            <a:ext cx="258445" cy="100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45">
                <a:latin typeface="Calibri"/>
                <a:cs typeface="Calibri"/>
              </a:rPr>
              <a:t>Casitas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47" name="object 247" descr=""/>
          <p:cNvSpPr txBox="1"/>
          <p:nvPr/>
        </p:nvSpPr>
        <p:spPr>
          <a:xfrm>
            <a:off x="3235235" y="7074301"/>
            <a:ext cx="204470" cy="100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40">
                <a:latin typeface="Calibri"/>
                <a:cs typeface="Calibri"/>
              </a:rPr>
              <a:t>36.36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48" name="object 248" descr=""/>
          <p:cNvSpPr txBox="1"/>
          <p:nvPr/>
        </p:nvSpPr>
        <p:spPr>
          <a:xfrm>
            <a:off x="3615361" y="7074302"/>
            <a:ext cx="144145" cy="100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35">
                <a:latin typeface="Calibri"/>
                <a:cs typeface="Calibri"/>
              </a:rPr>
              <a:t>164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49" name="object 249" descr=""/>
          <p:cNvSpPr txBox="1"/>
          <p:nvPr/>
        </p:nvSpPr>
        <p:spPr>
          <a:xfrm>
            <a:off x="2425612" y="7168663"/>
            <a:ext cx="461009" cy="100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55">
                <a:latin typeface="Calibri"/>
                <a:cs typeface="Calibri"/>
              </a:rPr>
              <a:t>Aguas</a:t>
            </a:r>
            <a:r>
              <a:rPr dirty="0" sz="500" spc="75">
                <a:latin typeface="Calibri"/>
                <a:cs typeface="Calibri"/>
              </a:rPr>
              <a:t> </a:t>
            </a:r>
            <a:r>
              <a:rPr dirty="0" sz="500" spc="-10">
                <a:latin typeface="Calibri"/>
                <a:cs typeface="Calibri"/>
              </a:rPr>
              <a:t>Verdes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50" name="object 250" descr=""/>
          <p:cNvSpPr txBox="1"/>
          <p:nvPr/>
        </p:nvSpPr>
        <p:spPr>
          <a:xfrm>
            <a:off x="3235235" y="7168663"/>
            <a:ext cx="204470" cy="100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40">
                <a:latin typeface="Calibri"/>
                <a:cs typeface="Calibri"/>
              </a:rPr>
              <a:t>25.24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51" name="object 251" descr=""/>
          <p:cNvSpPr txBox="1"/>
          <p:nvPr/>
        </p:nvSpPr>
        <p:spPr>
          <a:xfrm>
            <a:off x="3615361" y="7168663"/>
            <a:ext cx="144145" cy="100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35">
                <a:latin typeface="Calibri"/>
                <a:cs typeface="Calibri"/>
              </a:rPr>
              <a:t>611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52" name="object 252" descr=""/>
          <p:cNvSpPr txBox="1"/>
          <p:nvPr/>
        </p:nvSpPr>
        <p:spPr>
          <a:xfrm>
            <a:off x="4025227" y="7176505"/>
            <a:ext cx="243840" cy="100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45">
                <a:latin typeface="Calibri"/>
                <a:cs typeface="Calibri"/>
              </a:rPr>
              <a:t>24,211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53" name="object 253" descr=""/>
          <p:cNvSpPr txBox="1"/>
          <p:nvPr/>
        </p:nvSpPr>
        <p:spPr>
          <a:xfrm>
            <a:off x="2425612" y="7263025"/>
            <a:ext cx="334010" cy="100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45">
                <a:latin typeface="Calibri"/>
                <a:cs typeface="Calibri"/>
              </a:rPr>
              <a:t>Matapalo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54" name="object 254" descr=""/>
          <p:cNvSpPr txBox="1"/>
          <p:nvPr/>
        </p:nvSpPr>
        <p:spPr>
          <a:xfrm>
            <a:off x="3235235" y="7263025"/>
            <a:ext cx="204470" cy="100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40">
                <a:latin typeface="Calibri"/>
                <a:cs typeface="Calibri"/>
              </a:rPr>
              <a:t>10.37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55" name="object 255" descr=""/>
          <p:cNvSpPr txBox="1"/>
          <p:nvPr/>
        </p:nvSpPr>
        <p:spPr>
          <a:xfrm>
            <a:off x="3635254" y="7263025"/>
            <a:ext cx="104775" cy="100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35">
                <a:latin typeface="Calibri"/>
                <a:cs typeface="Calibri"/>
              </a:rPr>
              <a:t>65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56" name="object 256" descr=""/>
          <p:cNvSpPr txBox="1"/>
          <p:nvPr/>
        </p:nvSpPr>
        <p:spPr>
          <a:xfrm>
            <a:off x="2425612" y="7357385"/>
            <a:ext cx="360045" cy="100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50">
                <a:solidFill>
                  <a:srgbClr val="FFFFFF"/>
                </a:solidFill>
                <a:latin typeface="Calibri"/>
                <a:cs typeface="Calibri"/>
              </a:rPr>
              <a:t>REGIONAL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57" name="object 257" descr=""/>
          <p:cNvSpPr txBox="1"/>
          <p:nvPr/>
        </p:nvSpPr>
        <p:spPr>
          <a:xfrm>
            <a:off x="3235235" y="7357385"/>
            <a:ext cx="204470" cy="100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40">
                <a:solidFill>
                  <a:srgbClr val="FFFFFF"/>
                </a:solidFill>
                <a:latin typeface="Calibri"/>
                <a:cs typeface="Calibri"/>
              </a:rPr>
              <a:t>46.85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58" name="object 258" descr=""/>
          <p:cNvSpPr txBox="1"/>
          <p:nvPr/>
        </p:nvSpPr>
        <p:spPr>
          <a:xfrm>
            <a:off x="3576035" y="7357385"/>
            <a:ext cx="223520" cy="100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50">
                <a:solidFill>
                  <a:srgbClr val="FFFFFF"/>
                </a:solidFill>
                <a:latin typeface="Calibri"/>
                <a:cs typeface="Calibri"/>
              </a:rPr>
              <a:t>12455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59" name="object 259" descr=""/>
          <p:cNvSpPr txBox="1"/>
          <p:nvPr/>
        </p:nvSpPr>
        <p:spPr>
          <a:xfrm>
            <a:off x="4005400" y="7357385"/>
            <a:ext cx="262890" cy="100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50">
                <a:solidFill>
                  <a:srgbClr val="FFFFFF"/>
                </a:solidFill>
                <a:latin typeface="Calibri"/>
                <a:cs typeface="Calibri"/>
              </a:rPr>
              <a:t>265844</a:t>
            </a:r>
            <a:endParaRPr sz="500">
              <a:latin typeface="Calibri"/>
              <a:cs typeface="Calibri"/>
            </a:endParaRPr>
          </a:p>
        </p:txBody>
      </p:sp>
      <p:grpSp>
        <p:nvGrpSpPr>
          <p:cNvPr id="260" name="object 260" descr=""/>
          <p:cNvGrpSpPr/>
          <p:nvPr/>
        </p:nvGrpSpPr>
        <p:grpSpPr>
          <a:xfrm>
            <a:off x="2428464" y="6229761"/>
            <a:ext cx="1842135" cy="4445"/>
            <a:chOff x="2428464" y="6229761"/>
            <a:chExt cx="1842135" cy="4445"/>
          </a:xfrm>
        </p:grpSpPr>
        <p:sp>
          <p:nvSpPr>
            <p:cNvPr id="261" name="object 261" descr=""/>
            <p:cNvSpPr/>
            <p:nvPr/>
          </p:nvSpPr>
          <p:spPr>
            <a:xfrm>
              <a:off x="2430926" y="6231722"/>
              <a:ext cx="1837055" cy="0"/>
            </a:xfrm>
            <a:custGeom>
              <a:avLst/>
              <a:gdLst/>
              <a:ahLst/>
              <a:cxnLst/>
              <a:rect l="l" t="t" r="r" b="b"/>
              <a:pathLst>
                <a:path w="1837054" h="0">
                  <a:moveTo>
                    <a:pt x="0" y="0"/>
                  </a:moveTo>
                  <a:lnTo>
                    <a:pt x="1836455" y="0"/>
                  </a:lnTo>
                </a:path>
              </a:pathLst>
            </a:custGeom>
            <a:ln w="392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2" name="object 262" descr=""/>
            <p:cNvSpPr/>
            <p:nvPr/>
          </p:nvSpPr>
          <p:spPr>
            <a:xfrm>
              <a:off x="2428464" y="6229788"/>
              <a:ext cx="1842135" cy="4445"/>
            </a:xfrm>
            <a:custGeom>
              <a:avLst/>
              <a:gdLst/>
              <a:ahLst/>
              <a:cxnLst/>
              <a:rect l="l" t="t" r="r" b="b"/>
              <a:pathLst>
                <a:path w="1842135" h="4445">
                  <a:moveTo>
                    <a:pt x="1841543" y="0"/>
                  </a:moveTo>
                  <a:lnTo>
                    <a:pt x="0" y="0"/>
                  </a:lnTo>
                  <a:lnTo>
                    <a:pt x="0" y="3920"/>
                  </a:lnTo>
                  <a:lnTo>
                    <a:pt x="1841543" y="3921"/>
                  </a:lnTo>
                  <a:lnTo>
                    <a:pt x="1841543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3" name="object 263" descr=""/>
          <p:cNvSpPr txBox="1"/>
          <p:nvPr/>
        </p:nvSpPr>
        <p:spPr>
          <a:xfrm>
            <a:off x="4321406" y="8320271"/>
            <a:ext cx="53340" cy="9271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400" spc="-50" b="1">
                <a:latin typeface="Calibri"/>
                <a:cs typeface="Calibri"/>
              </a:rPr>
              <a:t>0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264" name="object 264" descr=""/>
          <p:cNvSpPr txBox="1"/>
          <p:nvPr/>
        </p:nvSpPr>
        <p:spPr>
          <a:xfrm>
            <a:off x="4264378" y="8139010"/>
            <a:ext cx="114300" cy="9271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400" spc="-25" b="1">
                <a:latin typeface="Calibri"/>
                <a:cs typeface="Calibri"/>
              </a:rPr>
              <a:t>100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265" name="object 265" descr=""/>
          <p:cNvSpPr txBox="1"/>
          <p:nvPr/>
        </p:nvSpPr>
        <p:spPr>
          <a:xfrm>
            <a:off x="4264378" y="7957605"/>
            <a:ext cx="114300" cy="9271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400" spc="-25" b="1">
                <a:latin typeface="Calibri"/>
                <a:cs typeface="Calibri"/>
              </a:rPr>
              <a:t>200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266" name="object 266" descr=""/>
          <p:cNvSpPr txBox="1"/>
          <p:nvPr/>
        </p:nvSpPr>
        <p:spPr>
          <a:xfrm>
            <a:off x="4264378" y="7776173"/>
            <a:ext cx="114300" cy="9271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400" spc="-25" b="1">
                <a:latin typeface="Calibri"/>
                <a:cs typeface="Calibri"/>
              </a:rPr>
              <a:t>300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267" name="object 267" descr=""/>
          <p:cNvSpPr txBox="1"/>
          <p:nvPr/>
        </p:nvSpPr>
        <p:spPr>
          <a:xfrm>
            <a:off x="4264378" y="7594655"/>
            <a:ext cx="114300" cy="9271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400" spc="-25" b="1">
                <a:latin typeface="Calibri"/>
                <a:cs typeface="Calibri"/>
              </a:rPr>
              <a:t>400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268" name="object 268" descr=""/>
          <p:cNvSpPr txBox="1"/>
          <p:nvPr/>
        </p:nvSpPr>
        <p:spPr>
          <a:xfrm>
            <a:off x="4264378" y="7413536"/>
            <a:ext cx="114300" cy="9271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400" spc="-25" b="1">
                <a:latin typeface="Calibri"/>
                <a:cs typeface="Calibri"/>
              </a:rPr>
              <a:t>500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269" name="object 269" descr=""/>
          <p:cNvSpPr txBox="1"/>
          <p:nvPr/>
        </p:nvSpPr>
        <p:spPr>
          <a:xfrm>
            <a:off x="4064618" y="7232104"/>
            <a:ext cx="313690" cy="13970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212090">
              <a:lnSpc>
                <a:spcPts val="370"/>
              </a:lnSpc>
              <a:spcBef>
                <a:spcPts val="135"/>
              </a:spcBef>
            </a:pPr>
            <a:r>
              <a:rPr dirty="0" sz="400" spc="-25" b="1">
                <a:latin typeface="Calibri"/>
                <a:cs typeface="Calibri"/>
              </a:rPr>
              <a:t>600</a:t>
            </a:r>
            <a:endParaRPr sz="400">
              <a:latin typeface="Calibri"/>
              <a:cs typeface="Calibri"/>
            </a:endParaRPr>
          </a:p>
          <a:p>
            <a:pPr marL="12700">
              <a:lnSpc>
                <a:spcPts val="490"/>
              </a:lnSpc>
            </a:pPr>
            <a:r>
              <a:rPr dirty="0" sz="500" spc="40">
                <a:latin typeface="Calibri"/>
                <a:cs typeface="Calibri"/>
              </a:rPr>
              <a:t>6,268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70" name="object 270" descr=""/>
          <p:cNvSpPr txBox="1"/>
          <p:nvPr/>
        </p:nvSpPr>
        <p:spPr>
          <a:xfrm>
            <a:off x="4039218" y="7082143"/>
            <a:ext cx="364490" cy="100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500" spc="50">
                <a:latin typeface="Calibri"/>
                <a:cs typeface="Calibri"/>
              </a:rPr>
              <a:t>4,510</a:t>
            </a:r>
            <a:r>
              <a:rPr dirty="0" sz="500" spc="75">
                <a:latin typeface="Calibri"/>
                <a:cs typeface="Calibri"/>
              </a:rPr>
              <a:t> </a:t>
            </a:r>
            <a:r>
              <a:rPr dirty="0" baseline="41666" sz="600" spc="-37" b="1">
                <a:latin typeface="Calibri"/>
                <a:cs typeface="Calibri"/>
              </a:rPr>
              <a:t>700</a:t>
            </a:r>
            <a:endParaRPr baseline="41666" sz="600">
              <a:latin typeface="Calibri"/>
              <a:cs typeface="Calibri"/>
            </a:endParaRPr>
          </a:p>
        </p:txBody>
      </p:sp>
      <p:sp>
        <p:nvSpPr>
          <p:cNvPr id="271" name="object 271" descr=""/>
          <p:cNvSpPr txBox="1"/>
          <p:nvPr/>
        </p:nvSpPr>
        <p:spPr>
          <a:xfrm>
            <a:off x="4411515" y="8381544"/>
            <a:ext cx="2535555" cy="68580"/>
          </a:xfrm>
          <a:prstGeom prst="rect">
            <a:avLst/>
          </a:prstGeom>
        </p:spPr>
        <p:txBody>
          <a:bodyPr wrap="square" lIns="0" tIns="2540" rIns="0" bIns="0" rtlCol="0" vert="vert270">
            <a:spAutoFit/>
          </a:bodyPr>
          <a:lstStyle/>
          <a:p>
            <a:pPr marL="32384">
              <a:lnSpc>
                <a:spcPct val="100000"/>
              </a:lnSpc>
              <a:spcBef>
                <a:spcPts val="20"/>
              </a:spcBef>
            </a:pPr>
            <a:r>
              <a:rPr dirty="0" sz="300" spc="-50">
                <a:latin typeface="Calibri"/>
                <a:cs typeface="Calibri"/>
              </a:rPr>
              <a:t>1</a:t>
            </a:r>
            <a:endParaRPr sz="300">
              <a:latin typeface="Calibri"/>
              <a:cs typeface="Calibri"/>
            </a:endParaRPr>
          </a:p>
          <a:p>
            <a:pPr marL="32384">
              <a:lnSpc>
                <a:spcPct val="100000"/>
              </a:lnSpc>
              <a:spcBef>
                <a:spcPts val="15"/>
              </a:spcBef>
            </a:pPr>
            <a:r>
              <a:rPr dirty="0" sz="300" spc="-50">
                <a:latin typeface="Calibri"/>
                <a:cs typeface="Calibri"/>
              </a:rPr>
              <a:t>2</a:t>
            </a:r>
            <a:endParaRPr sz="300">
              <a:latin typeface="Calibri"/>
              <a:cs typeface="Calibri"/>
            </a:endParaRPr>
          </a:p>
          <a:p>
            <a:pPr marL="32384">
              <a:lnSpc>
                <a:spcPct val="100000"/>
              </a:lnSpc>
              <a:spcBef>
                <a:spcPts val="15"/>
              </a:spcBef>
            </a:pPr>
            <a:r>
              <a:rPr dirty="0" sz="300" spc="-50">
                <a:latin typeface="Calibri"/>
                <a:cs typeface="Calibri"/>
              </a:rPr>
              <a:t>3</a:t>
            </a:r>
            <a:endParaRPr sz="300">
              <a:latin typeface="Calibri"/>
              <a:cs typeface="Calibri"/>
            </a:endParaRPr>
          </a:p>
          <a:p>
            <a:pPr marL="32384">
              <a:lnSpc>
                <a:spcPct val="100000"/>
              </a:lnSpc>
              <a:spcBef>
                <a:spcPts val="15"/>
              </a:spcBef>
            </a:pPr>
            <a:r>
              <a:rPr dirty="0" sz="300" spc="-50">
                <a:latin typeface="Calibri"/>
                <a:cs typeface="Calibri"/>
              </a:rPr>
              <a:t>4</a:t>
            </a:r>
            <a:endParaRPr sz="300">
              <a:latin typeface="Calibri"/>
              <a:cs typeface="Calibri"/>
            </a:endParaRPr>
          </a:p>
          <a:p>
            <a:pPr marL="32384">
              <a:lnSpc>
                <a:spcPct val="100000"/>
              </a:lnSpc>
              <a:spcBef>
                <a:spcPts val="15"/>
              </a:spcBef>
            </a:pPr>
            <a:r>
              <a:rPr dirty="0" sz="300" spc="-50">
                <a:latin typeface="Calibri"/>
                <a:cs typeface="Calibri"/>
              </a:rPr>
              <a:t>5</a:t>
            </a:r>
            <a:endParaRPr sz="300">
              <a:latin typeface="Calibri"/>
              <a:cs typeface="Calibri"/>
            </a:endParaRPr>
          </a:p>
          <a:p>
            <a:pPr marL="32384">
              <a:lnSpc>
                <a:spcPct val="100000"/>
              </a:lnSpc>
              <a:spcBef>
                <a:spcPts val="15"/>
              </a:spcBef>
            </a:pPr>
            <a:r>
              <a:rPr dirty="0" sz="300" spc="-50">
                <a:latin typeface="Calibri"/>
                <a:cs typeface="Calibri"/>
              </a:rPr>
              <a:t>6</a:t>
            </a:r>
            <a:endParaRPr sz="300">
              <a:latin typeface="Calibri"/>
              <a:cs typeface="Calibri"/>
            </a:endParaRPr>
          </a:p>
          <a:p>
            <a:pPr marL="32384">
              <a:lnSpc>
                <a:spcPct val="100000"/>
              </a:lnSpc>
              <a:spcBef>
                <a:spcPts val="15"/>
              </a:spcBef>
            </a:pPr>
            <a:r>
              <a:rPr dirty="0" sz="300" spc="-50">
                <a:latin typeface="Calibri"/>
                <a:cs typeface="Calibri"/>
              </a:rPr>
              <a:t>7</a:t>
            </a:r>
            <a:endParaRPr sz="300">
              <a:latin typeface="Calibri"/>
              <a:cs typeface="Calibri"/>
            </a:endParaRPr>
          </a:p>
          <a:p>
            <a:pPr marL="32384">
              <a:lnSpc>
                <a:spcPct val="100000"/>
              </a:lnSpc>
              <a:spcBef>
                <a:spcPts val="15"/>
              </a:spcBef>
            </a:pPr>
            <a:r>
              <a:rPr dirty="0" sz="300" spc="-50">
                <a:latin typeface="Calibri"/>
                <a:cs typeface="Calibri"/>
              </a:rPr>
              <a:t>8</a:t>
            </a:r>
            <a:endParaRPr sz="300">
              <a:latin typeface="Calibri"/>
              <a:cs typeface="Calibri"/>
            </a:endParaRPr>
          </a:p>
          <a:p>
            <a:pPr marL="32384">
              <a:lnSpc>
                <a:spcPct val="100000"/>
              </a:lnSpc>
              <a:spcBef>
                <a:spcPts val="10"/>
              </a:spcBef>
            </a:pPr>
            <a:r>
              <a:rPr dirty="0" sz="300" spc="-50">
                <a:latin typeface="Calibri"/>
                <a:cs typeface="Calibri"/>
              </a:rPr>
              <a:t>9</a:t>
            </a:r>
            <a:endParaRPr sz="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300" spc="-25">
                <a:latin typeface="Calibri"/>
                <a:cs typeface="Calibri"/>
              </a:rPr>
              <a:t>10</a:t>
            </a:r>
            <a:endParaRPr sz="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300" spc="-25">
                <a:latin typeface="Calibri"/>
                <a:cs typeface="Calibri"/>
              </a:rPr>
              <a:t>11</a:t>
            </a:r>
            <a:endParaRPr sz="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300" spc="-25">
                <a:latin typeface="Calibri"/>
                <a:cs typeface="Calibri"/>
              </a:rPr>
              <a:t>12</a:t>
            </a:r>
            <a:endParaRPr sz="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300" spc="-25">
                <a:latin typeface="Calibri"/>
                <a:cs typeface="Calibri"/>
              </a:rPr>
              <a:t>13</a:t>
            </a:r>
            <a:endParaRPr sz="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300" spc="-25">
                <a:latin typeface="Calibri"/>
                <a:cs typeface="Calibri"/>
              </a:rPr>
              <a:t>14</a:t>
            </a:r>
            <a:endParaRPr sz="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300" spc="-25">
                <a:latin typeface="Calibri"/>
                <a:cs typeface="Calibri"/>
              </a:rPr>
              <a:t>15</a:t>
            </a:r>
            <a:endParaRPr sz="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300" spc="-25">
                <a:latin typeface="Calibri"/>
                <a:cs typeface="Calibri"/>
              </a:rPr>
              <a:t>16</a:t>
            </a:r>
            <a:endParaRPr sz="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300" spc="-25">
                <a:latin typeface="Calibri"/>
                <a:cs typeface="Calibri"/>
              </a:rPr>
              <a:t>17</a:t>
            </a:r>
            <a:endParaRPr sz="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300" spc="-25">
                <a:latin typeface="Calibri"/>
                <a:cs typeface="Calibri"/>
              </a:rPr>
              <a:t>18</a:t>
            </a:r>
            <a:endParaRPr sz="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300" spc="-25">
                <a:latin typeface="Calibri"/>
                <a:cs typeface="Calibri"/>
              </a:rPr>
              <a:t>19</a:t>
            </a:r>
            <a:endParaRPr sz="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300" spc="-25">
                <a:latin typeface="Calibri"/>
                <a:cs typeface="Calibri"/>
              </a:rPr>
              <a:t>20</a:t>
            </a:r>
            <a:endParaRPr sz="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300" spc="-25">
                <a:latin typeface="Calibri"/>
                <a:cs typeface="Calibri"/>
              </a:rPr>
              <a:t>21</a:t>
            </a:r>
            <a:endParaRPr sz="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300" spc="-25">
                <a:latin typeface="Calibri"/>
                <a:cs typeface="Calibri"/>
              </a:rPr>
              <a:t>22</a:t>
            </a:r>
            <a:endParaRPr sz="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300" spc="-25">
                <a:latin typeface="Calibri"/>
                <a:cs typeface="Calibri"/>
              </a:rPr>
              <a:t>23</a:t>
            </a:r>
            <a:endParaRPr sz="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300" spc="-25">
                <a:latin typeface="Calibri"/>
                <a:cs typeface="Calibri"/>
              </a:rPr>
              <a:t>24</a:t>
            </a:r>
            <a:endParaRPr sz="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300" spc="-25">
                <a:latin typeface="Calibri"/>
                <a:cs typeface="Calibri"/>
              </a:rPr>
              <a:t>25</a:t>
            </a:r>
            <a:endParaRPr sz="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300" spc="-25">
                <a:latin typeface="Calibri"/>
                <a:cs typeface="Calibri"/>
              </a:rPr>
              <a:t>26</a:t>
            </a:r>
            <a:endParaRPr sz="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300" spc="-25">
                <a:latin typeface="Calibri"/>
                <a:cs typeface="Calibri"/>
              </a:rPr>
              <a:t>27</a:t>
            </a:r>
            <a:endParaRPr sz="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300" spc="-25">
                <a:latin typeface="Calibri"/>
                <a:cs typeface="Calibri"/>
              </a:rPr>
              <a:t>28</a:t>
            </a:r>
            <a:endParaRPr sz="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300" spc="-25">
                <a:latin typeface="Calibri"/>
                <a:cs typeface="Calibri"/>
              </a:rPr>
              <a:t>29</a:t>
            </a:r>
            <a:endParaRPr sz="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300" spc="-25">
                <a:latin typeface="Calibri"/>
                <a:cs typeface="Calibri"/>
              </a:rPr>
              <a:t>30</a:t>
            </a:r>
            <a:endParaRPr sz="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300" spc="-25">
                <a:latin typeface="Calibri"/>
                <a:cs typeface="Calibri"/>
              </a:rPr>
              <a:t>31</a:t>
            </a:r>
            <a:endParaRPr sz="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300" spc="-25">
                <a:latin typeface="Calibri"/>
                <a:cs typeface="Calibri"/>
              </a:rPr>
              <a:t>32</a:t>
            </a:r>
            <a:endParaRPr sz="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300" spc="-25">
                <a:latin typeface="Calibri"/>
                <a:cs typeface="Calibri"/>
              </a:rPr>
              <a:t>33</a:t>
            </a:r>
            <a:endParaRPr sz="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300" spc="-25">
                <a:latin typeface="Calibri"/>
                <a:cs typeface="Calibri"/>
              </a:rPr>
              <a:t>34</a:t>
            </a:r>
            <a:endParaRPr sz="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300" spc="-25">
                <a:latin typeface="Calibri"/>
                <a:cs typeface="Calibri"/>
              </a:rPr>
              <a:t>35</a:t>
            </a:r>
            <a:endParaRPr sz="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300" spc="-25">
                <a:latin typeface="Calibri"/>
                <a:cs typeface="Calibri"/>
              </a:rPr>
              <a:t>36</a:t>
            </a:r>
            <a:endParaRPr sz="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300" spc="-25">
                <a:latin typeface="Calibri"/>
                <a:cs typeface="Calibri"/>
              </a:rPr>
              <a:t>37</a:t>
            </a:r>
            <a:endParaRPr sz="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300" spc="-25">
                <a:latin typeface="Calibri"/>
                <a:cs typeface="Calibri"/>
              </a:rPr>
              <a:t>38</a:t>
            </a:r>
            <a:endParaRPr sz="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300" spc="-25">
                <a:latin typeface="Calibri"/>
                <a:cs typeface="Calibri"/>
              </a:rPr>
              <a:t>39</a:t>
            </a:r>
            <a:endParaRPr sz="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300" spc="-25">
                <a:latin typeface="Calibri"/>
                <a:cs typeface="Calibri"/>
              </a:rPr>
              <a:t>40</a:t>
            </a:r>
            <a:endParaRPr sz="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300" spc="-25">
                <a:latin typeface="Calibri"/>
                <a:cs typeface="Calibri"/>
              </a:rPr>
              <a:t>41</a:t>
            </a:r>
            <a:endParaRPr sz="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300" spc="-25">
                <a:latin typeface="Calibri"/>
                <a:cs typeface="Calibri"/>
              </a:rPr>
              <a:t>42</a:t>
            </a:r>
            <a:endParaRPr sz="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300" spc="-25">
                <a:latin typeface="Calibri"/>
                <a:cs typeface="Calibri"/>
              </a:rPr>
              <a:t>43</a:t>
            </a:r>
            <a:endParaRPr sz="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300" spc="-25">
                <a:latin typeface="Calibri"/>
                <a:cs typeface="Calibri"/>
              </a:rPr>
              <a:t>44</a:t>
            </a:r>
            <a:endParaRPr sz="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300" spc="-25">
                <a:latin typeface="Calibri"/>
                <a:cs typeface="Calibri"/>
              </a:rPr>
              <a:t>45</a:t>
            </a:r>
            <a:endParaRPr sz="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300" spc="-25">
                <a:latin typeface="Calibri"/>
                <a:cs typeface="Calibri"/>
              </a:rPr>
              <a:t>46</a:t>
            </a:r>
            <a:endParaRPr sz="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300" spc="-25">
                <a:latin typeface="Calibri"/>
                <a:cs typeface="Calibri"/>
              </a:rPr>
              <a:t>47</a:t>
            </a:r>
            <a:endParaRPr sz="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300" spc="-25">
                <a:latin typeface="Calibri"/>
                <a:cs typeface="Calibri"/>
              </a:rPr>
              <a:t>48</a:t>
            </a:r>
            <a:endParaRPr sz="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300" spc="-25">
                <a:latin typeface="Calibri"/>
                <a:cs typeface="Calibri"/>
              </a:rPr>
              <a:t>49</a:t>
            </a:r>
            <a:endParaRPr sz="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300" spc="-25">
                <a:latin typeface="Calibri"/>
                <a:cs typeface="Calibri"/>
              </a:rPr>
              <a:t>50</a:t>
            </a:r>
            <a:endParaRPr sz="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300" spc="-25">
                <a:latin typeface="Calibri"/>
                <a:cs typeface="Calibri"/>
              </a:rPr>
              <a:t>51</a:t>
            </a:r>
            <a:endParaRPr sz="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300" spc="-25">
                <a:latin typeface="Calibri"/>
                <a:cs typeface="Calibri"/>
              </a:rPr>
              <a:t>52</a:t>
            </a:r>
            <a:endParaRPr sz="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300" spc="-25">
                <a:latin typeface="Calibri"/>
                <a:cs typeface="Calibri"/>
              </a:rPr>
              <a:t>53</a:t>
            </a:r>
            <a:endParaRPr sz="300">
              <a:latin typeface="Calibri"/>
              <a:cs typeface="Calibri"/>
            </a:endParaRPr>
          </a:p>
        </p:txBody>
      </p:sp>
      <p:grpSp>
        <p:nvGrpSpPr>
          <p:cNvPr id="272" name="object 272" descr=""/>
          <p:cNvGrpSpPr/>
          <p:nvPr/>
        </p:nvGrpSpPr>
        <p:grpSpPr>
          <a:xfrm>
            <a:off x="4539562" y="8509548"/>
            <a:ext cx="1671320" cy="38735"/>
            <a:chOff x="4539562" y="8509548"/>
            <a:chExt cx="1671320" cy="38735"/>
          </a:xfrm>
        </p:grpSpPr>
        <p:sp>
          <p:nvSpPr>
            <p:cNvPr id="273" name="object 273" descr=""/>
            <p:cNvSpPr/>
            <p:nvPr/>
          </p:nvSpPr>
          <p:spPr>
            <a:xfrm>
              <a:off x="4539562" y="8511770"/>
              <a:ext cx="34290" cy="34290"/>
            </a:xfrm>
            <a:custGeom>
              <a:avLst/>
              <a:gdLst/>
              <a:ahLst/>
              <a:cxnLst/>
              <a:rect l="l" t="t" r="r" b="b"/>
              <a:pathLst>
                <a:path w="34289" h="34290">
                  <a:moveTo>
                    <a:pt x="33711" y="0"/>
                  </a:moveTo>
                  <a:lnTo>
                    <a:pt x="0" y="0"/>
                  </a:lnTo>
                  <a:lnTo>
                    <a:pt x="0" y="34200"/>
                  </a:lnTo>
                  <a:lnTo>
                    <a:pt x="33711" y="34200"/>
                  </a:lnTo>
                  <a:lnTo>
                    <a:pt x="33711" y="0"/>
                  </a:lnTo>
                  <a:close/>
                </a:path>
              </a:pathLst>
            </a:custGeom>
            <a:solidFill>
              <a:srgbClr val="F9C0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4" name="object 274" descr=""/>
            <p:cNvSpPr/>
            <p:nvPr/>
          </p:nvSpPr>
          <p:spPr>
            <a:xfrm>
              <a:off x="5078966" y="8511770"/>
              <a:ext cx="34290" cy="34290"/>
            </a:xfrm>
            <a:custGeom>
              <a:avLst/>
              <a:gdLst/>
              <a:ahLst/>
              <a:cxnLst/>
              <a:rect l="l" t="t" r="r" b="b"/>
              <a:pathLst>
                <a:path w="34289" h="34290">
                  <a:moveTo>
                    <a:pt x="33711" y="0"/>
                  </a:moveTo>
                  <a:lnTo>
                    <a:pt x="0" y="0"/>
                  </a:lnTo>
                  <a:lnTo>
                    <a:pt x="0" y="34200"/>
                  </a:lnTo>
                  <a:lnTo>
                    <a:pt x="33711" y="34200"/>
                  </a:lnTo>
                  <a:lnTo>
                    <a:pt x="33711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5" name="object 275" descr=""/>
            <p:cNvSpPr/>
            <p:nvPr/>
          </p:nvSpPr>
          <p:spPr>
            <a:xfrm>
              <a:off x="5719487" y="8511770"/>
              <a:ext cx="34290" cy="34290"/>
            </a:xfrm>
            <a:custGeom>
              <a:avLst/>
              <a:gdLst/>
              <a:ahLst/>
              <a:cxnLst/>
              <a:rect l="l" t="t" r="r" b="b"/>
              <a:pathLst>
                <a:path w="34289" h="34290">
                  <a:moveTo>
                    <a:pt x="33711" y="0"/>
                  </a:moveTo>
                  <a:lnTo>
                    <a:pt x="0" y="0"/>
                  </a:lnTo>
                  <a:lnTo>
                    <a:pt x="0" y="34200"/>
                  </a:lnTo>
                  <a:lnTo>
                    <a:pt x="33711" y="34200"/>
                  </a:lnTo>
                  <a:lnTo>
                    <a:pt x="33711" y="0"/>
                  </a:lnTo>
                  <a:close/>
                </a:path>
              </a:pathLst>
            </a:custGeom>
            <a:solidFill>
              <a:srgbClr val="2CD2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6" name="object 276" descr=""/>
            <p:cNvSpPr/>
            <p:nvPr/>
          </p:nvSpPr>
          <p:spPr>
            <a:xfrm>
              <a:off x="6174595" y="8511770"/>
              <a:ext cx="34290" cy="34290"/>
            </a:xfrm>
            <a:custGeom>
              <a:avLst/>
              <a:gdLst/>
              <a:ahLst/>
              <a:cxnLst/>
              <a:rect l="l" t="t" r="r" b="b"/>
              <a:pathLst>
                <a:path w="34289" h="34290">
                  <a:moveTo>
                    <a:pt x="33711" y="0"/>
                  </a:moveTo>
                  <a:lnTo>
                    <a:pt x="0" y="0"/>
                  </a:lnTo>
                  <a:lnTo>
                    <a:pt x="0" y="34200"/>
                  </a:lnTo>
                  <a:lnTo>
                    <a:pt x="33711" y="34200"/>
                  </a:lnTo>
                  <a:lnTo>
                    <a:pt x="33711" y="0"/>
                  </a:lnTo>
                  <a:close/>
                </a:path>
              </a:pathLst>
            </a:custGeom>
            <a:solidFill>
              <a:srgbClr val="17375E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7" name="object 277" descr=""/>
            <p:cNvSpPr/>
            <p:nvPr/>
          </p:nvSpPr>
          <p:spPr>
            <a:xfrm>
              <a:off x="6174595" y="8511770"/>
              <a:ext cx="34290" cy="34290"/>
            </a:xfrm>
            <a:custGeom>
              <a:avLst/>
              <a:gdLst/>
              <a:ahLst/>
              <a:cxnLst/>
              <a:rect l="l" t="t" r="r" b="b"/>
              <a:pathLst>
                <a:path w="34289" h="34290">
                  <a:moveTo>
                    <a:pt x="0" y="34200"/>
                  </a:moveTo>
                  <a:lnTo>
                    <a:pt x="33711" y="34200"/>
                  </a:lnTo>
                  <a:lnTo>
                    <a:pt x="33711" y="0"/>
                  </a:lnTo>
                  <a:lnTo>
                    <a:pt x="0" y="0"/>
                  </a:lnTo>
                  <a:lnTo>
                    <a:pt x="0" y="34200"/>
                  </a:lnTo>
                  <a:close/>
                </a:path>
              </a:pathLst>
            </a:custGeom>
            <a:ln w="4244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8" name="object 278" descr=""/>
          <p:cNvSpPr txBox="1"/>
          <p:nvPr/>
        </p:nvSpPr>
        <p:spPr>
          <a:xfrm>
            <a:off x="4573401" y="8470467"/>
            <a:ext cx="2162810" cy="1028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52450" algn="l"/>
                <a:tab pos="1196340" algn="l"/>
                <a:tab pos="1651635" algn="l"/>
              </a:tabLst>
            </a:pPr>
            <a:r>
              <a:rPr dirty="0" sz="500" spc="-20" b="1">
                <a:latin typeface="Calibri"/>
                <a:cs typeface="Calibri"/>
              </a:rPr>
              <a:t>ALARMA</a:t>
            </a:r>
            <a:r>
              <a:rPr dirty="0" sz="500" spc="30" b="1">
                <a:latin typeface="Calibri"/>
                <a:cs typeface="Calibri"/>
              </a:rPr>
              <a:t> </a:t>
            </a:r>
            <a:r>
              <a:rPr dirty="0" sz="500" spc="-10" b="1">
                <a:latin typeface="Calibri"/>
                <a:cs typeface="Calibri"/>
              </a:rPr>
              <a:t>(Max)</a:t>
            </a:r>
            <a:r>
              <a:rPr dirty="0" sz="500" b="1">
                <a:latin typeface="Calibri"/>
                <a:cs typeface="Calibri"/>
              </a:rPr>
              <a:t>	</a:t>
            </a:r>
            <a:r>
              <a:rPr dirty="0" sz="500" spc="-10" b="1">
                <a:latin typeface="Calibri"/>
                <a:cs typeface="Calibri"/>
              </a:rPr>
              <a:t>SEGURIDAD</a:t>
            </a:r>
            <a:r>
              <a:rPr dirty="0" sz="500" b="1">
                <a:latin typeface="Calibri"/>
                <a:cs typeface="Calibri"/>
              </a:rPr>
              <a:t> </a:t>
            </a:r>
            <a:r>
              <a:rPr dirty="0" sz="500" spc="-10" b="1">
                <a:latin typeface="Calibri"/>
                <a:cs typeface="Calibri"/>
              </a:rPr>
              <a:t>(Prom)</a:t>
            </a:r>
            <a:r>
              <a:rPr dirty="0" sz="500" b="1">
                <a:latin typeface="Calibri"/>
                <a:cs typeface="Calibri"/>
              </a:rPr>
              <a:t>	</a:t>
            </a:r>
            <a:r>
              <a:rPr dirty="0" sz="500" spc="-10" b="1">
                <a:latin typeface="Calibri"/>
                <a:cs typeface="Calibri"/>
              </a:rPr>
              <a:t>ÉXITO </a:t>
            </a:r>
            <a:r>
              <a:rPr dirty="0" sz="500" spc="-20" b="1">
                <a:latin typeface="Calibri"/>
                <a:cs typeface="Calibri"/>
              </a:rPr>
              <a:t>(Mín)</a:t>
            </a:r>
            <a:r>
              <a:rPr dirty="0" sz="500" b="1">
                <a:latin typeface="Calibri"/>
                <a:cs typeface="Calibri"/>
              </a:rPr>
              <a:t>	</a:t>
            </a:r>
            <a:r>
              <a:rPr dirty="0" sz="500" spc="-10" b="1">
                <a:latin typeface="Calibri"/>
                <a:cs typeface="Calibri"/>
              </a:rPr>
              <a:t>Casos</a:t>
            </a:r>
            <a:r>
              <a:rPr dirty="0" sz="500" spc="5" b="1">
                <a:latin typeface="Calibri"/>
                <a:cs typeface="Calibri"/>
              </a:rPr>
              <a:t> </a:t>
            </a:r>
            <a:r>
              <a:rPr dirty="0" sz="500" spc="-20" b="1">
                <a:latin typeface="Calibri"/>
                <a:cs typeface="Calibri"/>
              </a:rPr>
              <a:t>Total</a:t>
            </a:r>
            <a:r>
              <a:rPr dirty="0" sz="500" spc="20" b="1">
                <a:latin typeface="Calibri"/>
                <a:cs typeface="Calibri"/>
              </a:rPr>
              <a:t> </a:t>
            </a:r>
            <a:r>
              <a:rPr dirty="0" sz="500" spc="-10" b="1">
                <a:latin typeface="Calibri"/>
                <a:cs typeface="Calibri"/>
              </a:rPr>
              <a:t>general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79" name="object 279" descr=""/>
          <p:cNvSpPr/>
          <p:nvPr/>
        </p:nvSpPr>
        <p:spPr>
          <a:xfrm>
            <a:off x="6333321" y="7155171"/>
            <a:ext cx="525780" cy="139700"/>
          </a:xfrm>
          <a:custGeom>
            <a:avLst/>
            <a:gdLst/>
            <a:ahLst/>
            <a:cxnLst/>
            <a:rect l="l" t="t" r="r" b="b"/>
            <a:pathLst>
              <a:path w="525779" h="139700">
                <a:moveTo>
                  <a:pt x="525340" y="0"/>
                </a:moveTo>
                <a:lnTo>
                  <a:pt x="0" y="0"/>
                </a:lnTo>
                <a:lnTo>
                  <a:pt x="0" y="139651"/>
                </a:lnTo>
                <a:lnTo>
                  <a:pt x="525340" y="139651"/>
                </a:lnTo>
                <a:lnTo>
                  <a:pt x="525340" y="133951"/>
                </a:lnTo>
                <a:lnTo>
                  <a:pt x="11237" y="133951"/>
                </a:lnTo>
                <a:lnTo>
                  <a:pt x="5618" y="128251"/>
                </a:lnTo>
                <a:lnTo>
                  <a:pt x="11237" y="128251"/>
                </a:lnTo>
                <a:lnTo>
                  <a:pt x="11237" y="11400"/>
                </a:lnTo>
                <a:lnTo>
                  <a:pt x="5618" y="11400"/>
                </a:lnTo>
                <a:lnTo>
                  <a:pt x="11237" y="5700"/>
                </a:lnTo>
                <a:lnTo>
                  <a:pt x="525340" y="5700"/>
                </a:lnTo>
                <a:lnTo>
                  <a:pt x="525340" y="0"/>
                </a:lnTo>
                <a:close/>
              </a:path>
              <a:path w="525779" h="139700">
                <a:moveTo>
                  <a:pt x="11237" y="128251"/>
                </a:moveTo>
                <a:lnTo>
                  <a:pt x="5618" y="128251"/>
                </a:lnTo>
                <a:lnTo>
                  <a:pt x="11237" y="133951"/>
                </a:lnTo>
                <a:lnTo>
                  <a:pt x="11237" y="128251"/>
                </a:lnTo>
                <a:close/>
              </a:path>
              <a:path w="525779" h="139700">
                <a:moveTo>
                  <a:pt x="514102" y="128251"/>
                </a:moveTo>
                <a:lnTo>
                  <a:pt x="11237" y="128251"/>
                </a:lnTo>
                <a:lnTo>
                  <a:pt x="11237" y="133951"/>
                </a:lnTo>
                <a:lnTo>
                  <a:pt x="514102" y="133951"/>
                </a:lnTo>
                <a:lnTo>
                  <a:pt x="514102" y="128251"/>
                </a:lnTo>
                <a:close/>
              </a:path>
              <a:path w="525779" h="139700">
                <a:moveTo>
                  <a:pt x="514102" y="5700"/>
                </a:moveTo>
                <a:lnTo>
                  <a:pt x="514102" y="133951"/>
                </a:lnTo>
                <a:lnTo>
                  <a:pt x="519721" y="128251"/>
                </a:lnTo>
                <a:lnTo>
                  <a:pt x="525340" y="128251"/>
                </a:lnTo>
                <a:lnTo>
                  <a:pt x="525340" y="11400"/>
                </a:lnTo>
                <a:lnTo>
                  <a:pt x="519721" y="11400"/>
                </a:lnTo>
                <a:lnTo>
                  <a:pt x="514102" y="5700"/>
                </a:lnTo>
                <a:close/>
              </a:path>
              <a:path w="525779" h="139700">
                <a:moveTo>
                  <a:pt x="525340" y="128251"/>
                </a:moveTo>
                <a:lnTo>
                  <a:pt x="519721" y="128251"/>
                </a:lnTo>
                <a:lnTo>
                  <a:pt x="514102" y="133951"/>
                </a:lnTo>
                <a:lnTo>
                  <a:pt x="525340" y="133951"/>
                </a:lnTo>
                <a:lnTo>
                  <a:pt x="525340" y="128251"/>
                </a:lnTo>
                <a:close/>
              </a:path>
              <a:path w="525779" h="139700">
                <a:moveTo>
                  <a:pt x="11237" y="5700"/>
                </a:moveTo>
                <a:lnTo>
                  <a:pt x="5618" y="11400"/>
                </a:lnTo>
                <a:lnTo>
                  <a:pt x="11237" y="11400"/>
                </a:lnTo>
                <a:lnTo>
                  <a:pt x="11237" y="5700"/>
                </a:lnTo>
                <a:close/>
              </a:path>
              <a:path w="525779" h="139700">
                <a:moveTo>
                  <a:pt x="514102" y="5700"/>
                </a:moveTo>
                <a:lnTo>
                  <a:pt x="11237" y="5700"/>
                </a:lnTo>
                <a:lnTo>
                  <a:pt x="11237" y="11400"/>
                </a:lnTo>
                <a:lnTo>
                  <a:pt x="514102" y="11400"/>
                </a:lnTo>
                <a:lnTo>
                  <a:pt x="514102" y="5700"/>
                </a:lnTo>
                <a:close/>
              </a:path>
              <a:path w="525779" h="139700">
                <a:moveTo>
                  <a:pt x="525340" y="5700"/>
                </a:moveTo>
                <a:lnTo>
                  <a:pt x="514102" y="5700"/>
                </a:lnTo>
                <a:lnTo>
                  <a:pt x="519721" y="11400"/>
                </a:lnTo>
                <a:lnTo>
                  <a:pt x="525340" y="11400"/>
                </a:lnTo>
                <a:lnTo>
                  <a:pt x="525340" y="57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0" name="object 280" descr=""/>
          <p:cNvSpPr txBox="1"/>
          <p:nvPr/>
        </p:nvSpPr>
        <p:spPr>
          <a:xfrm>
            <a:off x="6406361" y="7173108"/>
            <a:ext cx="379730" cy="876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00" spc="-10" b="1">
                <a:solidFill>
                  <a:srgbClr val="FFFFFF"/>
                </a:solidFill>
                <a:latin typeface="Arial"/>
                <a:cs typeface="Arial"/>
              </a:rPr>
              <a:t>Zona</a:t>
            </a:r>
            <a:r>
              <a:rPr dirty="0" sz="4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" spc="-10" b="1">
                <a:solidFill>
                  <a:srgbClr val="FFFFFF"/>
                </a:solidFill>
                <a:latin typeface="Arial"/>
                <a:cs typeface="Arial"/>
              </a:rPr>
              <a:t>Epidemia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81" name="object 281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6400" y="2777235"/>
            <a:ext cx="2337816" cy="1803400"/>
          </a:xfrm>
          <a:prstGeom prst="rect">
            <a:avLst/>
          </a:prstGeom>
        </p:spPr>
      </p:pic>
      <p:sp>
        <p:nvSpPr>
          <p:cNvPr id="282" name="object 282" descr=""/>
          <p:cNvSpPr txBox="1"/>
          <p:nvPr/>
        </p:nvSpPr>
        <p:spPr>
          <a:xfrm>
            <a:off x="6883418" y="1485749"/>
            <a:ext cx="140335" cy="781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50" spc="-10" b="1">
                <a:solidFill>
                  <a:srgbClr val="FFFFFF"/>
                </a:solidFill>
                <a:latin typeface="Calibri"/>
                <a:cs typeface="Calibri"/>
              </a:rPr>
              <a:t>TOTAL</a:t>
            </a:r>
            <a:endParaRPr sz="350">
              <a:latin typeface="Calibri"/>
              <a:cs typeface="Calibri"/>
            </a:endParaRPr>
          </a:p>
        </p:txBody>
      </p:sp>
      <p:graphicFrame>
        <p:nvGraphicFramePr>
          <p:cNvPr id="283" name="object 283" descr=""/>
          <p:cNvGraphicFramePr>
            <a:graphicFrameLocks noGrp="1"/>
          </p:cNvGraphicFramePr>
          <p:nvPr/>
        </p:nvGraphicFramePr>
        <p:xfrm>
          <a:off x="273040" y="1469210"/>
          <a:ext cx="6875145" cy="3644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5134"/>
                <a:gridCol w="125095"/>
                <a:gridCol w="125095"/>
                <a:gridCol w="125094"/>
                <a:gridCol w="125094"/>
                <a:gridCol w="125094"/>
                <a:gridCol w="125094"/>
                <a:gridCol w="125094"/>
                <a:gridCol w="125094"/>
                <a:gridCol w="125094"/>
                <a:gridCol w="125094"/>
                <a:gridCol w="125094"/>
                <a:gridCol w="125094"/>
                <a:gridCol w="125094"/>
                <a:gridCol w="125094"/>
                <a:gridCol w="125094"/>
                <a:gridCol w="125094"/>
                <a:gridCol w="125094"/>
                <a:gridCol w="125094"/>
                <a:gridCol w="125094"/>
                <a:gridCol w="125094"/>
                <a:gridCol w="125094"/>
                <a:gridCol w="125094"/>
                <a:gridCol w="125095"/>
                <a:gridCol w="134620"/>
                <a:gridCol w="125095"/>
                <a:gridCol w="125095"/>
                <a:gridCol w="125095"/>
                <a:gridCol w="125095"/>
                <a:gridCol w="125095"/>
                <a:gridCol w="125095"/>
                <a:gridCol w="125095"/>
                <a:gridCol w="125095"/>
                <a:gridCol w="125095"/>
                <a:gridCol w="125095"/>
                <a:gridCol w="125095"/>
                <a:gridCol w="125095"/>
                <a:gridCol w="125095"/>
                <a:gridCol w="125095"/>
                <a:gridCol w="125095"/>
                <a:gridCol w="125095"/>
                <a:gridCol w="125095"/>
                <a:gridCol w="125095"/>
                <a:gridCol w="125095"/>
                <a:gridCol w="125095"/>
                <a:gridCol w="125095"/>
                <a:gridCol w="125095"/>
                <a:gridCol w="125095"/>
                <a:gridCol w="125095"/>
                <a:gridCol w="125095"/>
                <a:gridCol w="215265"/>
              </a:tblGrid>
              <a:tr h="58419">
                <a:tc>
                  <a:txBody>
                    <a:bodyPr/>
                    <a:lstStyle/>
                    <a:p>
                      <a:pPr marL="62230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EDAS</a:t>
                      </a:r>
                      <a:r>
                        <a:rPr dirty="0" sz="3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5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POR GRUPO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8415">
                        <a:lnSpc>
                          <a:spcPts val="360"/>
                        </a:lnSpc>
                      </a:pPr>
                      <a:r>
                        <a:rPr dirty="0" sz="35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N°CAS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0"/>
                        </a:lnSpc>
                      </a:pPr>
                      <a:r>
                        <a:rPr dirty="0" sz="35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OS/SE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620">
                        <a:lnSpc>
                          <a:spcPts val="360"/>
                        </a:lnSpc>
                      </a:pPr>
                      <a:r>
                        <a:rPr dirty="0" sz="35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MANA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solidFill>
                      <a:srgbClr val="2E75B5"/>
                    </a:solidFill>
                  </a:tcPr>
                </a:tc>
              </a:tr>
              <a:tr h="58419">
                <a:tc>
                  <a:txBody>
                    <a:bodyPr/>
                    <a:lstStyle/>
                    <a:p>
                      <a:pPr algn="ctr" marL="635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ETAREO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12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13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14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15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16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17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18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19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22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23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3175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24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25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4290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26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27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29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30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32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33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34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35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36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37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38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39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40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42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43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44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45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46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47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48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49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</a:tr>
              <a:tr h="58419">
                <a:tc>
                  <a:txBody>
                    <a:bodyPr/>
                    <a:lstStyle/>
                    <a:p>
                      <a:pPr marL="6985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10">
                          <a:latin typeface="Calibri"/>
                          <a:cs typeface="Calibri"/>
                        </a:rPr>
                        <a:t>Menor</a:t>
                      </a:r>
                      <a:r>
                        <a:rPr dirty="0" sz="35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50">
                          <a:latin typeface="Calibri"/>
                          <a:cs typeface="Calibri"/>
                        </a:rPr>
                        <a:t>de 1</a:t>
                      </a:r>
                      <a:r>
                        <a:rPr dirty="0" sz="35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50" spc="-25">
                          <a:latin typeface="Calibri"/>
                          <a:cs typeface="Calibri"/>
                        </a:rPr>
                        <a:t>año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116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103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125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104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90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107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97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138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117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102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92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69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34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56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65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44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61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47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40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59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56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47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45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175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43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38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4290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39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66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62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47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45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61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48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48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39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48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52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48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60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43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46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41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60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50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36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54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43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38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48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37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0">
                          <a:latin typeface="Calibri"/>
                          <a:cs typeface="Calibri"/>
                        </a:rPr>
                        <a:t>3054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8419">
                <a:tc>
                  <a:txBody>
                    <a:bodyPr/>
                    <a:lstStyle/>
                    <a:p>
                      <a:pPr marL="6985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3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5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35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5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35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50">
                          <a:latin typeface="Calibri"/>
                          <a:cs typeface="Calibri"/>
                        </a:rPr>
                        <a:t>4</a:t>
                      </a:r>
                      <a:r>
                        <a:rPr dirty="0" sz="35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50" spc="-20">
                          <a:latin typeface="Calibri"/>
                          <a:cs typeface="Calibri"/>
                        </a:rPr>
                        <a:t>años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92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68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94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68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64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82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81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108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90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74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70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51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24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45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46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26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40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38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30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44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46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36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30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175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33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27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4290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30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49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49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39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36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54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37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42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28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37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34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35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42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33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44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28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47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39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25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36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31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30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36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30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0">
                          <a:latin typeface="Calibri"/>
                          <a:cs typeface="Calibri"/>
                        </a:rPr>
                        <a:t>2298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8419">
                <a:tc>
                  <a:txBody>
                    <a:bodyPr/>
                    <a:lstStyle/>
                    <a:p>
                      <a:pPr marL="6985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10">
                          <a:latin typeface="Calibri"/>
                          <a:cs typeface="Calibri"/>
                        </a:rPr>
                        <a:t>Mayores </a:t>
                      </a:r>
                      <a:r>
                        <a:rPr dirty="0" sz="350">
                          <a:latin typeface="Calibri"/>
                          <a:cs typeface="Calibri"/>
                        </a:rPr>
                        <a:t>de 5</a:t>
                      </a:r>
                      <a:r>
                        <a:rPr dirty="0" sz="35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50" spc="-20">
                          <a:latin typeface="Calibri"/>
                          <a:cs typeface="Calibri"/>
                        </a:rPr>
                        <a:t>años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350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340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225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188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206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223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258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402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333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256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205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196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139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127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131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103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86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91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95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113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92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68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96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 marR="3175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110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116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4290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95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117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91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108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100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98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83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111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113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93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117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97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154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125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104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109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139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136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86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96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128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71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105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5">
                          <a:latin typeface="Calibri"/>
                          <a:cs typeface="Calibri"/>
                        </a:rPr>
                        <a:t>78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355"/>
                        </a:lnSpc>
                        <a:spcBef>
                          <a:spcPts val="5"/>
                        </a:spcBef>
                      </a:pPr>
                      <a:r>
                        <a:rPr dirty="0" sz="350" spc="-20">
                          <a:latin typeface="Calibri"/>
                          <a:cs typeface="Calibri"/>
                        </a:rPr>
                        <a:t>7103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2390">
                <a:tc>
                  <a:txBody>
                    <a:bodyPr/>
                    <a:lstStyle/>
                    <a:p>
                      <a:pPr marL="6985">
                        <a:lnSpc>
                          <a:spcPts val="375"/>
                        </a:lnSpc>
                        <a:spcBef>
                          <a:spcPts val="95"/>
                        </a:spcBef>
                      </a:pPr>
                      <a:r>
                        <a:rPr dirty="0" sz="35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375"/>
                        </a:lnSpc>
                        <a:spcBef>
                          <a:spcPts val="95"/>
                        </a:spcBef>
                      </a:pPr>
                      <a:r>
                        <a:rPr dirty="0" sz="3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558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375"/>
                        </a:lnSpc>
                        <a:spcBef>
                          <a:spcPts val="95"/>
                        </a:spcBef>
                      </a:pPr>
                      <a:r>
                        <a:rPr dirty="0" sz="3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511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375"/>
                        </a:lnSpc>
                        <a:spcBef>
                          <a:spcPts val="95"/>
                        </a:spcBef>
                      </a:pPr>
                      <a:r>
                        <a:rPr dirty="0" sz="3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444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375"/>
                        </a:lnSpc>
                        <a:spcBef>
                          <a:spcPts val="95"/>
                        </a:spcBef>
                      </a:pPr>
                      <a:r>
                        <a:rPr dirty="0" sz="3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360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375"/>
                        </a:lnSpc>
                        <a:spcBef>
                          <a:spcPts val="95"/>
                        </a:spcBef>
                      </a:pPr>
                      <a:r>
                        <a:rPr dirty="0" sz="3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360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375"/>
                        </a:lnSpc>
                        <a:spcBef>
                          <a:spcPts val="95"/>
                        </a:spcBef>
                      </a:pPr>
                      <a:r>
                        <a:rPr dirty="0" sz="3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412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375"/>
                        </a:lnSpc>
                        <a:spcBef>
                          <a:spcPts val="95"/>
                        </a:spcBef>
                      </a:pPr>
                      <a:r>
                        <a:rPr dirty="0" sz="3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436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375"/>
                        </a:lnSpc>
                        <a:spcBef>
                          <a:spcPts val="95"/>
                        </a:spcBef>
                      </a:pPr>
                      <a:r>
                        <a:rPr dirty="0" sz="3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648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375"/>
                        </a:lnSpc>
                        <a:spcBef>
                          <a:spcPts val="95"/>
                        </a:spcBef>
                      </a:pPr>
                      <a:r>
                        <a:rPr dirty="0" sz="3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540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375"/>
                        </a:lnSpc>
                        <a:spcBef>
                          <a:spcPts val="95"/>
                        </a:spcBef>
                      </a:pPr>
                      <a:r>
                        <a:rPr dirty="0" sz="3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432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375"/>
                        </a:lnSpc>
                        <a:spcBef>
                          <a:spcPts val="95"/>
                        </a:spcBef>
                      </a:pPr>
                      <a:r>
                        <a:rPr dirty="0" sz="3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367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375"/>
                        </a:lnSpc>
                        <a:spcBef>
                          <a:spcPts val="95"/>
                        </a:spcBef>
                      </a:pPr>
                      <a:r>
                        <a:rPr dirty="0" sz="3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316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375"/>
                        </a:lnSpc>
                        <a:spcBef>
                          <a:spcPts val="95"/>
                        </a:spcBef>
                      </a:pPr>
                      <a:r>
                        <a:rPr dirty="0" sz="3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197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375"/>
                        </a:lnSpc>
                        <a:spcBef>
                          <a:spcPts val="95"/>
                        </a:spcBef>
                      </a:pPr>
                      <a:r>
                        <a:rPr dirty="0" sz="3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228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375"/>
                        </a:lnSpc>
                        <a:spcBef>
                          <a:spcPts val="95"/>
                        </a:spcBef>
                      </a:pPr>
                      <a:r>
                        <a:rPr dirty="0" sz="3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242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375"/>
                        </a:lnSpc>
                        <a:spcBef>
                          <a:spcPts val="95"/>
                        </a:spcBef>
                      </a:pPr>
                      <a:r>
                        <a:rPr dirty="0" sz="3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173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375"/>
                        </a:lnSpc>
                        <a:spcBef>
                          <a:spcPts val="95"/>
                        </a:spcBef>
                      </a:pPr>
                      <a:r>
                        <a:rPr dirty="0" sz="3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187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375"/>
                        </a:lnSpc>
                        <a:spcBef>
                          <a:spcPts val="95"/>
                        </a:spcBef>
                      </a:pPr>
                      <a:r>
                        <a:rPr dirty="0" sz="3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176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375"/>
                        </a:lnSpc>
                        <a:spcBef>
                          <a:spcPts val="95"/>
                        </a:spcBef>
                      </a:pPr>
                      <a:r>
                        <a:rPr dirty="0" sz="3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165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375"/>
                        </a:lnSpc>
                        <a:spcBef>
                          <a:spcPts val="95"/>
                        </a:spcBef>
                      </a:pPr>
                      <a:r>
                        <a:rPr dirty="0" sz="3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216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375"/>
                        </a:lnSpc>
                        <a:spcBef>
                          <a:spcPts val="95"/>
                        </a:spcBef>
                      </a:pPr>
                      <a:r>
                        <a:rPr dirty="0" sz="3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194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375"/>
                        </a:lnSpc>
                        <a:spcBef>
                          <a:spcPts val="95"/>
                        </a:spcBef>
                      </a:pPr>
                      <a:r>
                        <a:rPr dirty="0" sz="3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151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375"/>
                        </a:lnSpc>
                        <a:spcBef>
                          <a:spcPts val="95"/>
                        </a:spcBef>
                      </a:pPr>
                      <a:r>
                        <a:rPr dirty="0" sz="3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171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 marR="3175">
                        <a:lnSpc>
                          <a:spcPts val="375"/>
                        </a:lnSpc>
                        <a:spcBef>
                          <a:spcPts val="95"/>
                        </a:spcBef>
                      </a:pPr>
                      <a:r>
                        <a:rPr dirty="0" sz="3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186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375"/>
                        </a:lnSpc>
                        <a:spcBef>
                          <a:spcPts val="95"/>
                        </a:spcBef>
                      </a:pPr>
                      <a:r>
                        <a:rPr dirty="0" sz="3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181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2860">
                        <a:lnSpc>
                          <a:spcPts val="375"/>
                        </a:lnSpc>
                        <a:spcBef>
                          <a:spcPts val="95"/>
                        </a:spcBef>
                      </a:pPr>
                      <a:r>
                        <a:rPr dirty="0" sz="3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164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375"/>
                        </a:lnSpc>
                        <a:spcBef>
                          <a:spcPts val="95"/>
                        </a:spcBef>
                      </a:pPr>
                      <a:r>
                        <a:rPr dirty="0" sz="3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232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375"/>
                        </a:lnSpc>
                        <a:spcBef>
                          <a:spcPts val="95"/>
                        </a:spcBef>
                      </a:pPr>
                      <a:r>
                        <a:rPr dirty="0" sz="3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375"/>
                        </a:lnSpc>
                        <a:spcBef>
                          <a:spcPts val="95"/>
                        </a:spcBef>
                      </a:pPr>
                      <a:r>
                        <a:rPr dirty="0" sz="3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194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375"/>
                        </a:lnSpc>
                        <a:spcBef>
                          <a:spcPts val="95"/>
                        </a:spcBef>
                      </a:pPr>
                      <a:r>
                        <a:rPr dirty="0" sz="3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181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375"/>
                        </a:lnSpc>
                        <a:spcBef>
                          <a:spcPts val="95"/>
                        </a:spcBef>
                      </a:pPr>
                      <a:r>
                        <a:rPr dirty="0" sz="3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213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375"/>
                        </a:lnSpc>
                        <a:spcBef>
                          <a:spcPts val="95"/>
                        </a:spcBef>
                      </a:pPr>
                      <a:r>
                        <a:rPr dirty="0" sz="3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168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375"/>
                        </a:lnSpc>
                        <a:spcBef>
                          <a:spcPts val="95"/>
                        </a:spcBef>
                      </a:pPr>
                      <a:r>
                        <a:rPr dirty="0" sz="3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375"/>
                        </a:lnSpc>
                        <a:spcBef>
                          <a:spcPts val="95"/>
                        </a:spcBef>
                      </a:pPr>
                      <a:r>
                        <a:rPr dirty="0" sz="3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180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375"/>
                        </a:lnSpc>
                        <a:spcBef>
                          <a:spcPts val="95"/>
                        </a:spcBef>
                      </a:pPr>
                      <a:r>
                        <a:rPr dirty="0" sz="3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178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375"/>
                        </a:lnSpc>
                        <a:spcBef>
                          <a:spcPts val="95"/>
                        </a:spcBef>
                      </a:pPr>
                      <a:r>
                        <a:rPr dirty="0" sz="3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203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375"/>
                        </a:lnSpc>
                        <a:spcBef>
                          <a:spcPts val="95"/>
                        </a:spcBef>
                      </a:pPr>
                      <a:r>
                        <a:rPr dirty="0" sz="3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180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375"/>
                        </a:lnSpc>
                        <a:spcBef>
                          <a:spcPts val="95"/>
                        </a:spcBef>
                      </a:pPr>
                      <a:r>
                        <a:rPr dirty="0" sz="3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256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375"/>
                        </a:lnSpc>
                        <a:spcBef>
                          <a:spcPts val="95"/>
                        </a:spcBef>
                      </a:pPr>
                      <a:r>
                        <a:rPr dirty="0" sz="3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375"/>
                        </a:lnSpc>
                        <a:spcBef>
                          <a:spcPts val="95"/>
                        </a:spcBef>
                      </a:pPr>
                      <a:r>
                        <a:rPr dirty="0" sz="3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194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375"/>
                        </a:lnSpc>
                        <a:spcBef>
                          <a:spcPts val="95"/>
                        </a:spcBef>
                      </a:pPr>
                      <a:r>
                        <a:rPr dirty="0" sz="3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178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375"/>
                        </a:lnSpc>
                        <a:spcBef>
                          <a:spcPts val="95"/>
                        </a:spcBef>
                      </a:pPr>
                      <a:r>
                        <a:rPr dirty="0" sz="3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246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375"/>
                        </a:lnSpc>
                        <a:spcBef>
                          <a:spcPts val="95"/>
                        </a:spcBef>
                      </a:pPr>
                      <a:r>
                        <a:rPr dirty="0" sz="3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225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375"/>
                        </a:lnSpc>
                        <a:spcBef>
                          <a:spcPts val="95"/>
                        </a:spcBef>
                      </a:pPr>
                      <a:r>
                        <a:rPr dirty="0" sz="3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147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375"/>
                        </a:lnSpc>
                        <a:spcBef>
                          <a:spcPts val="95"/>
                        </a:spcBef>
                      </a:pPr>
                      <a:r>
                        <a:rPr dirty="0" sz="3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186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375"/>
                        </a:lnSpc>
                        <a:spcBef>
                          <a:spcPts val="95"/>
                        </a:spcBef>
                      </a:pPr>
                      <a:r>
                        <a:rPr dirty="0" sz="3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375"/>
                        </a:lnSpc>
                        <a:spcBef>
                          <a:spcPts val="95"/>
                        </a:spcBef>
                      </a:pPr>
                      <a:r>
                        <a:rPr dirty="0" sz="3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139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375"/>
                        </a:lnSpc>
                        <a:spcBef>
                          <a:spcPts val="95"/>
                        </a:spcBef>
                      </a:pPr>
                      <a:r>
                        <a:rPr dirty="0" sz="3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189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375"/>
                        </a:lnSpc>
                        <a:spcBef>
                          <a:spcPts val="95"/>
                        </a:spcBef>
                      </a:pPr>
                      <a:r>
                        <a:rPr dirty="0" sz="3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145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425"/>
                        </a:lnSpc>
                        <a:spcBef>
                          <a:spcPts val="45"/>
                        </a:spcBef>
                      </a:pPr>
                      <a:r>
                        <a:rPr dirty="0" sz="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12455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</a:tr>
            </a:tbl>
          </a:graphicData>
        </a:graphic>
      </p:graphicFrame>
      <p:pic>
        <p:nvPicPr>
          <p:cNvPr id="284" name="object 28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64050" y="4612766"/>
            <a:ext cx="2226945" cy="1803273"/>
          </a:xfrm>
          <a:prstGeom prst="rect">
            <a:avLst/>
          </a:prstGeom>
        </p:spPr>
      </p:pic>
      <p:sp>
        <p:nvSpPr>
          <p:cNvPr id="285" name="object 28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60"/>
              </a:lnSpc>
            </a:pPr>
            <a:r>
              <a:rPr dirty="0"/>
              <a:t>Fuente:</a:t>
            </a:r>
            <a:r>
              <a:rPr dirty="0" spc="-10"/>
              <a:t> </a:t>
            </a:r>
            <a:r>
              <a:rPr dirty="0"/>
              <a:t>Tablas,</a:t>
            </a:r>
            <a:r>
              <a:rPr dirty="0" spc="-5"/>
              <a:t> </a:t>
            </a:r>
            <a:r>
              <a:rPr dirty="0"/>
              <a:t>gráficos</a:t>
            </a:r>
            <a:r>
              <a:rPr dirty="0" spc="-5"/>
              <a:t> </a:t>
            </a:r>
            <a:r>
              <a:rPr dirty="0"/>
              <a:t>y</a:t>
            </a:r>
            <a:r>
              <a:rPr dirty="0" spc="-5"/>
              <a:t> </a:t>
            </a:r>
            <a:r>
              <a:rPr dirty="0"/>
              <a:t>mapas</a:t>
            </a:r>
            <a:r>
              <a:rPr dirty="0" spc="-10"/>
              <a:t> </a:t>
            </a:r>
            <a:r>
              <a:rPr dirty="0"/>
              <a:t>del Sistema</a:t>
            </a:r>
            <a:r>
              <a:rPr dirty="0" spc="-5"/>
              <a:t> </a:t>
            </a:r>
            <a:r>
              <a:rPr dirty="0"/>
              <a:t>de</a:t>
            </a:r>
            <a:r>
              <a:rPr dirty="0" spc="-5"/>
              <a:t> </a:t>
            </a:r>
            <a:r>
              <a:rPr dirty="0" spc="-10"/>
              <a:t>Notificación</a:t>
            </a:r>
            <a:r>
              <a:rPr dirty="0" spc="-5"/>
              <a:t> </a:t>
            </a:r>
            <a:r>
              <a:rPr dirty="0" spc="-10"/>
              <a:t>Epidemiológica online</a:t>
            </a:r>
            <a:r>
              <a:rPr dirty="0"/>
              <a:t> (NOTIWEB)</a:t>
            </a:r>
            <a:r>
              <a:rPr dirty="0" spc="15"/>
              <a:t> </a:t>
            </a:r>
            <a:r>
              <a:rPr dirty="0"/>
              <a:t>- </a:t>
            </a:r>
            <a:r>
              <a:rPr dirty="0" spc="-25"/>
              <a:t>CDC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79825" y="1926589"/>
            <a:ext cx="3023234" cy="1675511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301996" y="468121"/>
            <a:ext cx="84645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Página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12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15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383532" y="466597"/>
            <a:ext cx="8178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1200" spc="2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49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46608" y="6296405"/>
            <a:ext cx="258381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100" b="1">
                <a:latin typeface="Arial"/>
                <a:cs typeface="Arial"/>
              </a:rPr>
              <a:t>SIFILIS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spc="-155" b="1">
                <a:latin typeface="Arial"/>
                <a:cs typeface="Arial"/>
              </a:rPr>
              <a:t>EN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spc="-150" b="1">
                <a:latin typeface="Arial"/>
                <a:cs typeface="Arial"/>
              </a:rPr>
              <a:t>GESTANTES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spc="-150" b="1">
                <a:latin typeface="Arial"/>
                <a:cs typeface="Arial"/>
              </a:rPr>
              <a:t>Y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spc="-100" b="1">
                <a:latin typeface="Arial"/>
                <a:cs typeface="Arial"/>
              </a:rPr>
              <a:t>SÍFILIS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spc="-125" b="1">
                <a:latin typeface="Arial"/>
                <a:cs typeface="Arial"/>
              </a:rPr>
              <a:t>CONGÉNITA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46608" y="6598157"/>
            <a:ext cx="3283585" cy="294005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marL="12700" marR="5080">
              <a:lnSpc>
                <a:spcPts val="1030"/>
              </a:lnSpc>
              <a:spcBef>
                <a:spcPts val="175"/>
              </a:spcBef>
            </a:pPr>
            <a:r>
              <a:rPr dirty="0" sz="900" spc="-10">
                <a:latin typeface="Arial MT"/>
                <a:cs typeface="Arial MT"/>
              </a:rPr>
              <a:t>Hasta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la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49-</a:t>
            </a:r>
            <a:r>
              <a:rPr dirty="0" sz="900">
                <a:latin typeface="Arial MT"/>
                <a:cs typeface="Arial MT"/>
              </a:rPr>
              <a:t>2024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han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notificado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12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de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sífilis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materna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01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sífilis</a:t>
            </a:r>
            <a:r>
              <a:rPr dirty="0" sz="900" spc="-10">
                <a:latin typeface="Arial MT"/>
                <a:cs typeface="Arial MT"/>
              </a:rPr>
              <a:t> congénita.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46608" y="6992111"/>
            <a:ext cx="3282950" cy="295275"/>
          </a:xfrm>
          <a:prstGeom prst="rect">
            <a:avLst/>
          </a:prstGeom>
        </p:spPr>
        <p:txBody>
          <a:bodyPr wrap="square" lIns="0" tIns="20955" rIns="0" bIns="0" rtlCol="0" vert="horz">
            <a:spAutoFit/>
          </a:bodyPr>
          <a:lstStyle/>
          <a:p>
            <a:pPr marL="12700" marR="5080">
              <a:lnSpc>
                <a:spcPts val="1040"/>
              </a:lnSpc>
              <a:spcBef>
                <a:spcPts val="165"/>
              </a:spcBef>
            </a:pP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año</a:t>
            </a:r>
            <a:r>
              <a:rPr dirty="0" sz="900" spc="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2023</a:t>
            </a:r>
            <a:r>
              <a:rPr dirty="0" sz="900" spc="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confirmaron</a:t>
            </a:r>
            <a:r>
              <a:rPr dirty="0" sz="900" spc="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22</a:t>
            </a:r>
            <a:r>
              <a:rPr dirty="0" sz="900" spc="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sífilis</a:t>
            </a:r>
            <a:r>
              <a:rPr dirty="0" sz="900" spc="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materna</a:t>
            </a:r>
            <a:r>
              <a:rPr dirty="0" sz="900" spc="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35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11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sífilis</a:t>
            </a:r>
            <a:r>
              <a:rPr dirty="0" sz="900" spc="-10">
                <a:latin typeface="Arial MT"/>
                <a:cs typeface="Arial MT"/>
              </a:rPr>
              <a:t> congénita.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075684" y="8231123"/>
            <a:ext cx="2919730" cy="294640"/>
          </a:xfrm>
          <a:prstGeom prst="rect">
            <a:avLst/>
          </a:prstGeom>
        </p:spPr>
        <p:txBody>
          <a:bodyPr wrap="square" lIns="0" tIns="20955" rIns="0" bIns="0" rtlCol="0" vert="horz">
            <a:spAutoFit/>
          </a:bodyPr>
          <a:lstStyle/>
          <a:p>
            <a:pPr marL="12700" marR="5080">
              <a:lnSpc>
                <a:spcPts val="1040"/>
              </a:lnSpc>
              <a:spcBef>
                <a:spcPts val="165"/>
              </a:spcBef>
            </a:pPr>
            <a:r>
              <a:rPr dirty="0" sz="900">
                <a:latin typeface="Arial MT"/>
                <a:cs typeface="Arial MT"/>
              </a:rPr>
              <a:t>A</a:t>
            </a:r>
            <a:r>
              <a:rPr dirty="0" sz="900" spc="4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4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43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49-</a:t>
            </a:r>
            <a:r>
              <a:rPr dirty="0" sz="900">
                <a:latin typeface="Arial MT"/>
                <a:cs typeface="Arial MT"/>
              </a:rPr>
              <a:t>2024</a:t>
            </a:r>
            <a:r>
              <a:rPr dirty="0" sz="900" spc="434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4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</a:t>
            </a:r>
            <a:r>
              <a:rPr dirty="0" sz="900" spc="4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confirmado</a:t>
            </a:r>
            <a:r>
              <a:rPr dirty="0" sz="900" spc="4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02</a:t>
            </a:r>
            <a:r>
              <a:rPr dirty="0" sz="900" spc="434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430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de </a:t>
            </a:r>
            <a:r>
              <a:rPr dirty="0" sz="900">
                <a:latin typeface="Arial MT"/>
                <a:cs typeface="Arial MT"/>
              </a:rPr>
              <a:t>loxocelismo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procedente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del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distrito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Papayal.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075684" y="8625839"/>
            <a:ext cx="2919730" cy="820419"/>
          </a:xfrm>
          <a:prstGeom prst="rect">
            <a:avLst/>
          </a:prstGeom>
        </p:spPr>
        <p:txBody>
          <a:bodyPr wrap="square" lIns="0" tIns="18415" rIns="0" bIns="0" rtlCol="0" vert="horz">
            <a:spAutoFit/>
          </a:bodyPr>
          <a:lstStyle/>
          <a:p>
            <a:pPr algn="just" marL="12700" marR="5080">
              <a:lnSpc>
                <a:spcPct val="95900"/>
              </a:lnSpc>
              <a:spcBef>
                <a:spcPts val="145"/>
              </a:spcBef>
            </a:pP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4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4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año</a:t>
            </a:r>
            <a:r>
              <a:rPr dirty="0" sz="900" spc="4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2023</a:t>
            </a:r>
            <a:r>
              <a:rPr dirty="0" sz="900" spc="4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4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han</a:t>
            </a:r>
            <a:r>
              <a:rPr dirty="0" sz="900" spc="4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confirmado</a:t>
            </a:r>
            <a:r>
              <a:rPr dirty="0" sz="900" spc="4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03</a:t>
            </a:r>
            <a:r>
              <a:rPr dirty="0" sz="900" spc="4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430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de </a:t>
            </a:r>
            <a:r>
              <a:rPr dirty="0" sz="900">
                <a:latin typeface="Arial MT"/>
                <a:cs typeface="Arial MT"/>
              </a:rPr>
              <a:t>loxocelismo</a:t>
            </a:r>
            <a:r>
              <a:rPr dirty="0" sz="900" spc="16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procedentes</a:t>
            </a:r>
            <a:r>
              <a:rPr dirty="0" sz="900" spc="17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16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las</a:t>
            </a:r>
            <a:r>
              <a:rPr dirty="0" sz="900" spc="16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localidades</a:t>
            </a:r>
            <a:r>
              <a:rPr dirty="0" sz="900" spc="17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160">
                <a:latin typeface="Arial MT"/>
                <a:cs typeface="Arial MT"/>
              </a:rPr>
              <a:t> </a:t>
            </a:r>
            <a:r>
              <a:rPr dirty="0" sz="900" spc="-20">
                <a:latin typeface="Arial MT"/>
                <a:cs typeface="Arial MT"/>
              </a:rPr>
              <a:t>Pampa </a:t>
            </a:r>
            <a:r>
              <a:rPr dirty="0" sz="900" spc="-10">
                <a:latin typeface="Arial MT"/>
                <a:cs typeface="Arial MT"/>
              </a:rPr>
              <a:t>Grande,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San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Isidro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–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Corrales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Cabuyal;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igual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manera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6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</a:t>
            </a:r>
            <a:r>
              <a:rPr dirty="0" sz="900" spc="7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confirmado</a:t>
            </a:r>
            <a:r>
              <a:rPr dirty="0" sz="900" spc="6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08</a:t>
            </a:r>
            <a:r>
              <a:rPr dirty="0" sz="900" spc="7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7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7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ofidismo</a:t>
            </a:r>
            <a:r>
              <a:rPr dirty="0" sz="900" spc="6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procedentes</a:t>
            </a:r>
            <a:r>
              <a:rPr dirty="0" sz="900" spc="75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de </a:t>
            </a:r>
            <a:r>
              <a:rPr dirty="0" sz="900">
                <a:latin typeface="Arial MT"/>
                <a:cs typeface="Arial MT"/>
              </a:rPr>
              <a:t>las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localidades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Corrales,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Nuevo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Progreso,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Palma, </a:t>
            </a:r>
            <a:r>
              <a:rPr dirty="0" sz="900">
                <a:latin typeface="Arial MT"/>
                <a:cs typeface="Arial MT"/>
              </a:rPr>
              <a:t>Uña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Gato,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Pampas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Hospital,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Cruz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Blanca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Trigal.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980434" y="6285304"/>
            <a:ext cx="3042920" cy="881380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marL="71120">
              <a:lnSpc>
                <a:spcPct val="100000"/>
              </a:lnSpc>
              <a:spcBef>
                <a:spcPts val="200"/>
              </a:spcBef>
            </a:pPr>
            <a:r>
              <a:rPr dirty="0" sz="1100" spc="-65" b="1">
                <a:latin typeface="Arial"/>
                <a:cs typeface="Arial"/>
              </a:rPr>
              <a:t>TUBERCULOSIS</a:t>
            </a:r>
            <a:endParaRPr sz="1100">
              <a:latin typeface="Arial"/>
              <a:cs typeface="Arial"/>
            </a:endParaRPr>
          </a:p>
          <a:p>
            <a:pPr algn="just" marL="12700" marR="5080">
              <a:lnSpc>
                <a:spcPct val="96000"/>
              </a:lnSpc>
              <a:spcBef>
                <a:spcPts val="130"/>
              </a:spcBef>
            </a:pPr>
            <a:r>
              <a:rPr dirty="0" sz="900">
                <a:latin typeface="Arial MT"/>
                <a:cs typeface="Arial MT"/>
              </a:rPr>
              <a:t>Hasta</a:t>
            </a:r>
            <a:r>
              <a:rPr dirty="0" sz="900" spc="36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3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36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49-</a:t>
            </a:r>
            <a:r>
              <a:rPr dirty="0" sz="900">
                <a:latin typeface="Arial MT"/>
                <a:cs typeface="Arial MT"/>
              </a:rPr>
              <a:t>2024</a:t>
            </a:r>
            <a:r>
              <a:rPr dirty="0" sz="900" spc="3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3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han</a:t>
            </a:r>
            <a:r>
              <a:rPr dirty="0" sz="900" spc="3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notificado</a:t>
            </a:r>
            <a:r>
              <a:rPr dirty="0" sz="900" spc="36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60</a:t>
            </a:r>
            <a:r>
              <a:rPr dirty="0" sz="900" spc="36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365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de </a:t>
            </a:r>
            <a:r>
              <a:rPr dirty="0" sz="900">
                <a:latin typeface="Arial MT"/>
                <a:cs typeface="Arial MT"/>
              </a:rPr>
              <a:t>tuberculosis</a:t>
            </a:r>
            <a:r>
              <a:rPr dirty="0" sz="900" spc="1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1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1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Región</a:t>
            </a:r>
            <a:r>
              <a:rPr dirty="0" sz="900" spc="1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Tumbes</a:t>
            </a:r>
            <a:r>
              <a:rPr dirty="0" sz="900" spc="1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(53</a:t>
            </a:r>
            <a:r>
              <a:rPr dirty="0" sz="900" spc="1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1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nuevos,</a:t>
            </a:r>
            <a:r>
              <a:rPr dirty="0" sz="900" spc="150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48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3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con</a:t>
            </a:r>
            <a:r>
              <a:rPr dirty="0" sz="900" spc="30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localización</a:t>
            </a:r>
            <a:r>
              <a:rPr dirty="0" sz="900" spc="30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pulmonar</a:t>
            </a:r>
            <a:r>
              <a:rPr dirty="0" sz="900" spc="30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3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12</a:t>
            </a:r>
            <a:r>
              <a:rPr dirty="0" sz="900" spc="30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con</a:t>
            </a:r>
            <a:r>
              <a:rPr dirty="0" sz="900" spc="30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localización </a:t>
            </a:r>
            <a:r>
              <a:rPr dirty="0" sz="900">
                <a:latin typeface="Arial MT"/>
                <a:cs typeface="Arial MT"/>
              </a:rPr>
              <a:t>extrapulmonar,</a:t>
            </a:r>
            <a:r>
              <a:rPr dirty="0" sz="900" spc="1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08</a:t>
            </a:r>
            <a:r>
              <a:rPr dirty="0" sz="900" spc="1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coinfección</a:t>
            </a:r>
            <a:r>
              <a:rPr dirty="0" sz="900" spc="1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con</a:t>
            </a:r>
            <a:r>
              <a:rPr dirty="0" sz="900" spc="1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diabetes</a:t>
            </a:r>
            <a:r>
              <a:rPr dirty="0" sz="900" spc="1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mellitus</a:t>
            </a:r>
            <a:r>
              <a:rPr dirty="0" sz="900" spc="1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145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03 </a:t>
            </a:r>
            <a:r>
              <a:rPr dirty="0" sz="900">
                <a:latin typeface="Arial MT"/>
                <a:cs typeface="Arial MT"/>
              </a:rPr>
              <a:t>coinfección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TB/VIH).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073397" y="7418069"/>
            <a:ext cx="2922270" cy="7131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95"/>
              </a:spcBef>
            </a:pPr>
            <a:r>
              <a:rPr dirty="0" sz="1100" spc="-140" b="1">
                <a:latin typeface="Arial"/>
                <a:cs typeface="Arial"/>
              </a:rPr>
              <a:t>ACCIDENTES</a:t>
            </a:r>
            <a:r>
              <a:rPr dirty="0" sz="1100" spc="-10" b="1">
                <a:latin typeface="Arial"/>
                <a:cs typeface="Arial"/>
              </a:rPr>
              <a:t> </a:t>
            </a:r>
            <a:r>
              <a:rPr dirty="0" sz="1100" spc="-160" b="1">
                <a:latin typeface="Arial"/>
                <a:cs typeface="Arial"/>
              </a:rPr>
              <a:t>POR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spc="-145" b="1">
                <a:latin typeface="Arial"/>
                <a:cs typeface="Arial"/>
              </a:rPr>
              <a:t>ANIMALES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spc="-50" b="1">
                <a:latin typeface="Arial"/>
                <a:cs typeface="Arial"/>
              </a:rPr>
              <a:t>PONZOÑOSOS</a:t>
            </a:r>
            <a:endParaRPr sz="1100">
              <a:latin typeface="Arial"/>
              <a:cs typeface="Arial"/>
            </a:endParaRPr>
          </a:p>
          <a:p>
            <a:pPr algn="just" marL="14604" marR="5080">
              <a:lnSpc>
                <a:spcPct val="95800"/>
              </a:lnSpc>
              <a:spcBef>
                <a:spcPts val="990"/>
              </a:spcBef>
            </a:pPr>
            <a:r>
              <a:rPr dirty="0" sz="900">
                <a:latin typeface="Arial MT"/>
                <a:cs typeface="Arial MT"/>
              </a:rPr>
              <a:t>Hasta</a:t>
            </a:r>
            <a:r>
              <a:rPr dirty="0" sz="900" spc="18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17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18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49-</a:t>
            </a:r>
            <a:r>
              <a:rPr dirty="0" sz="900">
                <a:latin typeface="Arial MT"/>
                <a:cs typeface="Arial MT"/>
              </a:rPr>
              <a:t>2024</a:t>
            </a:r>
            <a:r>
              <a:rPr dirty="0" sz="900" spc="17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18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han</a:t>
            </a:r>
            <a:r>
              <a:rPr dirty="0" sz="900" spc="18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confirmado</a:t>
            </a:r>
            <a:r>
              <a:rPr dirty="0" sz="900" spc="18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06</a:t>
            </a:r>
            <a:r>
              <a:rPr dirty="0" sz="900" spc="18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180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de </a:t>
            </a:r>
            <a:r>
              <a:rPr dirty="0" sz="900">
                <a:latin typeface="Arial MT"/>
                <a:cs typeface="Arial MT"/>
              </a:rPr>
              <a:t>ofidismo</a:t>
            </a:r>
            <a:r>
              <a:rPr dirty="0" sz="900" spc="27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procedente</a:t>
            </a:r>
            <a:r>
              <a:rPr dirty="0" sz="900" spc="27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26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Punta</a:t>
            </a:r>
            <a:r>
              <a:rPr dirty="0" sz="900" spc="27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Sal-</a:t>
            </a:r>
            <a:r>
              <a:rPr dirty="0" sz="900">
                <a:latin typeface="Arial MT"/>
                <a:cs typeface="Arial MT"/>
              </a:rPr>
              <a:t>Cancas,</a:t>
            </a:r>
            <a:r>
              <a:rPr dirty="0" sz="900" spc="28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Quebrada Seca-</a:t>
            </a:r>
            <a:r>
              <a:rPr dirty="0" sz="900">
                <a:latin typeface="Arial MT"/>
                <a:cs typeface="Arial MT"/>
              </a:rPr>
              <a:t>Matapalo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Aguas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Verdes.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546608" y="8263889"/>
            <a:ext cx="18446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145" b="1">
                <a:latin typeface="Arial"/>
                <a:cs typeface="Arial"/>
              </a:rPr>
              <a:t>SÍNDROME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spc="-145" b="1">
                <a:latin typeface="Arial"/>
                <a:cs typeface="Arial"/>
              </a:rPr>
              <a:t>DE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spc="-130" b="1">
                <a:latin typeface="Arial"/>
                <a:cs typeface="Arial"/>
              </a:rPr>
              <a:t>GUILLAIN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spc="-120" b="1">
                <a:latin typeface="Arial"/>
                <a:cs typeface="Arial"/>
              </a:rPr>
              <a:t>BARRÉ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546608" y="8561831"/>
            <a:ext cx="3093085" cy="294005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marL="12700" marR="5080">
              <a:lnSpc>
                <a:spcPts val="1030"/>
              </a:lnSpc>
              <a:spcBef>
                <a:spcPts val="175"/>
              </a:spcBef>
            </a:pPr>
            <a:r>
              <a:rPr dirty="0" sz="900" spc="-10">
                <a:latin typeface="Arial MT"/>
                <a:cs typeface="Arial MT"/>
              </a:rPr>
              <a:t>Hasta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49-</a:t>
            </a:r>
            <a:r>
              <a:rPr dirty="0" sz="900">
                <a:latin typeface="Arial MT"/>
                <a:cs typeface="Arial MT"/>
              </a:rPr>
              <a:t>2024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notificado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01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sospechoso</a:t>
            </a:r>
            <a:r>
              <a:rPr dirty="0" sz="900" spc="-25">
                <a:latin typeface="Arial MT"/>
                <a:cs typeface="Arial MT"/>
              </a:rPr>
              <a:t> en </a:t>
            </a:r>
            <a:r>
              <a:rPr dirty="0" sz="900">
                <a:latin typeface="Arial MT"/>
                <a:cs typeface="Arial MT"/>
              </a:rPr>
              <a:t>un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adulto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36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años.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546608" y="8956039"/>
            <a:ext cx="3093720" cy="426720"/>
          </a:xfrm>
          <a:prstGeom prst="rect">
            <a:avLst/>
          </a:prstGeom>
        </p:spPr>
        <p:txBody>
          <a:bodyPr wrap="square" lIns="0" tIns="20955" rIns="0" bIns="0" rtlCol="0" vert="horz">
            <a:spAutoFit/>
          </a:bodyPr>
          <a:lstStyle/>
          <a:p>
            <a:pPr algn="just" marL="12700" marR="5080">
              <a:lnSpc>
                <a:spcPts val="1040"/>
              </a:lnSpc>
              <a:spcBef>
                <a:spcPts val="165"/>
              </a:spcBef>
            </a:pP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año</a:t>
            </a:r>
            <a:r>
              <a:rPr dirty="0" sz="900" spc="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2023</a:t>
            </a:r>
            <a:r>
              <a:rPr dirty="0" sz="900" spc="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han</a:t>
            </a:r>
            <a:r>
              <a:rPr dirty="0" sz="900" spc="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registrado</a:t>
            </a:r>
            <a:r>
              <a:rPr dirty="0" sz="900" spc="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03</a:t>
            </a:r>
            <a:r>
              <a:rPr dirty="0" sz="900" spc="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confirmados</a:t>
            </a:r>
            <a:r>
              <a:rPr dirty="0" sz="900" spc="25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(02 </a:t>
            </a:r>
            <a:r>
              <a:rPr dirty="0" sz="900">
                <a:latin typeface="Arial MT"/>
                <a:cs typeface="Arial MT"/>
              </a:rPr>
              <a:t>niñas</a:t>
            </a:r>
            <a:r>
              <a:rPr dirty="0" sz="900" spc="2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2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02</a:t>
            </a:r>
            <a:r>
              <a:rPr dirty="0" sz="900" spc="2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2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03</a:t>
            </a:r>
            <a:r>
              <a:rPr dirty="0" sz="900" spc="2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años;</a:t>
            </a:r>
            <a:r>
              <a:rPr dirty="0" sz="900" spc="2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01</a:t>
            </a:r>
            <a:r>
              <a:rPr dirty="0" sz="900" spc="2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</a:t>
            </a:r>
            <a:r>
              <a:rPr dirty="0" sz="900" spc="204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importado</a:t>
            </a:r>
            <a:r>
              <a:rPr dirty="0" sz="900" spc="2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2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27</a:t>
            </a:r>
            <a:r>
              <a:rPr dirty="0" sz="900" spc="21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años- militar).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5740146" y="4400295"/>
            <a:ext cx="1210310" cy="819785"/>
          </a:xfrm>
          <a:prstGeom prst="rect">
            <a:avLst/>
          </a:prstGeom>
        </p:spPr>
        <p:txBody>
          <a:bodyPr wrap="square" lIns="0" tIns="18415" rIns="0" bIns="0" rtlCol="0" vert="horz">
            <a:spAutoFit/>
          </a:bodyPr>
          <a:lstStyle/>
          <a:p>
            <a:pPr algn="just" marL="12700" marR="5715">
              <a:lnSpc>
                <a:spcPct val="95800"/>
              </a:lnSpc>
              <a:spcBef>
                <a:spcPts val="145"/>
              </a:spcBef>
            </a:pPr>
            <a:r>
              <a:rPr dirty="0" sz="900" spc="-10">
                <a:latin typeface="Arial MT"/>
                <a:cs typeface="Arial MT"/>
              </a:rPr>
              <a:t>Hasta</a:t>
            </a:r>
            <a:r>
              <a:rPr dirty="0" sz="900" spc="-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49-</a:t>
            </a:r>
            <a:r>
              <a:rPr dirty="0" sz="900">
                <a:latin typeface="Arial MT"/>
                <a:cs typeface="Arial MT"/>
              </a:rPr>
              <a:t>2024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se </a:t>
            </a:r>
            <a:r>
              <a:rPr dirty="0" sz="900">
                <a:latin typeface="Arial MT"/>
                <a:cs typeface="Arial MT"/>
              </a:rPr>
              <a:t>notificaron</a:t>
            </a:r>
            <a:r>
              <a:rPr dirty="0" sz="900" spc="18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30</a:t>
            </a:r>
            <a:r>
              <a:rPr dirty="0" sz="900" spc="20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muertes </a:t>
            </a:r>
            <a:r>
              <a:rPr dirty="0" sz="900">
                <a:latin typeface="Arial MT"/>
                <a:cs typeface="Arial MT"/>
              </a:rPr>
              <a:t>perinatales,</a:t>
            </a:r>
            <a:r>
              <a:rPr dirty="0" sz="900" spc="7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7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las</a:t>
            </a:r>
            <a:r>
              <a:rPr dirty="0" sz="900" spc="75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que</a:t>
            </a:r>
            <a:endParaRPr sz="900">
              <a:latin typeface="Arial MT"/>
              <a:cs typeface="Arial MT"/>
            </a:endParaRPr>
          </a:p>
          <a:p>
            <a:pPr algn="just" marL="12700">
              <a:lnSpc>
                <a:spcPts val="1010"/>
              </a:lnSpc>
            </a:pPr>
            <a:r>
              <a:rPr dirty="0" sz="900">
                <a:latin typeface="Arial MT"/>
                <a:cs typeface="Arial MT"/>
              </a:rPr>
              <a:t>14</a:t>
            </a:r>
            <a:r>
              <a:rPr dirty="0" sz="900" spc="315">
                <a:latin typeface="Arial MT"/>
                <a:cs typeface="Arial MT"/>
              </a:rPr>
              <a:t>  </a:t>
            </a:r>
            <a:r>
              <a:rPr dirty="0" sz="900">
                <a:latin typeface="Arial MT"/>
                <a:cs typeface="Arial MT"/>
              </a:rPr>
              <a:t>corresponden</a:t>
            </a:r>
            <a:r>
              <a:rPr dirty="0" sz="900" spc="320">
                <a:latin typeface="Arial MT"/>
                <a:cs typeface="Arial MT"/>
              </a:rPr>
              <a:t>  </a:t>
            </a:r>
            <a:r>
              <a:rPr dirty="0" sz="900" spc="-50">
                <a:latin typeface="Arial MT"/>
                <a:cs typeface="Arial MT"/>
              </a:rPr>
              <a:t>a</a:t>
            </a:r>
            <a:endParaRPr sz="900">
              <a:latin typeface="Arial MT"/>
              <a:cs typeface="Arial MT"/>
            </a:endParaRPr>
          </a:p>
          <a:p>
            <a:pPr algn="just" marL="12700" marR="5080">
              <a:lnSpc>
                <a:spcPts val="1030"/>
              </a:lnSpc>
              <a:spcBef>
                <a:spcPts val="55"/>
              </a:spcBef>
            </a:pPr>
            <a:r>
              <a:rPr dirty="0" sz="900">
                <a:latin typeface="Arial MT"/>
                <a:cs typeface="Arial MT"/>
              </a:rPr>
              <a:t>muertes</a:t>
            </a:r>
            <a:r>
              <a:rPr dirty="0" sz="900" spc="1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fetales</a:t>
            </a:r>
            <a:r>
              <a:rPr dirty="0" sz="900" spc="10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1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16</a:t>
            </a:r>
            <a:r>
              <a:rPr dirty="0" sz="900" spc="110">
                <a:latin typeface="Arial MT"/>
                <a:cs typeface="Arial MT"/>
              </a:rPr>
              <a:t> </a:t>
            </a:r>
            <a:r>
              <a:rPr dirty="0" sz="900" spc="-50">
                <a:latin typeface="Arial MT"/>
                <a:cs typeface="Arial MT"/>
              </a:rPr>
              <a:t>a</a:t>
            </a:r>
            <a:r>
              <a:rPr dirty="0" sz="900">
                <a:latin typeface="Arial MT"/>
                <a:cs typeface="Arial MT"/>
              </a:rPr>
              <a:t> muertes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neonatales.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5740146" y="5320283"/>
            <a:ext cx="1209040" cy="952500"/>
          </a:xfrm>
          <a:prstGeom prst="rect">
            <a:avLst/>
          </a:prstGeom>
        </p:spPr>
        <p:txBody>
          <a:bodyPr wrap="square" lIns="0" tIns="18415" rIns="0" bIns="0" rtlCol="0" vert="horz">
            <a:spAutoFit/>
          </a:bodyPr>
          <a:lstStyle/>
          <a:p>
            <a:pPr marL="12700" marR="5080">
              <a:lnSpc>
                <a:spcPct val="95900"/>
              </a:lnSpc>
              <a:spcBef>
                <a:spcPts val="145"/>
              </a:spcBef>
            </a:pPr>
            <a:r>
              <a:rPr dirty="0" sz="900">
                <a:latin typeface="Arial MT"/>
                <a:cs typeface="Arial MT"/>
              </a:rPr>
              <a:t>Las</a:t>
            </a:r>
            <a:r>
              <a:rPr dirty="0" sz="900" spc="38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tasas</a:t>
            </a:r>
            <a:r>
              <a:rPr dirty="0" sz="900" spc="38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38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muerte </a:t>
            </a:r>
            <a:r>
              <a:rPr dirty="0" sz="900">
                <a:latin typeface="Arial MT"/>
                <a:cs typeface="Arial MT"/>
              </a:rPr>
              <a:t>fetal</a:t>
            </a:r>
            <a:r>
              <a:rPr dirty="0" sz="900" spc="47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47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neonatal</a:t>
            </a:r>
            <a:r>
              <a:rPr dirty="0" sz="900" spc="475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han </a:t>
            </a:r>
            <a:r>
              <a:rPr dirty="0" sz="900" spc="-10">
                <a:latin typeface="Arial MT"/>
                <a:cs typeface="Arial MT"/>
              </a:rPr>
              <a:t>mostrado comportamiento oscilante, en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general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se </a:t>
            </a:r>
            <a:r>
              <a:rPr dirty="0" sz="900">
                <a:latin typeface="Arial MT"/>
                <a:cs typeface="Arial MT"/>
              </a:rPr>
              <a:t>encuentran</a:t>
            </a:r>
            <a:r>
              <a:rPr dirty="0" sz="900" spc="27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debajo</a:t>
            </a:r>
            <a:r>
              <a:rPr dirty="0" sz="900" spc="275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de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valores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nacionales.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516890" y="7441691"/>
            <a:ext cx="3298825" cy="5600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76200">
              <a:lnSpc>
                <a:spcPct val="100000"/>
              </a:lnSpc>
              <a:spcBef>
                <a:spcPts val="95"/>
              </a:spcBef>
            </a:pPr>
            <a:r>
              <a:rPr dirty="0" sz="1100" spc="-135" b="1">
                <a:latin typeface="Arial"/>
                <a:cs typeface="Arial"/>
              </a:rPr>
              <a:t>VIRUS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spc="-135" b="1">
                <a:latin typeface="Arial"/>
                <a:cs typeface="Arial"/>
              </a:rPr>
              <a:t>VIRUELA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spc="-145" b="1">
                <a:latin typeface="Arial"/>
                <a:cs typeface="Arial"/>
              </a:rPr>
              <a:t>DEL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spc="-20" b="1">
                <a:latin typeface="Arial"/>
                <a:cs typeface="Arial"/>
              </a:rPr>
              <a:t>MONO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060"/>
              </a:lnSpc>
              <a:spcBef>
                <a:spcPts val="765"/>
              </a:spcBef>
            </a:pPr>
            <a:r>
              <a:rPr dirty="0" sz="900">
                <a:latin typeface="Arial MT"/>
                <a:cs typeface="Arial MT"/>
              </a:rPr>
              <a:t>No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han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reportado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año</a:t>
            </a:r>
            <a:r>
              <a:rPr dirty="0" sz="900" spc="-10">
                <a:latin typeface="Arial MT"/>
                <a:cs typeface="Arial MT"/>
              </a:rPr>
              <a:t> 2024.</a:t>
            </a:r>
            <a:endParaRPr sz="900">
              <a:latin typeface="Arial MT"/>
              <a:cs typeface="Arial MT"/>
            </a:endParaRPr>
          </a:p>
          <a:p>
            <a:pPr marL="12700">
              <a:lnSpc>
                <a:spcPts val="1060"/>
              </a:lnSpc>
            </a:pP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año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2022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confirmó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01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(varón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29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años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edad).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481583" y="985583"/>
            <a:ext cx="6233160" cy="216535"/>
          </a:xfrm>
          <a:prstGeom prst="rect">
            <a:avLst/>
          </a:prstGeom>
          <a:solidFill>
            <a:srgbClr val="DBEDF4"/>
          </a:solidFill>
          <a:ln w="6096">
            <a:solidFill>
              <a:srgbClr val="000000"/>
            </a:solidFill>
          </a:ln>
        </p:spPr>
        <p:txBody>
          <a:bodyPr wrap="square" lIns="0" tIns="3111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45"/>
              </a:spcBef>
            </a:pPr>
            <a:r>
              <a:rPr dirty="0" sz="1100" b="1">
                <a:latin typeface="Arial"/>
                <a:cs typeface="Arial"/>
              </a:rPr>
              <a:t>Otros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Daños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de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Notificación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-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Región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Tumbes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SE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01-49/2024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681481" y="5859779"/>
            <a:ext cx="288544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5" b="1">
                <a:latin typeface="Arial"/>
                <a:cs typeface="Arial"/>
              </a:rPr>
              <a:t>Casos</a:t>
            </a:r>
            <a:r>
              <a:rPr dirty="0" sz="900" spc="-25" b="1">
                <a:latin typeface="Arial"/>
                <a:cs typeface="Arial"/>
              </a:rPr>
              <a:t> </a:t>
            </a:r>
            <a:r>
              <a:rPr dirty="0" sz="900" spc="-100" b="1">
                <a:latin typeface="Arial"/>
                <a:cs typeface="Arial"/>
              </a:rPr>
              <a:t>de</a:t>
            </a:r>
            <a:r>
              <a:rPr dirty="0" sz="900" spc="-20" b="1">
                <a:latin typeface="Arial"/>
                <a:cs typeface="Arial"/>
              </a:rPr>
              <a:t> </a:t>
            </a:r>
            <a:r>
              <a:rPr dirty="0" sz="900" spc="-90" b="1">
                <a:latin typeface="Arial"/>
                <a:cs typeface="Arial"/>
              </a:rPr>
              <a:t>mortalidad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70" b="1">
                <a:latin typeface="Arial"/>
                <a:cs typeface="Arial"/>
              </a:rPr>
              <a:t>fetal</a:t>
            </a:r>
            <a:r>
              <a:rPr dirty="0" sz="900" spc="-20" b="1">
                <a:latin typeface="Arial"/>
                <a:cs typeface="Arial"/>
              </a:rPr>
              <a:t> </a:t>
            </a:r>
            <a:r>
              <a:rPr dirty="0" sz="900" spc="-90" b="1">
                <a:latin typeface="Arial"/>
                <a:cs typeface="Arial"/>
              </a:rPr>
              <a:t>y</a:t>
            </a:r>
            <a:r>
              <a:rPr dirty="0" sz="900" spc="-10" b="1">
                <a:latin typeface="Arial"/>
                <a:cs typeface="Arial"/>
              </a:rPr>
              <a:t> </a:t>
            </a:r>
            <a:r>
              <a:rPr dirty="0" sz="900" spc="-85" b="1">
                <a:latin typeface="Arial"/>
                <a:cs typeface="Arial"/>
              </a:rPr>
              <a:t>neonatal,</a:t>
            </a:r>
            <a:r>
              <a:rPr dirty="0" sz="900" spc="-10" b="1">
                <a:latin typeface="Arial"/>
                <a:cs typeface="Arial"/>
              </a:rPr>
              <a:t> </a:t>
            </a:r>
            <a:r>
              <a:rPr dirty="0" sz="900" spc="-100" b="1">
                <a:latin typeface="Arial"/>
                <a:cs typeface="Arial"/>
              </a:rPr>
              <a:t>Región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114" b="1">
                <a:latin typeface="Arial"/>
                <a:cs typeface="Arial"/>
              </a:rPr>
              <a:t>Tumbes</a:t>
            </a:r>
            <a:r>
              <a:rPr dirty="0" sz="900" spc="-20" b="1">
                <a:latin typeface="Arial"/>
                <a:cs typeface="Arial"/>
              </a:rPr>
              <a:t> </a:t>
            </a:r>
            <a:r>
              <a:rPr dirty="0" sz="900" spc="-90" b="1">
                <a:latin typeface="Arial"/>
                <a:cs typeface="Arial"/>
              </a:rPr>
              <a:t>2010-</a:t>
            </a:r>
            <a:r>
              <a:rPr dirty="0" sz="900" spc="-50" b="1">
                <a:latin typeface="Arial"/>
                <a:cs typeface="Arial"/>
              </a:rPr>
              <a:t>2024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546608" y="2110968"/>
            <a:ext cx="2548890" cy="1786889"/>
          </a:xfrm>
          <a:prstGeom prst="rect">
            <a:avLst/>
          </a:prstGeom>
        </p:spPr>
        <p:txBody>
          <a:bodyPr wrap="square" lIns="0" tIns="6286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495"/>
              </a:spcBef>
            </a:pPr>
            <a:r>
              <a:rPr dirty="0" sz="1100" spc="-145" b="1">
                <a:latin typeface="Arial"/>
                <a:cs typeface="Arial"/>
              </a:rPr>
              <a:t>MORTALIDAD</a:t>
            </a:r>
            <a:r>
              <a:rPr dirty="0" sz="1100" spc="-10" b="1">
                <a:latin typeface="Arial"/>
                <a:cs typeface="Arial"/>
              </a:rPr>
              <a:t> MATERNA</a:t>
            </a:r>
            <a:endParaRPr sz="1100">
              <a:latin typeface="Arial"/>
              <a:cs typeface="Arial"/>
            </a:endParaRPr>
          </a:p>
          <a:p>
            <a:pPr algn="just" marL="76200" marR="5080">
              <a:lnSpc>
                <a:spcPts val="1030"/>
              </a:lnSpc>
              <a:spcBef>
                <a:spcPts val="400"/>
              </a:spcBef>
            </a:pP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</a:t>
            </a:r>
            <a:r>
              <a:rPr dirty="0" sz="900" spc="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que</a:t>
            </a:r>
            <a:r>
              <a:rPr dirty="0" sz="900" spc="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va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del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año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2024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no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han</a:t>
            </a:r>
            <a:r>
              <a:rPr dirty="0" sz="900" spc="6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notificado </a:t>
            </a:r>
            <a:r>
              <a:rPr dirty="0" sz="900">
                <a:latin typeface="Arial MT"/>
                <a:cs typeface="Arial MT"/>
              </a:rPr>
              <a:t>muertes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maternas.</a:t>
            </a:r>
            <a:endParaRPr sz="9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25"/>
              </a:spcBef>
            </a:pPr>
            <a:endParaRPr sz="900">
              <a:latin typeface="Arial MT"/>
              <a:cs typeface="Arial MT"/>
            </a:endParaRPr>
          </a:p>
          <a:p>
            <a:pPr algn="just" marL="71120" marR="97155">
              <a:lnSpc>
                <a:spcPct val="96100"/>
              </a:lnSpc>
            </a:pP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2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229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últimos</a:t>
            </a:r>
            <a:r>
              <a:rPr dirty="0" sz="900" spc="229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10</a:t>
            </a:r>
            <a:r>
              <a:rPr dirty="0" sz="900" spc="2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años</a:t>
            </a:r>
            <a:r>
              <a:rPr dirty="0" sz="900" spc="2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2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razón</a:t>
            </a:r>
            <a:r>
              <a:rPr dirty="0" sz="900" spc="2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22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muerte </a:t>
            </a:r>
            <a:r>
              <a:rPr dirty="0" sz="900">
                <a:latin typeface="Arial MT"/>
                <a:cs typeface="Arial MT"/>
              </a:rPr>
              <a:t>materna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(RMM)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oscilado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entre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22,4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x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100</a:t>
            </a:r>
            <a:r>
              <a:rPr dirty="0" sz="800" spc="-25">
                <a:latin typeface="Arial MT"/>
                <a:cs typeface="Arial MT"/>
              </a:rPr>
              <a:t> 00o</a:t>
            </a:r>
            <a:r>
              <a:rPr dirty="0" sz="800">
                <a:latin typeface="Arial MT"/>
                <a:cs typeface="Arial MT"/>
              </a:rPr>
              <a:t> nv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137,6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x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100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000</a:t>
            </a:r>
            <a:r>
              <a:rPr dirty="0" sz="800" spc="-25">
                <a:latin typeface="Arial MT"/>
                <a:cs typeface="Arial MT"/>
              </a:rPr>
              <a:t> nv.</a:t>
            </a:r>
            <a:endParaRPr sz="800">
              <a:latin typeface="Arial MT"/>
              <a:cs typeface="Arial MT"/>
            </a:endParaRPr>
          </a:p>
          <a:p>
            <a:pPr algn="just" marL="71120" marR="97790">
              <a:lnSpc>
                <a:spcPts val="919"/>
              </a:lnSpc>
              <a:spcBef>
                <a:spcPts val="25"/>
              </a:spcBef>
            </a:pPr>
            <a:r>
              <a:rPr dirty="0" sz="800">
                <a:latin typeface="Arial MT"/>
                <a:cs typeface="Arial MT"/>
              </a:rPr>
              <a:t>Los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valores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si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bien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son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menores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los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reportados</a:t>
            </a:r>
            <a:r>
              <a:rPr dirty="0" sz="800" spc="-25">
                <a:latin typeface="Arial MT"/>
                <a:cs typeface="Arial MT"/>
              </a:rPr>
              <a:t> por</a:t>
            </a:r>
            <a:r>
              <a:rPr dirty="0" sz="800">
                <a:latin typeface="Arial MT"/>
                <a:cs typeface="Arial MT"/>
              </a:rPr>
              <a:t> otras</a:t>
            </a:r>
            <a:r>
              <a:rPr dirty="0" sz="800" spc="5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regiones</a:t>
            </a:r>
            <a:r>
              <a:rPr dirty="0" sz="800" spc="5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del</a:t>
            </a:r>
            <a:r>
              <a:rPr dirty="0" sz="800" spc="5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país</a:t>
            </a:r>
            <a:r>
              <a:rPr dirty="0" sz="800" spc="6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contribuyen</a:t>
            </a:r>
            <a:r>
              <a:rPr dirty="0" sz="800" spc="5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como</a:t>
            </a:r>
            <a:r>
              <a:rPr dirty="0" sz="800" spc="5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indicador</a:t>
            </a:r>
            <a:endParaRPr sz="800">
              <a:latin typeface="Arial MT"/>
              <a:cs typeface="Arial MT"/>
            </a:endParaRPr>
          </a:p>
          <a:p>
            <a:pPr algn="just" marL="71120">
              <a:lnSpc>
                <a:spcPts val="905"/>
              </a:lnSpc>
            </a:pPr>
            <a:r>
              <a:rPr dirty="0" sz="800" spc="-10">
                <a:latin typeface="Arial MT"/>
                <a:cs typeface="Arial MT"/>
              </a:rPr>
              <a:t>negativo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para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el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cumplimiento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del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ODS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 spc="-25">
                <a:latin typeface="Arial MT"/>
                <a:cs typeface="Arial MT"/>
              </a:rPr>
              <a:t>3.</a:t>
            </a:r>
            <a:endParaRPr sz="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endParaRPr sz="800">
              <a:latin typeface="Arial MT"/>
              <a:cs typeface="Arial MT"/>
            </a:endParaRPr>
          </a:p>
          <a:p>
            <a:pPr algn="just" marL="106045">
              <a:lnSpc>
                <a:spcPct val="100000"/>
              </a:lnSpc>
              <a:spcBef>
                <a:spcPts val="5"/>
              </a:spcBef>
            </a:pPr>
            <a:r>
              <a:rPr dirty="0" sz="1100" spc="-145" b="1">
                <a:latin typeface="Arial"/>
                <a:cs typeface="Arial"/>
              </a:rPr>
              <a:t>MORTALIDAD</a:t>
            </a:r>
            <a:r>
              <a:rPr dirty="0" sz="1100" spc="-10" b="1">
                <a:latin typeface="Arial"/>
                <a:cs typeface="Arial"/>
              </a:rPr>
              <a:t> </a:t>
            </a:r>
            <a:r>
              <a:rPr dirty="0" sz="1100" spc="-25" b="1">
                <a:latin typeface="Arial"/>
                <a:cs typeface="Arial"/>
              </a:rPr>
              <a:t>PERINATAL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546608" y="1275080"/>
            <a:ext cx="2590165" cy="693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10" b="1">
                <a:latin typeface="Arial"/>
                <a:cs typeface="Arial"/>
              </a:rPr>
              <a:t>MALARIA</a:t>
            </a:r>
            <a:endParaRPr sz="1100">
              <a:latin typeface="Arial"/>
              <a:cs typeface="Arial"/>
            </a:endParaRPr>
          </a:p>
          <a:p>
            <a:pPr marL="116839" marR="5080">
              <a:lnSpc>
                <a:spcPts val="1030"/>
              </a:lnSpc>
              <a:spcBef>
                <a:spcPts val="865"/>
              </a:spcBef>
            </a:pP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que</a:t>
            </a:r>
            <a:r>
              <a:rPr dirty="0" sz="900" spc="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va</a:t>
            </a:r>
            <a:r>
              <a:rPr dirty="0" sz="900" spc="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del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año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2024</a:t>
            </a:r>
            <a:r>
              <a:rPr dirty="0" sz="900" spc="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no</a:t>
            </a:r>
            <a:r>
              <a:rPr dirty="0" sz="900" spc="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han</a:t>
            </a:r>
            <a:r>
              <a:rPr dirty="0" sz="900" spc="1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notificado casos.</a:t>
            </a:r>
            <a:endParaRPr sz="900">
              <a:latin typeface="Arial MT"/>
              <a:cs typeface="Arial MT"/>
            </a:endParaRPr>
          </a:p>
          <a:p>
            <a:pPr marL="116839">
              <a:lnSpc>
                <a:spcPts val="1015"/>
              </a:lnSpc>
            </a:pP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último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fue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notificado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año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 spc="-20">
                <a:latin typeface="Arial MT"/>
                <a:cs typeface="Arial MT"/>
              </a:rPr>
              <a:t>2019.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3815079" y="1213870"/>
            <a:ext cx="2827655" cy="584200"/>
          </a:xfrm>
          <a:prstGeom prst="rect">
            <a:avLst/>
          </a:prstGeom>
        </p:spPr>
        <p:txBody>
          <a:bodyPr wrap="square" lIns="0" tIns="79375" rIns="0" bIns="0" rtlCol="0" vert="horz">
            <a:spAutoFit/>
          </a:bodyPr>
          <a:lstStyle/>
          <a:p>
            <a:pPr marL="405130">
              <a:lnSpc>
                <a:spcPct val="100000"/>
              </a:lnSpc>
              <a:spcBef>
                <a:spcPts val="625"/>
              </a:spcBef>
            </a:pPr>
            <a:r>
              <a:rPr dirty="0" sz="1100" spc="-20" b="1">
                <a:latin typeface="Arial"/>
                <a:cs typeface="Arial"/>
              </a:rPr>
              <a:t>ZIKA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ts val="1030"/>
              </a:lnSpc>
              <a:spcBef>
                <a:spcPts val="509"/>
              </a:spcBef>
            </a:pP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que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va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del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año 2024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no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han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notificado </a:t>
            </a:r>
            <a:r>
              <a:rPr dirty="0" sz="900" spc="-10">
                <a:latin typeface="Arial MT"/>
                <a:cs typeface="Arial MT"/>
              </a:rPr>
              <a:t>casos.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último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fue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notificado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año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 spc="-20">
                <a:latin typeface="Arial MT"/>
                <a:cs typeface="Arial MT"/>
              </a:rPr>
              <a:t>2017.</a:t>
            </a:r>
            <a:endParaRPr sz="900">
              <a:latin typeface="Arial MT"/>
              <a:cs typeface="Arial MT"/>
            </a:endParaRPr>
          </a:p>
        </p:txBody>
      </p:sp>
      <p:grpSp>
        <p:nvGrpSpPr>
          <p:cNvPr id="23" name="object 23" descr=""/>
          <p:cNvGrpSpPr/>
          <p:nvPr/>
        </p:nvGrpSpPr>
        <p:grpSpPr>
          <a:xfrm>
            <a:off x="571757" y="4020309"/>
            <a:ext cx="3145155" cy="1649730"/>
            <a:chOff x="571757" y="4020309"/>
            <a:chExt cx="3145155" cy="1649730"/>
          </a:xfrm>
        </p:grpSpPr>
        <p:sp>
          <p:nvSpPr>
            <p:cNvPr id="24" name="object 24" descr=""/>
            <p:cNvSpPr/>
            <p:nvPr/>
          </p:nvSpPr>
          <p:spPr>
            <a:xfrm>
              <a:off x="593021" y="4022214"/>
              <a:ext cx="3122295" cy="1353185"/>
            </a:xfrm>
            <a:custGeom>
              <a:avLst/>
              <a:gdLst/>
              <a:ahLst/>
              <a:cxnLst/>
              <a:rect l="l" t="t" r="r" b="b"/>
              <a:pathLst>
                <a:path w="3122295" h="1353185">
                  <a:moveTo>
                    <a:pt x="0" y="1352777"/>
                  </a:moveTo>
                  <a:lnTo>
                    <a:pt x="3121757" y="1352778"/>
                  </a:lnTo>
                </a:path>
                <a:path w="3122295" h="1353185">
                  <a:moveTo>
                    <a:pt x="0" y="1084149"/>
                  </a:moveTo>
                  <a:lnTo>
                    <a:pt x="3121757" y="1084149"/>
                  </a:lnTo>
                </a:path>
                <a:path w="3122295" h="1353185">
                  <a:moveTo>
                    <a:pt x="0" y="810670"/>
                  </a:moveTo>
                  <a:lnTo>
                    <a:pt x="3121757" y="810670"/>
                  </a:lnTo>
                </a:path>
                <a:path w="3122295" h="1353185">
                  <a:moveTo>
                    <a:pt x="0" y="542074"/>
                  </a:moveTo>
                  <a:lnTo>
                    <a:pt x="3121757" y="542075"/>
                  </a:lnTo>
                </a:path>
                <a:path w="3122295" h="1353185">
                  <a:moveTo>
                    <a:pt x="0" y="268595"/>
                  </a:moveTo>
                  <a:lnTo>
                    <a:pt x="3121757" y="268595"/>
                  </a:lnTo>
                </a:path>
                <a:path w="3122295" h="1353185">
                  <a:moveTo>
                    <a:pt x="0" y="0"/>
                  </a:moveTo>
                  <a:lnTo>
                    <a:pt x="3121757" y="0"/>
                  </a:lnTo>
                </a:path>
              </a:pathLst>
            </a:custGeom>
            <a:ln w="3241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573662" y="4022214"/>
              <a:ext cx="19685" cy="1626870"/>
            </a:xfrm>
            <a:custGeom>
              <a:avLst/>
              <a:gdLst/>
              <a:ahLst/>
              <a:cxnLst/>
              <a:rect l="l" t="t" r="r" b="b"/>
              <a:pathLst>
                <a:path w="19684" h="1626870">
                  <a:moveTo>
                    <a:pt x="19359" y="1626256"/>
                  </a:moveTo>
                  <a:lnTo>
                    <a:pt x="19366" y="0"/>
                  </a:lnTo>
                </a:path>
                <a:path w="19684" h="1626870">
                  <a:moveTo>
                    <a:pt x="0" y="1626256"/>
                  </a:moveTo>
                  <a:lnTo>
                    <a:pt x="19359" y="1626256"/>
                  </a:lnTo>
                </a:path>
                <a:path w="19684" h="1626870">
                  <a:moveTo>
                    <a:pt x="0" y="1352777"/>
                  </a:moveTo>
                  <a:lnTo>
                    <a:pt x="19359" y="1352777"/>
                  </a:lnTo>
                </a:path>
                <a:path w="19684" h="1626870">
                  <a:moveTo>
                    <a:pt x="0" y="1084149"/>
                  </a:moveTo>
                  <a:lnTo>
                    <a:pt x="19359" y="1084149"/>
                  </a:lnTo>
                </a:path>
                <a:path w="19684" h="1626870">
                  <a:moveTo>
                    <a:pt x="0" y="810670"/>
                  </a:moveTo>
                  <a:lnTo>
                    <a:pt x="19359" y="810670"/>
                  </a:lnTo>
                </a:path>
                <a:path w="19684" h="1626870">
                  <a:moveTo>
                    <a:pt x="0" y="542074"/>
                  </a:moveTo>
                  <a:lnTo>
                    <a:pt x="19359" y="542074"/>
                  </a:lnTo>
                </a:path>
                <a:path w="19684" h="1626870">
                  <a:moveTo>
                    <a:pt x="0" y="268595"/>
                  </a:moveTo>
                  <a:lnTo>
                    <a:pt x="19359" y="268595"/>
                  </a:lnTo>
                </a:path>
                <a:path w="19684" h="1626870">
                  <a:moveTo>
                    <a:pt x="0" y="0"/>
                  </a:moveTo>
                  <a:lnTo>
                    <a:pt x="19359" y="0"/>
                  </a:lnTo>
                </a:path>
              </a:pathLst>
            </a:custGeom>
            <a:ln w="3241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593021" y="5648471"/>
              <a:ext cx="3122295" cy="19685"/>
            </a:xfrm>
            <a:custGeom>
              <a:avLst/>
              <a:gdLst/>
              <a:ahLst/>
              <a:cxnLst/>
              <a:rect l="l" t="t" r="r" b="b"/>
              <a:pathLst>
                <a:path w="3122295" h="19685">
                  <a:moveTo>
                    <a:pt x="0" y="0"/>
                  </a:moveTo>
                  <a:lnTo>
                    <a:pt x="3121757" y="0"/>
                  </a:lnTo>
                </a:path>
                <a:path w="3122295" h="19685">
                  <a:moveTo>
                    <a:pt x="0" y="0"/>
                  </a:moveTo>
                  <a:lnTo>
                    <a:pt x="0" y="19534"/>
                  </a:lnTo>
                </a:path>
                <a:path w="3122295" h="19685">
                  <a:moveTo>
                    <a:pt x="208115" y="0"/>
                  </a:moveTo>
                  <a:lnTo>
                    <a:pt x="208115" y="19534"/>
                  </a:lnTo>
                </a:path>
                <a:path w="3122295" h="19685">
                  <a:moveTo>
                    <a:pt x="416231" y="0"/>
                  </a:moveTo>
                  <a:lnTo>
                    <a:pt x="416231" y="19534"/>
                  </a:lnTo>
                </a:path>
                <a:path w="3122295" h="19685">
                  <a:moveTo>
                    <a:pt x="624367" y="0"/>
                  </a:moveTo>
                  <a:lnTo>
                    <a:pt x="624367" y="19534"/>
                  </a:lnTo>
                </a:path>
                <a:path w="3122295" h="19685">
                  <a:moveTo>
                    <a:pt x="832482" y="0"/>
                  </a:moveTo>
                  <a:lnTo>
                    <a:pt x="832482" y="19534"/>
                  </a:lnTo>
                </a:path>
                <a:path w="3122295" h="19685">
                  <a:moveTo>
                    <a:pt x="1040598" y="0"/>
                  </a:moveTo>
                  <a:lnTo>
                    <a:pt x="1040598" y="19534"/>
                  </a:lnTo>
                </a:path>
                <a:path w="3122295" h="19685">
                  <a:moveTo>
                    <a:pt x="1248714" y="0"/>
                  </a:moveTo>
                  <a:lnTo>
                    <a:pt x="1248714" y="19534"/>
                  </a:lnTo>
                </a:path>
                <a:path w="3122295" h="19685">
                  <a:moveTo>
                    <a:pt x="1456830" y="0"/>
                  </a:moveTo>
                  <a:lnTo>
                    <a:pt x="1456830" y="19534"/>
                  </a:lnTo>
                </a:path>
                <a:path w="3122295" h="19685">
                  <a:moveTo>
                    <a:pt x="1664946" y="0"/>
                  </a:moveTo>
                  <a:lnTo>
                    <a:pt x="1664946" y="19534"/>
                  </a:lnTo>
                </a:path>
                <a:path w="3122295" h="19685">
                  <a:moveTo>
                    <a:pt x="1873062" y="0"/>
                  </a:moveTo>
                  <a:lnTo>
                    <a:pt x="1873062" y="19534"/>
                  </a:lnTo>
                </a:path>
                <a:path w="3122295" h="19685">
                  <a:moveTo>
                    <a:pt x="2081178" y="0"/>
                  </a:moveTo>
                  <a:lnTo>
                    <a:pt x="2081178" y="19534"/>
                  </a:lnTo>
                </a:path>
                <a:path w="3122295" h="19685">
                  <a:moveTo>
                    <a:pt x="2289294" y="0"/>
                  </a:moveTo>
                  <a:lnTo>
                    <a:pt x="2289294" y="19534"/>
                  </a:lnTo>
                </a:path>
                <a:path w="3122295" h="19685">
                  <a:moveTo>
                    <a:pt x="2497409" y="0"/>
                  </a:moveTo>
                  <a:lnTo>
                    <a:pt x="2497409" y="19534"/>
                  </a:lnTo>
                </a:path>
                <a:path w="3122295" h="19685">
                  <a:moveTo>
                    <a:pt x="2705525" y="0"/>
                  </a:moveTo>
                  <a:lnTo>
                    <a:pt x="2705525" y="19534"/>
                  </a:lnTo>
                </a:path>
                <a:path w="3122295" h="19685">
                  <a:moveTo>
                    <a:pt x="2913641" y="0"/>
                  </a:moveTo>
                  <a:lnTo>
                    <a:pt x="2913641" y="19534"/>
                  </a:lnTo>
                </a:path>
                <a:path w="3122295" h="19685">
                  <a:moveTo>
                    <a:pt x="3121757" y="0"/>
                  </a:moveTo>
                  <a:lnTo>
                    <a:pt x="3121757" y="19534"/>
                  </a:lnTo>
                </a:path>
              </a:pathLst>
            </a:custGeom>
            <a:ln w="3241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697079" y="4561879"/>
              <a:ext cx="2914015" cy="708660"/>
            </a:xfrm>
            <a:custGeom>
              <a:avLst/>
              <a:gdLst/>
              <a:ahLst/>
              <a:cxnLst/>
              <a:rect l="l" t="t" r="r" b="b"/>
              <a:pathLst>
                <a:path w="2914015" h="708660">
                  <a:moveTo>
                    <a:pt x="0" y="0"/>
                  </a:moveTo>
                  <a:lnTo>
                    <a:pt x="208115" y="83020"/>
                  </a:lnTo>
                  <a:lnTo>
                    <a:pt x="416218" y="136739"/>
                  </a:lnTo>
                  <a:lnTo>
                    <a:pt x="624334" y="244177"/>
                  </a:lnTo>
                  <a:lnTo>
                    <a:pt x="832450" y="136739"/>
                  </a:lnTo>
                  <a:lnTo>
                    <a:pt x="1040566" y="463938"/>
                  </a:lnTo>
                  <a:lnTo>
                    <a:pt x="1248682" y="488355"/>
                  </a:lnTo>
                  <a:lnTo>
                    <a:pt x="1456798" y="190458"/>
                  </a:lnTo>
                  <a:lnTo>
                    <a:pt x="1664914" y="327198"/>
                  </a:lnTo>
                  <a:lnTo>
                    <a:pt x="1873030" y="571376"/>
                  </a:lnTo>
                  <a:lnTo>
                    <a:pt x="2081145" y="571376"/>
                  </a:lnTo>
                  <a:lnTo>
                    <a:pt x="2289261" y="356499"/>
                  </a:lnTo>
                  <a:lnTo>
                    <a:pt x="2497377" y="410219"/>
                  </a:lnTo>
                  <a:lnTo>
                    <a:pt x="2705493" y="488355"/>
                  </a:lnTo>
                  <a:lnTo>
                    <a:pt x="2913609" y="708116"/>
                  </a:lnTo>
                </a:path>
              </a:pathLst>
            </a:custGeom>
            <a:ln w="9762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681753" y="4546382"/>
              <a:ext cx="38735" cy="39370"/>
            </a:xfrm>
            <a:custGeom>
              <a:avLst/>
              <a:gdLst/>
              <a:ahLst/>
              <a:cxnLst/>
              <a:rect l="l" t="t" r="r" b="b"/>
              <a:pathLst>
                <a:path w="38734" h="39370">
                  <a:moveTo>
                    <a:pt x="19359" y="0"/>
                  </a:moveTo>
                  <a:lnTo>
                    <a:pt x="0" y="39068"/>
                  </a:lnTo>
                  <a:lnTo>
                    <a:pt x="38719" y="39068"/>
                  </a:lnTo>
                  <a:lnTo>
                    <a:pt x="1935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681753" y="4546382"/>
              <a:ext cx="38735" cy="39370"/>
            </a:xfrm>
            <a:custGeom>
              <a:avLst/>
              <a:gdLst/>
              <a:ahLst/>
              <a:cxnLst/>
              <a:rect l="l" t="t" r="r" b="b"/>
              <a:pathLst>
                <a:path w="38734" h="39370">
                  <a:moveTo>
                    <a:pt x="19359" y="0"/>
                  </a:moveTo>
                  <a:lnTo>
                    <a:pt x="38719" y="39068"/>
                  </a:lnTo>
                  <a:lnTo>
                    <a:pt x="0" y="39068"/>
                  </a:lnTo>
                  <a:lnTo>
                    <a:pt x="19359" y="0"/>
                  </a:lnTo>
                  <a:close/>
                </a:path>
              </a:pathLst>
            </a:custGeom>
            <a:ln w="3241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889869" y="4629403"/>
              <a:ext cx="38735" cy="39370"/>
            </a:xfrm>
            <a:custGeom>
              <a:avLst/>
              <a:gdLst/>
              <a:ahLst/>
              <a:cxnLst/>
              <a:rect l="l" t="t" r="r" b="b"/>
              <a:pathLst>
                <a:path w="38734" h="39370">
                  <a:moveTo>
                    <a:pt x="19359" y="0"/>
                  </a:moveTo>
                  <a:lnTo>
                    <a:pt x="0" y="39068"/>
                  </a:lnTo>
                  <a:lnTo>
                    <a:pt x="38719" y="39068"/>
                  </a:lnTo>
                  <a:lnTo>
                    <a:pt x="1935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889869" y="4629403"/>
              <a:ext cx="38735" cy="39370"/>
            </a:xfrm>
            <a:custGeom>
              <a:avLst/>
              <a:gdLst/>
              <a:ahLst/>
              <a:cxnLst/>
              <a:rect l="l" t="t" r="r" b="b"/>
              <a:pathLst>
                <a:path w="38734" h="39370">
                  <a:moveTo>
                    <a:pt x="19359" y="0"/>
                  </a:moveTo>
                  <a:lnTo>
                    <a:pt x="38719" y="39068"/>
                  </a:lnTo>
                  <a:lnTo>
                    <a:pt x="0" y="39068"/>
                  </a:lnTo>
                  <a:lnTo>
                    <a:pt x="19359" y="0"/>
                  </a:lnTo>
                  <a:close/>
                </a:path>
              </a:pathLst>
            </a:custGeom>
            <a:ln w="3241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1098004" y="4683122"/>
              <a:ext cx="38735" cy="39370"/>
            </a:xfrm>
            <a:custGeom>
              <a:avLst/>
              <a:gdLst/>
              <a:ahLst/>
              <a:cxnLst/>
              <a:rect l="l" t="t" r="r" b="b"/>
              <a:pathLst>
                <a:path w="38734" h="39370">
                  <a:moveTo>
                    <a:pt x="19359" y="0"/>
                  </a:moveTo>
                  <a:lnTo>
                    <a:pt x="0" y="39068"/>
                  </a:lnTo>
                  <a:lnTo>
                    <a:pt x="38719" y="39068"/>
                  </a:lnTo>
                  <a:lnTo>
                    <a:pt x="1935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1098004" y="4683122"/>
              <a:ext cx="38735" cy="39370"/>
            </a:xfrm>
            <a:custGeom>
              <a:avLst/>
              <a:gdLst/>
              <a:ahLst/>
              <a:cxnLst/>
              <a:rect l="l" t="t" r="r" b="b"/>
              <a:pathLst>
                <a:path w="38734" h="39370">
                  <a:moveTo>
                    <a:pt x="19359" y="0"/>
                  </a:moveTo>
                  <a:lnTo>
                    <a:pt x="38719" y="39068"/>
                  </a:lnTo>
                  <a:lnTo>
                    <a:pt x="0" y="39068"/>
                  </a:lnTo>
                  <a:lnTo>
                    <a:pt x="19359" y="0"/>
                  </a:lnTo>
                  <a:close/>
                </a:path>
              </a:pathLst>
            </a:custGeom>
            <a:ln w="3241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1306120" y="4790560"/>
              <a:ext cx="38735" cy="39370"/>
            </a:xfrm>
            <a:custGeom>
              <a:avLst/>
              <a:gdLst/>
              <a:ahLst/>
              <a:cxnLst/>
              <a:rect l="l" t="t" r="r" b="b"/>
              <a:pathLst>
                <a:path w="38734" h="39370">
                  <a:moveTo>
                    <a:pt x="19359" y="0"/>
                  </a:moveTo>
                  <a:lnTo>
                    <a:pt x="0" y="39068"/>
                  </a:lnTo>
                  <a:lnTo>
                    <a:pt x="38719" y="39068"/>
                  </a:lnTo>
                  <a:lnTo>
                    <a:pt x="1935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1306120" y="4790560"/>
              <a:ext cx="38735" cy="39370"/>
            </a:xfrm>
            <a:custGeom>
              <a:avLst/>
              <a:gdLst/>
              <a:ahLst/>
              <a:cxnLst/>
              <a:rect l="l" t="t" r="r" b="b"/>
              <a:pathLst>
                <a:path w="38734" h="39370">
                  <a:moveTo>
                    <a:pt x="19359" y="0"/>
                  </a:moveTo>
                  <a:lnTo>
                    <a:pt x="38719" y="39068"/>
                  </a:lnTo>
                  <a:lnTo>
                    <a:pt x="0" y="39068"/>
                  </a:lnTo>
                  <a:lnTo>
                    <a:pt x="19359" y="0"/>
                  </a:lnTo>
                  <a:close/>
                </a:path>
              </a:pathLst>
            </a:custGeom>
            <a:ln w="3241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1514236" y="4683122"/>
              <a:ext cx="38735" cy="39370"/>
            </a:xfrm>
            <a:custGeom>
              <a:avLst/>
              <a:gdLst/>
              <a:ahLst/>
              <a:cxnLst/>
              <a:rect l="l" t="t" r="r" b="b"/>
              <a:pathLst>
                <a:path w="38734" h="39370">
                  <a:moveTo>
                    <a:pt x="19359" y="0"/>
                  </a:moveTo>
                  <a:lnTo>
                    <a:pt x="0" y="39068"/>
                  </a:lnTo>
                  <a:lnTo>
                    <a:pt x="38719" y="39068"/>
                  </a:lnTo>
                  <a:lnTo>
                    <a:pt x="1935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1514236" y="4683122"/>
              <a:ext cx="38735" cy="39370"/>
            </a:xfrm>
            <a:custGeom>
              <a:avLst/>
              <a:gdLst/>
              <a:ahLst/>
              <a:cxnLst/>
              <a:rect l="l" t="t" r="r" b="b"/>
              <a:pathLst>
                <a:path w="38734" h="39370">
                  <a:moveTo>
                    <a:pt x="19359" y="0"/>
                  </a:moveTo>
                  <a:lnTo>
                    <a:pt x="38719" y="39068"/>
                  </a:lnTo>
                  <a:lnTo>
                    <a:pt x="0" y="39068"/>
                  </a:lnTo>
                  <a:lnTo>
                    <a:pt x="19359" y="0"/>
                  </a:lnTo>
                  <a:close/>
                </a:path>
              </a:pathLst>
            </a:custGeom>
            <a:ln w="3241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1722351" y="5005437"/>
              <a:ext cx="38735" cy="39370"/>
            </a:xfrm>
            <a:custGeom>
              <a:avLst/>
              <a:gdLst/>
              <a:ahLst/>
              <a:cxnLst/>
              <a:rect l="l" t="t" r="r" b="b"/>
              <a:pathLst>
                <a:path w="38735" h="39370">
                  <a:moveTo>
                    <a:pt x="19359" y="0"/>
                  </a:moveTo>
                  <a:lnTo>
                    <a:pt x="0" y="39068"/>
                  </a:lnTo>
                  <a:lnTo>
                    <a:pt x="38719" y="39068"/>
                  </a:lnTo>
                  <a:lnTo>
                    <a:pt x="1935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1722351" y="5005437"/>
              <a:ext cx="38735" cy="39370"/>
            </a:xfrm>
            <a:custGeom>
              <a:avLst/>
              <a:gdLst/>
              <a:ahLst/>
              <a:cxnLst/>
              <a:rect l="l" t="t" r="r" b="b"/>
              <a:pathLst>
                <a:path w="38735" h="39370">
                  <a:moveTo>
                    <a:pt x="19359" y="0"/>
                  </a:moveTo>
                  <a:lnTo>
                    <a:pt x="38719" y="39068"/>
                  </a:lnTo>
                  <a:lnTo>
                    <a:pt x="0" y="39068"/>
                  </a:lnTo>
                  <a:lnTo>
                    <a:pt x="19359" y="0"/>
                  </a:lnTo>
                  <a:close/>
                </a:path>
              </a:pathLst>
            </a:custGeom>
            <a:ln w="3241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1930467" y="5034738"/>
              <a:ext cx="38735" cy="39370"/>
            </a:xfrm>
            <a:custGeom>
              <a:avLst/>
              <a:gdLst/>
              <a:ahLst/>
              <a:cxnLst/>
              <a:rect l="l" t="t" r="r" b="b"/>
              <a:pathLst>
                <a:path w="38735" h="39370">
                  <a:moveTo>
                    <a:pt x="19359" y="0"/>
                  </a:moveTo>
                  <a:lnTo>
                    <a:pt x="0" y="39068"/>
                  </a:lnTo>
                  <a:lnTo>
                    <a:pt x="38719" y="39068"/>
                  </a:lnTo>
                  <a:lnTo>
                    <a:pt x="1935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1930467" y="5034738"/>
              <a:ext cx="38735" cy="39370"/>
            </a:xfrm>
            <a:custGeom>
              <a:avLst/>
              <a:gdLst/>
              <a:ahLst/>
              <a:cxnLst/>
              <a:rect l="l" t="t" r="r" b="b"/>
              <a:pathLst>
                <a:path w="38735" h="39370">
                  <a:moveTo>
                    <a:pt x="19359" y="0"/>
                  </a:moveTo>
                  <a:lnTo>
                    <a:pt x="38719" y="39068"/>
                  </a:lnTo>
                  <a:lnTo>
                    <a:pt x="0" y="39068"/>
                  </a:lnTo>
                  <a:lnTo>
                    <a:pt x="19359" y="0"/>
                  </a:lnTo>
                  <a:close/>
                </a:path>
              </a:pathLst>
            </a:custGeom>
            <a:ln w="3241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2138583" y="4736841"/>
              <a:ext cx="38735" cy="39370"/>
            </a:xfrm>
            <a:custGeom>
              <a:avLst/>
              <a:gdLst/>
              <a:ahLst/>
              <a:cxnLst/>
              <a:rect l="l" t="t" r="r" b="b"/>
              <a:pathLst>
                <a:path w="38735" h="39370">
                  <a:moveTo>
                    <a:pt x="19359" y="0"/>
                  </a:moveTo>
                  <a:lnTo>
                    <a:pt x="0" y="39068"/>
                  </a:lnTo>
                  <a:lnTo>
                    <a:pt x="38719" y="39068"/>
                  </a:lnTo>
                  <a:lnTo>
                    <a:pt x="1935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2138583" y="4736841"/>
              <a:ext cx="38735" cy="39370"/>
            </a:xfrm>
            <a:custGeom>
              <a:avLst/>
              <a:gdLst/>
              <a:ahLst/>
              <a:cxnLst/>
              <a:rect l="l" t="t" r="r" b="b"/>
              <a:pathLst>
                <a:path w="38735" h="39370">
                  <a:moveTo>
                    <a:pt x="19359" y="0"/>
                  </a:moveTo>
                  <a:lnTo>
                    <a:pt x="38719" y="39068"/>
                  </a:lnTo>
                  <a:lnTo>
                    <a:pt x="0" y="39068"/>
                  </a:lnTo>
                  <a:lnTo>
                    <a:pt x="19359" y="0"/>
                  </a:lnTo>
                  <a:close/>
                </a:path>
              </a:pathLst>
            </a:custGeom>
            <a:ln w="3241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2346699" y="4868697"/>
              <a:ext cx="38735" cy="39370"/>
            </a:xfrm>
            <a:custGeom>
              <a:avLst/>
              <a:gdLst/>
              <a:ahLst/>
              <a:cxnLst/>
              <a:rect l="l" t="t" r="r" b="b"/>
              <a:pathLst>
                <a:path w="38735" h="39370">
                  <a:moveTo>
                    <a:pt x="19359" y="0"/>
                  </a:moveTo>
                  <a:lnTo>
                    <a:pt x="0" y="39068"/>
                  </a:lnTo>
                  <a:lnTo>
                    <a:pt x="38719" y="39068"/>
                  </a:lnTo>
                  <a:lnTo>
                    <a:pt x="1935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2346699" y="4868697"/>
              <a:ext cx="38735" cy="39370"/>
            </a:xfrm>
            <a:custGeom>
              <a:avLst/>
              <a:gdLst/>
              <a:ahLst/>
              <a:cxnLst/>
              <a:rect l="l" t="t" r="r" b="b"/>
              <a:pathLst>
                <a:path w="38735" h="39370">
                  <a:moveTo>
                    <a:pt x="19359" y="0"/>
                  </a:moveTo>
                  <a:lnTo>
                    <a:pt x="38719" y="39068"/>
                  </a:lnTo>
                  <a:lnTo>
                    <a:pt x="0" y="39068"/>
                  </a:lnTo>
                  <a:lnTo>
                    <a:pt x="19359" y="0"/>
                  </a:lnTo>
                  <a:close/>
                </a:path>
              </a:pathLst>
            </a:custGeom>
            <a:ln w="3241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2554815" y="5112875"/>
              <a:ext cx="38735" cy="39370"/>
            </a:xfrm>
            <a:custGeom>
              <a:avLst/>
              <a:gdLst/>
              <a:ahLst/>
              <a:cxnLst/>
              <a:rect l="l" t="t" r="r" b="b"/>
              <a:pathLst>
                <a:path w="38735" h="39370">
                  <a:moveTo>
                    <a:pt x="19359" y="0"/>
                  </a:moveTo>
                  <a:lnTo>
                    <a:pt x="0" y="39068"/>
                  </a:lnTo>
                  <a:lnTo>
                    <a:pt x="38719" y="39068"/>
                  </a:lnTo>
                  <a:lnTo>
                    <a:pt x="1935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2554815" y="5112875"/>
              <a:ext cx="38735" cy="39370"/>
            </a:xfrm>
            <a:custGeom>
              <a:avLst/>
              <a:gdLst/>
              <a:ahLst/>
              <a:cxnLst/>
              <a:rect l="l" t="t" r="r" b="b"/>
              <a:pathLst>
                <a:path w="38735" h="39370">
                  <a:moveTo>
                    <a:pt x="19359" y="0"/>
                  </a:moveTo>
                  <a:lnTo>
                    <a:pt x="38719" y="39068"/>
                  </a:lnTo>
                  <a:lnTo>
                    <a:pt x="0" y="39068"/>
                  </a:lnTo>
                  <a:lnTo>
                    <a:pt x="19359" y="0"/>
                  </a:lnTo>
                  <a:close/>
                </a:path>
              </a:pathLst>
            </a:custGeom>
            <a:ln w="3241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2762931" y="5112875"/>
              <a:ext cx="38735" cy="39370"/>
            </a:xfrm>
            <a:custGeom>
              <a:avLst/>
              <a:gdLst/>
              <a:ahLst/>
              <a:cxnLst/>
              <a:rect l="l" t="t" r="r" b="b"/>
              <a:pathLst>
                <a:path w="38735" h="39370">
                  <a:moveTo>
                    <a:pt x="19359" y="0"/>
                  </a:moveTo>
                  <a:lnTo>
                    <a:pt x="0" y="39068"/>
                  </a:lnTo>
                  <a:lnTo>
                    <a:pt x="38719" y="39068"/>
                  </a:lnTo>
                  <a:lnTo>
                    <a:pt x="1935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2762931" y="5112875"/>
              <a:ext cx="38735" cy="39370"/>
            </a:xfrm>
            <a:custGeom>
              <a:avLst/>
              <a:gdLst/>
              <a:ahLst/>
              <a:cxnLst/>
              <a:rect l="l" t="t" r="r" b="b"/>
              <a:pathLst>
                <a:path w="38735" h="39370">
                  <a:moveTo>
                    <a:pt x="19359" y="0"/>
                  </a:moveTo>
                  <a:lnTo>
                    <a:pt x="38719" y="39068"/>
                  </a:lnTo>
                  <a:lnTo>
                    <a:pt x="0" y="39068"/>
                  </a:lnTo>
                  <a:lnTo>
                    <a:pt x="19359" y="0"/>
                  </a:lnTo>
                  <a:close/>
                </a:path>
              </a:pathLst>
            </a:custGeom>
            <a:ln w="3241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2971047" y="4897998"/>
              <a:ext cx="38735" cy="39370"/>
            </a:xfrm>
            <a:custGeom>
              <a:avLst/>
              <a:gdLst/>
              <a:ahLst/>
              <a:cxnLst/>
              <a:rect l="l" t="t" r="r" b="b"/>
              <a:pathLst>
                <a:path w="38735" h="39370">
                  <a:moveTo>
                    <a:pt x="19359" y="0"/>
                  </a:moveTo>
                  <a:lnTo>
                    <a:pt x="0" y="39068"/>
                  </a:lnTo>
                  <a:lnTo>
                    <a:pt x="38719" y="39068"/>
                  </a:lnTo>
                  <a:lnTo>
                    <a:pt x="1935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2971047" y="4897998"/>
              <a:ext cx="38735" cy="39370"/>
            </a:xfrm>
            <a:custGeom>
              <a:avLst/>
              <a:gdLst/>
              <a:ahLst/>
              <a:cxnLst/>
              <a:rect l="l" t="t" r="r" b="b"/>
              <a:pathLst>
                <a:path w="38735" h="39370">
                  <a:moveTo>
                    <a:pt x="19359" y="0"/>
                  </a:moveTo>
                  <a:lnTo>
                    <a:pt x="38719" y="39068"/>
                  </a:lnTo>
                  <a:lnTo>
                    <a:pt x="0" y="39068"/>
                  </a:lnTo>
                  <a:lnTo>
                    <a:pt x="19359" y="0"/>
                  </a:lnTo>
                  <a:close/>
                </a:path>
              </a:pathLst>
            </a:custGeom>
            <a:ln w="3241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3179163" y="4951718"/>
              <a:ext cx="38735" cy="39370"/>
            </a:xfrm>
            <a:custGeom>
              <a:avLst/>
              <a:gdLst/>
              <a:ahLst/>
              <a:cxnLst/>
              <a:rect l="l" t="t" r="r" b="b"/>
              <a:pathLst>
                <a:path w="38735" h="39370">
                  <a:moveTo>
                    <a:pt x="19359" y="0"/>
                  </a:moveTo>
                  <a:lnTo>
                    <a:pt x="0" y="39068"/>
                  </a:lnTo>
                  <a:lnTo>
                    <a:pt x="38719" y="39068"/>
                  </a:lnTo>
                  <a:lnTo>
                    <a:pt x="1935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3179163" y="4951718"/>
              <a:ext cx="38735" cy="39370"/>
            </a:xfrm>
            <a:custGeom>
              <a:avLst/>
              <a:gdLst/>
              <a:ahLst/>
              <a:cxnLst/>
              <a:rect l="l" t="t" r="r" b="b"/>
              <a:pathLst>
                <a:path w="38735" h="39370">
                  <a:moveTo>
                    <a:pt x="19359" y="0"/>
                  </a:moveTo>
                  <a:lnTo>
                    <a:pt x="38719" y="39068"/>
                  </a:lnTo>
                  <a:lnTo>
                    <a:pt x="0" y="39068"/>
                  </a:lnTo>
                  <a:lnTo>
                    <a:pt x="19359" y="0"/>
                  </a:lnTo>
                  <a:close/>
                </a:path>
              </a:pathLst>
            </a:custGeom>
            <a:ln w="3241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3387279" y="5034738"/>
              <a:ext cx="38735" cy="39370"/>
            </a:xfrm>
            <a:custGeom>
              <a:avLst/>
              <a:gdLst/>
              <a:ahLst/>
              <a:cxnLst/>
              <a:rect l="l" t="t" r="r" b="b"/>
              <a:pathLst>
                <a:path w="38735" h="39370">
                  <a:moveTo>
                    <a:pt x="19359" y="0"/>
                  </a:moveTo>
                  <a:lnTo>
                    <a:pt x="0" y="39068"/>
                  </a:lnTo>
                  <a:lnTo>
                    <a:pt x="38719" y="39068"/>
                  </a:lnTo>
                  <a:lnTo>
                    <a:pt x="1935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3387279" y="5034738"/>
              <a:ext cx="38735" cy="39370"/>
            </a:xfrm>
            <a:custGeom>
              <a:avLst/>
              <a:gdLst/>
              <a:ahLst/>
              <a:cxnLst/>
              <a:rect l="l" t="t" r="r" b="b"/>
              <a:pathLst>
                <a:path w="38735" h="39370">
                  <a:moveTo>
                    <a:pt x="19359" y="0"/>
                  </a:moveTo>
                  <a:lnTo>
                    <a:pt x="38719" y="39068"/>
                  </a:lnTo>
                  <a:lnTo>
                    <a:pt x="0" y="39068"/>
                  </a:lnTo>
                  <a:lnTo>
                    <a:pt x="19359" y="0"/>
                  </a:lnTo>
                  <a:close/>
                </a:path>
              </a:pathLst>
            </a:custGeom>
            <a:ln w="3241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3595394" y="5249647"/>
              <a:ext cx="38735" cy="39370"/>
            </a:xfrm>
            <a:custGeom>
              <a:avLst/>
              <a:gdLst/>
              <a:ahLst/>
              <a:cxnLst/>
              <a:rect l="l" t="t" r="r" b="b"/>
              <a:pathLst>
                <a:path w="38735" h="39370">
                  <a:moveTo>
                    <a:pt x="19359" y="0"/>
                  </a:moveTo>
                  <a:lnTo>
                    <a:pt x="0" y="39068"/>
                  </a:lnTo>
                  <a:lnTo>
                    <a:pt x="38719" y="39068"/>
                  </a:lnTo>
                  <a:lnTo>
                    <a:pt x="1935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3595394" y="5249647"/>
              <a:ext cx="38735" cy="39370"/>
            </a:xfrm>
            <a:custGeom>
              <a:avLst/>
              <a:gdLst/>
              <a:ahLst/>
              <a:cxnLst/>
              <a:rect l="l" t="t" r="r" b="b"/>
              <a:pathLst>
                <a:path w="38735" h="39370">
                  <a:moveTo>
                    <a:pt x="19359" y="0"/>
                  </a:moveTo>
                  <a:lnTo>
                    <a:pt x="38719" y="39068"/>
                  </a:lnTo>
                  <a:lnTo>
                    <a:pt x="0" y="39068"/>
                  </a:lnTo>
                  <a:lnTo>
                    <a:pt x="19359" y="0"/>
                  </a:lnTo>
                  <a:close/>
                </a:path>
              </a:pathLst>
            </a:custGeom>
            <a:ln w="3241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697079" y="4293284"/>
              <a:ext cx="2914015" cy="1055370"/>
            </a:xfrm>
            <a:custGeom>
              <a:avLst/>
              <a:gdLst/>
              <a:ahLst/>
              <a:cxnLst/>
              <a:rect l="l" t="t" r="r" b="b"/>
              <a:pathLst>
                <a:path w="2914015" h="1055370">
                  <a:moveTo>
                    <a:pt x="0" y="703232"/>
                  </a:moveTo>
                  <a:lnTo>
                    <a:pt x="208115" y="434636"/>
                  </a:lnTo>
                  <a:lnTo>
                    <a:pt x="416218" y="405335"/>
                  </a:lnTo>
                  <a:lnTo>
                    <a:pt x="624334" y="0"/>
                  </a:lnTo>
                  <a:lnTo>
                    <a:pt x="832450" y="351616"/>
                  </a:lnTo>
                  <a:lnTo>
                    <a:pt x="1040566" y="488355"/>
                  </a:lnTo>
                  <a:lnTo>
                    <a:pt x="1248682" y="786252"/>
                  </a:lnTo>
                  <a:lnTo>
                    <a:pt x="1456798" y="625095"/>
                  </a:lnTo>
                  <a:lnTo>
                    <a:pt x="1664914" y="1054848"/>
                  </a:lnTo>
                  <a:lnTo>
                    <a:pt x="1873030" y="678814"/>
                  </a:lnTo>
                  <a:lnTo>
                    <a:pt x="2081145" y="1001129"/>
                  </a:lnTo>
                  <a:lnTo>
                    <a:pt x="2289261" y="566492"/>
                  </a:lnTo>
                  <a:lnTo>
                    <a:pt x="2497377" y="756951"/>
                  </a:lnTo>
                  <a:lnTo>
                    <a:pt x="2705493" y="786252"/>
                  </a:lnTo>
                  <a:lnTo>
                    <a:pt x="2913609" y="922992"/>
                  </a:lnTo>
                </a:path>
              </a:pathLst>
            </a:custGeom>
            <a:ln w="9756">
              <a:solidFill>
                <a:srgbClr val="006FC0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691433" y="4990786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9679" y="0"/>
                  </a:moveTo>
                  <a:lnTo>
                    <a:pt x="0" y="9767"/>
                  </a:lnTo>
                  <a:lnTo>
                    <a:pt x="9679" y="19534"/>
                  </a:lnTo>
                  <a:lnTo>
                    <a:pt x="19359" y="9767"/>
                  </a:lnTo>
                  <a:lnTo>
                    <a:pt x="9679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691433" y="4990786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9679" y="0"/>
                  </a:moveTo>
                  <a:lnTo>
                    <a:pt x="19359" y="9767"/>
                  </a:lnTo>
                  <a:lnTo>
                    <a:pt x="9679" y="19534"/>
                  </a:lnTo>
                  <a:lnTo>
                    <a:pt x="0" y="9767"/>
                  </a:lnTo>
                  <a:lnTo>
                    <a:pt x="9679" y="0"/>
                  </a:lnTo>
                  <a:close/>
                </a:path>
              </a:pathLst>
            </a:custGeom>
            <a:ln w="3241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899548" y="471730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9679" y="0"/>
                  </a:moveTo>
                  <a:lnTo>
                    <a:pt x="0" y="9767"/>
                  </a:lnTo>
                  <a:lnTo>
                    <a:pt x="9679" y="19534"/>
                  </a:lnTo>
                  <a:lnTo>
                    <a:pt x="19359" y="9767"/>
                  </a:lnTo>
                  <a:lnTo>
                    <a:pt x="9679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899548" y="471730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9679" y="0"/>
                  </a:moveTo>
                  <a:lnTo>
                    <a:pt x="19359" y="9767"/>
                  </a:lnTo>
                  <a:lnTo>
                    <a:pt x="9679" y="19534"/>
                  </a:lnTo>
                  <a:lnTo>
                    <a:pt x="0" y="9767"/>
                  </a:lnTo>
                  <a:lnTo>
                    <a:pt x="9679" y="0"/>
                  </a:lnTo>
                  <a:close/>
                </a:path>
              </a:pathLst>
            </a:custGeom>
            <a:ln w="3241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1107684" y="4692889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9679" y="0"/>
                  </a:moveTo>
                  <a:lnTo>
                    <a:pt x="0" y="9767"/>
                  </a:lnTo>
                  <a:lnTo>
                    <a:pt x="9679" y="19534"/>
                  </a:lnTo>
                  <a:lnTo>
                    <a:pt x="19359" y="9767"/>
                  </a:lnTo>
                  <a:lnTo>
                    <a:pt x="9679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1107684" y="4692889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9679" y="0"/>
                  </a:moveTo>
                  <a:lnTo>
                    <a:pt x="19359" y="9767"/>
                  </a:lnTo>
                  <a:lnTo>
                    <a:pt x="9679" y="19534"/>
                  </a:lnTo>
                  <a:lnTo>
                    <a:pt x="0" y="9767"/>
                  </a:lnTo>
                  <a:lnTo>
                    <a:pt x="9679" y="0"/>
                  </a:lnTo>
                  <a:close/>
                </a:path>
              </a:pathLst>
            </a:custGeom>
            <a:ln w="3241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1315800" y="4282670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9679" y="0"/>
                  </a:moveTo>
                  <a:lnTo>
                    <a:pt x="0" y="9767"/>
                  </a:lnTo>
                  <a:lnTo>
                    <a:pt x="9679" y="19534"/>
                  </a:lnTo>
                  <a:lnTo>
                    <a:pt x="19359" y="9767"/>
                  </a:lnTo>
                  <a:lnTo>
                    <a:pt x="9679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1315800" y="4282670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9679" y="0"/>
                  </a:moveTo>
                  <a:lnTo>
                    <a:pt x="19359" y="9767"/>
                  </a:lnTo>
                  <a:lnTo>
                    <a:pt x="9679" y="19534"/>
                  </a:lnTo>
                  <a:lnTo>
                    <a:pt x="0" y="9767"/>
                  </a:lnTo>
                  <a:lnTo>
                    <a:pt x="9679" y="0"/>
                  </a:lnTo>
                  <a:close/>
                </a:path>
              </a:pathLst>
            </a:custGeom>
            <a:ln w="3241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1523915" y="4639170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9679" y="0"/>
                  </a:moveTo>
                  <a:lnTo>
                    <a:pt x="0" y="9767"/>
                  </a:lnTo>
                  <a:lnTo>
                    <a:pt x="9679" y="19534"/>
                  </a:lnTo>
                  <a:lnTo>
                    <a:pt x="19359" y="9767"/>
                  </a:lnTo>
                  <a:lnTo>
                    <a:pt x="9679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1523915" y="4639170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9679" y="0"/>
                  </a:moveTo>
                  <a:lnTo>
                    <a:pt x="19359" y="9767"/>
                  </a:lnTo>
                  <a:lnTo>
                    <a:pt x="9679" y="19534"/>
                  </a:lnTo>
                  <a:lnTo>
                    <a:pt x="0" y="9767"/>
                  </a:lnTo>
                  <a:lnTo>
                    <a:pt x="9679" y="0"/>
                  </a:lnTo>
                  <a:close/>
                </a:path>
              </a:pathLst>
            </a:custGeom>
            <a:ln w="3241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1732031" y="4771026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>
                  <a:moveTo>
                    <a:pt x="9679" y="0"/>
                  </a:moveTo>
                  <a:lnTo>
                    <a:pt x="0" y="9767"/>
                  </a:lnTo>
                  <a:lnTo>
                    <a:pt x="9679" y="19534"/>
                  </a:lnTo>
                  <a:lnTo>
                    <a:pt x="19359" y="9767"/>
                  </a:lnTo>
                  <a:lnTo>
                    <a:pt x="9679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1732031" y="4771026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>
                  <a:moveTo>
                    <a:pt x="9679" y="0"/>
                  </a:moveTo>
                  <a:lnTo>
                    <a:pt x="19359" y="9767"/>
                  </a:lnTo>
                  <a:lnTo>
                    <a:pt x="9679" y="19534"/>
                  </a:lnTo>
                  <a:lnTo>
                    <a:pt x="0" y="9767"/>
                  </a:lnTo>
                  <a:lnTo>
                    <a:pt x="9679" y="0"/>
                  </a:lnTo>
                  <a:close/>
                </a:path>
              </a:pathLst>
            </a:custGeom>
            <a:ln w="3241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1940147" y="5068923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>
                  <a:moveTo>
                    <a:pt x="9679" y="0"/>
                  </a:moveTo>
                  <a:lnTo>
                    <a:pt x="0" y="9767"/>
                  </a:lnTo>
                  <a:lnTo>
                    <a:pt x="9679" y="19534"/>
                  </a:lnTo>
                  <a:lnTo>
                    <a:pt x="19359" y="9767"/>
                  </a:lnTo>
                  <a:lnTo>
                    <a:pt x="9679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1940147" y="5068923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>
                  <a:moveTo>
                    <a:pt x="9679" y="0"/>
                  </a:moveTo>
                  <a:lnTo>
                    <a:pt x="19359" y="9767"/>
                  </a:lnTo>
                  <a:lnTo>
                    <a:pt x="9679" y="19534"/>
                  </a:lnTo>
                  <a:lnTo>
                    <a:pt x="0" y="9767"/>
                  </a:lnTo>
                  <a:lnTo>
                    <a:pt x="9679" y="0"/>
                  </a:lnTo>
                  <a:close/>
                </a:path>
              </a:pathLst>
            </a:custGeom>
            <a:ln w="3241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2148263" y="4907766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>
                  <a:moveTo>
                    <a:pt x="9679" y="0"/>
                  </a:moveTo>
                  <a:lnTo>
                    <a:pt x="0" y="9767"/>
                  </a:lnTo>
                  <a:lnTo>
                    <a:pt x="9679" y="19534"/>
                  </a:lnTo>
                  <a:lnTo>
                    <a:pt x="19359" y="9767"/>
                  </a:lnTo>
                  <a:lnTo>
                    <a:pt x="9679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2148263" y="4907766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>
                  <a:moveTo>
                    <a:pt x="9679" y="0"/>
                  </a:moveTo>
                  <a:lnTo>
                    <a:pt x="19359" y="9767"/>
                  </a:lnTo>
                  <a:lnTo>
                    <a:pt x="9679" y="19534"/>
                  </a:lnTo>
                  <a:lnTo>
                    <a:pt x="0" y="9767"/>
                  </a:lnTo>
                  <a:lnTo>
                    <a:pt x="9679" y="0"/>
                  </a:lnTo>
                  <a:close/>
                </a:path>
              </a:pathLst>
            </a:custGeom>
            <a:ln w="3241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2356379" y="5342435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>
                  <a:moveTo>
                    <a:pt x="9679" y="0"/>
                  </a:moveTo>
                  <a:lnTo>
                    <a:pt x="0" y="9767"/>
                  </a:lnTo>
                  <a:lnTo>
                    <a:pt x="9679" y="19534"/>
                  </a:lnTo>
                  <a:lnTo>
                    <a:pt x="19359" y="9767"/>
                  </a:lnTo>
                  <a:lnTo>
                    <a:pt x="9679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2356379" y="5342435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>
                  <a:moveTo>
                    <a:pt x="9679" y="0"/>
                  </a:moveTo>
                  <a:lnTo>
                    <a:pt x="19359" y="9767"/>
                  </a:lnTo>
                  <a:lnTo>
                    <a:pt x="9679" y="19534"/>
                  </a:lnTo>
                  <a:lnTo>
                    <a:pt x="0" y="9767"/>
                  </a:lnTo>
                  <a:lnTo>
                    <a:pt x="9679" y="0"/>
                  </a:lnTo>
                  <a:close/>
                </a:path>
              </a:pathLst>
            </a:custGeom>
            <a:ln w="3241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2564495" y="4961485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>
                  <a:moveTo>
                    <a:pt x="9679" y="0"/>
                  </a:moveTo>
                  <a:lnTo>
                    <a:pt x="0" y="9767"/>
                  </a:lnTo>
                  <a:lnTo>
                    <a:pt x="9679" y="19534"/>
                  </a:lnTo>
                  <a:lnTo>
                    <a:pt x="19359" y="9767"/>
                  </a:lnTo>
                  <a:lnTo>
                    <a:pt x="9679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2564495" y="4961485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>
                  <a:moveTo>
                    <a:pt x="9679" y="0"/>
                  </a:moveTo>
                  <a:lnTo>
                    <a:pt x="19359" y="9767"/>
                  </a:lnTo>
                  <a:lnTo>
                    <a:pt x="9679" y="19534"/>
                  </a:lnTo>
                  <a:lnTo>
                    <a:pt x="0" y="9767"/>
                  </a:lnTo>
                  <a:lnTo>
                    <a:pt x="9679" y="0"/>
                  </a:lnTo>
                  <a:close/>
                </a:path>
              </a:pathLst>
            </a:custGeom>
            <a:ln w="3241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2772611" y="5288716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>
                  <a:moveTo>
                    <a:pt x="9679" y="0"/>
                  </a:moveTo>
                  <a:lnTo>
                    <a:pt x="0" y="9767"/>
                  </a:lnTo>
                  <a:lnTo>
                    <a:pt x="9679" y="19534"/>
                  </a:lnTo>
                  <a:lnTo>
                    <a:pt x="19359" y="9767"/>
                  </a:lnTo>
                  <a:lnTo>
                    <a:pt x="9679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2772611" y="5288716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>
                  <a:moveTo>
                    <a:pt x="9679" y="0"/>
                  </a:moveTo>
                  <a:lnTo>
                    <a:pt x="19359" y="9767"/>
                  </a:lnTo>
                  <a:lnTo>
                    <a:pt x="9679" y="19534"/>
                  </a:lnTo>
                  <a:lnTo>
                    <a:pt x="0" y="9767"/>
                  </a:lnTo>
                  <a:lnTo>
                    <a:pt x="9679" y="0"/>
                  </a:lnTo>
                  <a:close/>
                </a:path>
              </a:pathLst>
            </a:custGeom>
            <a:ln w="3241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2980727" y="485404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>
                  <a:moveTo>
                    <a:pt x="9679" y="0"/>
                  </a:moveTo>
                  <a:lnTo>
                    <a:pt x="0" y="9767"/>
                  </a:lnTo>
                  <a:lnTo>
                    <a:pt x="9679" y="19534"/>
                  </a:lnTo>
                  <a:lnTo>
                    <a:pt x="19359" y="9767"/>
                  </a:lnTo>
                  <a:lnTo>
                    <a:pt x="9679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2980727" y="485404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>
                  <a:moveTo>
                    <a:pt x="9679" y="0"/>
                  </a:moveTo>
                  <a:lnTo>
                    <a:pt x="19359" y="9767"/>
                  </a:lnTo>
                  <a:lnTo>
                    <a:pt x="9679" y="19534"/>
                  </a:lnTo>
                  <a:lnTo>
                    <a:pt x="0" y="9767"/>
                  </a:lnTo>
                  <a:lnTo>
                    <a:pt x="9679" y="0"/>
                  </a:lnTo>
                  <a:close/>
                </a:path>
              </a:pathLst>
            </a:custGeom>
            <a:ln w="3241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3188843" y="5044505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>
                  <a:moveTo>
                    <a:pt x="9679" y="0"/>
                  </a:moveTo>
                  <a:lnTo>
                    <a:pt x="0" y="9767"/>
                  </a:lnTo>
                  <a:lnTo>
                    <a:pt x="9679" y="19534"/>
                  </a:lnTo>
                  <a:lnTo>
                    <a:pt x="19359" y="9767"/>
                  </a:lnTo>
                  <a:lnTo>
                    <a:pt x="9679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3188843" y="5044505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>
                  <a:moveTo>
                    <a:pt x="9679" y="0"/>
                  </a:moveTo>
                  <a:lnTo>
                    <a:pt x="19359" y="9767"/>
                  </a:lnTo>
                  <a:lnTo>
                    <a:pt x="9679" y="19534"/>
                  </a:lnTo>
                  <a:lnTo>
                    <a:pt x="0" y="9767"/>
                  </a:lnTo>
                  <a:lnTo>
                    <a:pt x="9679" y="0"/>
                  </a:lnTo>
                  <a:close/>
                </a:path>
              </a:pathLst>
            </a:custGeom>
            <a:ln w="3241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3396958" y="5068923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>
                  <a:moveTo>
                    <a:pt x="9679" y="0"/>
                  </a:moveTo>
                  <a:lnTo>
                    <a:pt x="0" y="9767"/>
                  </a:lnTo>
                  <a:lnTo>
                    <a:pt x="9679" y="19534"/>
                  </a:lnTo>
                  <a:lnTo>
                    <a:pt x="19359" y="9767"/>
                  </a:lnTo>
                  <a:lnTo>
                    <a:pt x="9679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3396958" y="5068923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>
                  <a:moveTo>
                    <a:pt x="9679" y="0"/>
                  </a:moveTo>
                  <a:lnTo>
                    <a:pt x="19359" y="9767"/>
                  </a:lnTo>
                  <a:lnTo>
                    <a:pt x="9679" y="19534"/>
                  </a:lnTo>
                  <a:lnTo>
                    <a:pt x="0" y="9767"/>
                  </a:lnTo>
                  <a:lnTo>
                    <a:pt x="9679" y="0"/>
                  </a:lnTo>
                  <a:close/>
                </a:path>
              </a:pathLst>
            </a:custGeom>
            <a:ln w="3241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3605074" y="5205695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>
                  <a:moveTo>
                    <a:pt x="9679" y="0"/>
                  </a:moveTo>
                  <a:lnTo>
                    <a:pt x="0" y="9767"/>
                  </a:lnTo>
                  <a:lnTo>
                    <a:pt x="9679" y="19534"/>
                  </a:lnTo>
                  <a:lnTo>
                    <a:pt x="19359" y="9767"/>
                  </a:lnTo>
                  <a:lnTo>
                    <a:pt x="9679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3605074" y="5205695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>
                  <a:moveTo>
                    <a:pt x="9679" y="0"/>
                  </a:moveTo>
                  <a:lnTo>
                    <a:pt x="19359" y="9767"/>
                  </a:lnTo>
                  <a:lnTo>
                    <a:pt x="9679" y="19534"/>
                  </a:lnTo>
                  <a:lnTo>
                    <a:pt x="0" y="9767"/>
                  </a:lnTo>
                  <a:lnTo>
                    <a:pt x="9679" y="0"/>
                  </a:lnTo>
                  <a:close/>
                </a:path>
              </a:pathLst>
            </a:custGeom>
            <a:ln w="3241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9" name="object 89" descr=""/>
          <p:cNvSpPr txBox="1"/>
          <p:nvPr/>
        </p:nvSpPr>
        <p:spPr>
          <a:xfrm>
            <a:off x="647002" y="4421914"/>
            <a:ext cx="93345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25">
                <a:latin typeface="Calibri"/>
                <a:cs typeface="Calibri"/>
              </a:rPr>
              <a:t>40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90" name="object 90" descr=""/>
          <p:cNvSpPr txBox="1"/>
          <p:nvPr/>
        </p:nvSpPr>
        <p:spPr>
          <a:xfrm>
            <a:off x="855279" y="4503502"/>
            <a:ext cx="93980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25">
                <a:latin typeface="Calibri"/>
                <a:cs typeface="Calibri"/>
              </a:rPr>
              <a:t>37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91" name="object 91" descr=""/>
          <p:cNvSpPr txBox="1"/>
          <p:nvPr/>
        </p:nvSpPr>
        <p:spPr>
          <a:xfrm>
            <a:off x="1063686" y="4557677"/>
            <a:ext cx="93980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25">
                <a:latin typeface="Calibri"/>
                <a:cs typeface="Calibri"/>
              </a:rPr>
              <a:t>35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92" name="object 92" descr=""/>
          <p:cNvSpPr txBox="1"/>
          <p:nvPr/>
        </p:nvSpPr>
        <p:spPr>
          <a:xfrm>
            <a:off x="1272189" y="4666417"/>
            <a:ext cx="93345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25">
                <a:latin typeface="Calibri"/>
                <a:cs typeface="Calibri"/>
              </a:rPr>
              <a:t>31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93" name="object 93" descr=""/>
          <p:cNvSpPr txBox="1"/>
          <p:nvPr/>
        </p:nvSpPr>
        <p:spPr>
          <a:xfrm>
            <a:off x="1426872" y="4728601"/>
            <a:ext cx="93345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25">
                <a:latin typeface="Calibri"/>
                <a:cs typeface="Calibri"/>
              </a:rPr>
              <a:t>35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94" name="object 94" descr=""/>
          <p:cNvSpPr txBox="1"/>
          <p:nvPr/>
        </p:nvSpPr>
        <p:spPr>
          <a:xfrm>
            <a:off x="1689066" y="4883573"/>
            <a:ext cx="93345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25">
                <a:latin typeface="Calibri"/>
                <a:cs typeface="Calibri"/>
              </a:rPr>
              <a:t>23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95" name="object 95" descr=""/>
          <p:cNvSpPr txBox="1"/>
          <p:nvPr/>
        </p:nvSpPr>
        <p:spPr>
          <a:xfrm>
            <a:off x="1897504" y="4910790"/>
            <a:ext cx="93345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25">
                <a:latin typeface="Calibri"/>
                <a:cs typeface="Calibri"/>
              </a:rPr>
              <a:t>22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96" name="object 96" descr=""/>
          <p:cNvSpPr txBox="1"/>
          <p:nvPr/>
        </p:nvSpPr>
        <p:spPr>
          <a:xfrm>
            <a:off x="2105749" y="4612047"/>
            <a:ext cx="93980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25">
                <a:latin typeface="Calibri"/>
                <a:cs typeface="Calibri"/>
              </a:rPr>
              <a:t>33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97" name="object 97" descr=""/>
          <p:cNvSpPr txBox="1"/>
          <p:nvPr/>
        </p:nvSpPr>
        <p:spPr>
          <a:xfrm>
            <a:off x="2314188" y="4747810"/>
            <a:ext cx="93980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25">
                <a:latin typeface="Calibri"/>
                <a:cs typeface="Calibri"/>
              </a:rPr>
              <a:t>28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98" name="object 98" descr=""/>
          <p:cNvSpPr txBox="1"/>
          <p:nvPr/>
        </p:nvSpPr>
        <p:spPr>
          <a:xfrm>
            <a:off x="2500027" y="5155274"/>
            <a:ext cx="81280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500" spc="-25">
                <a:latin typeface="Calibri"/>
                <a:cs typeface="Calibri"/>
              </a:rPr>
              <a:t>19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99" name="object 99" descr=""/>
          <p:cNvSpPr txBox="1"/>
          <p:nvPr/>
        </p:nvSpPr>
        <p:spPr>
          <a:xfrm>
            <a:off x="2818945" y="5035484"/>
            <a:ext cx="81280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500" spc="-25">
                <a:latin typeface="Calibri"/>
                <a:cs typeface="Calibri"/>
              </a:rPr>
              <a:t>19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00" name="object 100" descr=""/>
          <p:cNvSpPr txBox="1"/>
          <p:nvPr/>
        </p:nvSpPr>
        <p:spPr>
          <a:xfrm>
            <a:off x="3150523" y="4829398"/>
            <a:ext cx="93980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25">
                <a:latin typeface="Calibri"/>
                <a:cs typeface="Calibri"/>
              </a:rPr>
              <a:t>25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01" name="object 101" descr=""/>
          <p:cNvSpPr/>
          <p:nvPr/>
        </p:nvSpPr>
        <p:spPr>
          <a:xfrm>
            <a:off x="646260" y="4867069"/>
            <a:ext cx="106680" cy="97790"/>
          </a:xfrm>
          <a:custGeom>
            <a:avLst/>
            <a:gdLst/>
            <a:ahLst/>
            <a:cxnLst/>
            <a:rect l="l" t="t" r="r" b="b"/>
            <a:pathLst>
              <a:path w="106679" h="97789">
                <a:moveTo>
                  <a:pt x="0" y="97671"/>
                </a:moveTo>
                <a:lnTo>
                  <a:pt x="106477" y="97671"/>
                </a:lnTo>
                <a:lnTo>
                  <a:pt x="106477" y="0"/>
                </a:lnTo>
                <a:lnTo>
                  <a:pt x="0" y="0"/>
                </a:lnTo>
                <a:lnTo>
                  <a:pt x="0" y="97671"/>
                </a:lnTo>
                <a:close/>
              </a:path>
            </a:pathLst>
          </a:custGeom>
          <a:ln w="4863">
            <a:solidFill>
              <a:srgbClr val="4471C4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02" name="object 102" descr=""/>
          <p:cNvSpPr txBox="1"/>
          <p:nvPr/>
        </p:nvSpPr>
        <p:spPr>
          <a:xfrm>
            <a:off x="647002" y="4863062"/>
            <a:ext cx="93345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25">
                <a:latin typeface="Calibri"/>
                <a:cs typeface="Calibri"/>
              </a:rPr>
              <a:t>24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03" name="object 103" descr=""/>
          <p:cNvSpPr/>
          <p:nvPr/>
        </p:nvSpPr>
        <p:spPr>
          <a:xfrm>
            <a:off x="844696" y="4764514"/>
            <a:ext cx="102235" cy="102870"/>
          </a:xfrm>
          <a:custGeom>
            <a:avLst/>
            <a:gdLst/>
            <a:ahLst/>
            <a:cxnLst/>
            <a:rect l="l" t="t" r="r" b="b"/>
            <a:pathLst>
              <a:path w="102234" h="102870">
                <a:moveTo>
                  <a:pt x="0" y="102554"/>
                </a:moveTo>
                <a:lnTo>
                  <a:pt x="101637" y="102554"/>
                </a:lnTo>
                <a:lnTo>
                  <a:pt x="101637" y="0"/>
                </a:lnTo>
                <a:lnTo>
                  <a:pt x="0" y="0"/>
                </a:lnTo>
                <a:lnTo>
                  <a:pt x="0" y="102554"/>
                </a:lnTo>
                <a:close/>
              </a:path>
            </a:pathLst>
          </a:custGeom>
          <a:ln w="4861">
            <a:solidFill>
              <a:srgbClr val="4471C4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04" name="object 104" descr=""/>
          <p:cNvSpPr txBox="1"/>
          <p:nvPr/>
        </p:nvSpPr>
        <p:spPr>
          <a:xfrm>
            <a:off x="843180" y="4763632"/>
            <a:ext cx="93345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25">
                <a:latin typeface="Calibri"/>
                <a:cs typeface="Calibri"/>
              </a:rPr>
              <a:t>34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05" name="object 105" descr=""/>
          <p:cNvSpPr/>
          <p:nvPr/>
        </p:nvSpPr>
        <p:spPr>
          <a:xfrm>
            <a:off x="1043152" y="4740097"/>
            <a:ext cx="106680" cy="97790"/>
          </a:xfrm>
          <a:custGeom>
            <a:avLst/>
            <a:gdLst/>
            <a:ahLst/>
            <a:cxnLst/>
            <a:rect l="l" t="t" r="r" b="b"/>
            <a:pathLst>
              <a:path w="106680" h="97789">
                <a:moveTo>
                  <a:pt x="0" y="97671"/>
                </a:moveTo>
                <a:lnTo>
                  <a:pt x="106477" y="97671"/>
                </a:lnTo>
                <a:lnTo>
                  <a:pt x="106477" y="0"/>
                </a:lnTo>
                <a:lnTo>
                  <a:pt x="0" y="0"/>
                </a:lnTo>
                <a:lnTo>
                  <a:pt x="0" y="97671"/>
                </a:lnTo>
                <a:close/>
              </a:path>
            </a:pathLst>
          </a:custGeom>
          <a:ln w="4863">
            <a:solidFill>
              <a:srgbClr val="4471C4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06" name="object 106" descr=""/>
          <p:cNvSpPr txBox="1"/>
          <p:nvPr/>
        </p:nvSpPr>
        <p:spPr>
          <a:xfrm>
            <a:off x="1044197" y="4734982"/>
            <a:ext cx="93345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25">
                <a:latin typeface="Calibri"/>
                <a:cs typeface="Calibri"/>
              </a:rPr>
              <a:t>35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07" name="object 107" descr=""/>
          <p:cNvSpPr/>
          <p:nvPr/>
        </p:nvSpPr>
        <p:spPr>
          <a:xfrm>
            <a:off x="1270627" y="4163837"/>
            <a:ext cx="106680" cy="97790"/>
          </a:xfrm>
          <a:custGeom>
            <a:avLst/>
            <a:gdLst/>
            <a:ahLst/>
            <a:cxnLst/>
            <a:rect l="l" t="t" r="r" b="b"/>
            <a:pathLst>
              <a:path w="106680" h="97789">
                <a:moveTo>
                  <a:pt x="0" y="97671"/>
                </a:moveTo>
                <a:lnTo>
                  <a:pt x="106477" y="97671"/>
                </a:lnTo>
                <a:lnTo>
                  <a:pt x="106477" y="0"/>
                </a:lnTo>
                <a:lnTo>
                  <a:pt x="0" y="0"/>
                </a:lnTo>
                <a:lnTo>
                  <a:pt x="0" y="97671"/>
                </a:lnTo>
                <a:close/>
              </a:path>
            </a:pathLst>
          </a:custGeom>
          <a:ln w="4863">
            <a:solidFill>
              <a:srgbClr val="4471C4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08" name="object 108" descr=""/>
          <p:cNvSpPr txBox="1"/>
          <p:nvPr/>
        </p:nvSpPr>
        <p:spPr>
          <a:xfrm>
            <a:off x="1284889" y="4156900"/>
            <a:ext cx="80645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500" spc="-25">
                <a:latin typeface="Calibri"/>
                <a:cs typeface="Calibri"/>
              </a:rPr>
              <a:t>50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09" name="object 109" descr=""/>
          <p:cNvSpPr/>
          <p:nvPr/>
        </p:nvSpPr>
        <p:spPr>
          <a:xfrm>
            <a:off x="1478743" y="4515453"/>
            <a:ext cx="106680" cy="97790"/>
          </a:xfrm>
          <a:custGeom>
            <a:avLst/>
            <a:gdLst/>
            <a:ahLst/>
            <a:cxnLst/>
            <a:rect l="l" t="t" r="r" b="b"/>
            <a:pathLst>
              <a:path w="106680" h="97789">
                <a:moveTo>
                  <a:pt x="0" y="97671"/>
                </a:moveTo>
                <a:lnTo>
                  <a:pt x="106477" y="97671"/>
                </a:lnTo>
                <a:lnTo>
                  <a:pt x="106477" y="0"/>
                </a:lnTo>
                <a:lnTo>
                  <a:pt x="0" y="0"/>
                </a:lnTo>
                <a:lnTo>
                  <a:pt x="0" y="97671"/>
                </a:lnTo>
                <a:close/>
              </a:path>
            </a:pathLst>
          </a:custGeom>
          <a:ln w="4863">
            <a:solidFill>
              <a:srgbClr val="4471C4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10" name="object 110" descr=""/>
          <p:cNvSpPr txBox="1"/>
          <p:nvPr/>
        </p:nvSpPr>
        <p:spPr>
          <a:xfrm>
            <a:off x="1480563" y="4510013"/>
            <a:ext cx="93345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25">
                <a:latin typeface="Calibri"/>
                <a:cs typeface="Calibri"/>
              </a:rPr>
              <a:t>37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11" name="object 111" descr=""/>
          <p:cNvSpPr/>
          <p:nvPr/>
        </p:nvSpPr>
        <p:spPr>
          <a:xfrm>
            <a:off x="1686859" y="4647309"/>
            <a:ext cx="106680" cy="102870"/>
          </a:xfrm>
          <a:custGeom>
            <a:avLst/>
            <a:gdLst/>
            <a:ahLst/>
            <a:cxnLst/>
            <a:rect l="l" t="t" r="r" b="b"/>
            <a:pathLst>
              <a:path w="106680" h="102870">
                <a:moveTo>
                  <a:pt x="0" y="102554"/>
                </a:moveTo>
                <a:lnTo>
                  <a:pt x="106477" y="102554"/>
                </a:lnTo>
                <a:lnTo>
                  <a:pt x="106477" y="0"/>
                </a:lnTo>
                <a:lnTo>
                  <a:pt x="0" y="0"/>
                </a:lnTo>
                <a:lnTo>
                  <a:pt x="0" y="102554"/>
                </a:lnTo>
                <a:close/>
              </a:path>
            </a:pathLst>
          </a:custGeom>
          <a:ln w="4862">
            <a:solidFill>
              <a:srgbClr val="4471C4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12" name="object 112" descr=""/>
          <p:cNvSpPr txBox="1"/>
          <p:nvPr/>
        </p:nvSpPr>
        <p:spPr>
          <a:xfrm>
            <a:off x="1689066" y="4645776"/>
            <a:ext cx="93345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25">
                <a:latin typeface="Calibri"/>
                <a:cs typeface="Calibri"/>
              </a:rPr>
              <a:t>32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13" name="object 113" descr=""/>
          <p:cNvSpPr/>
          <p:nvPr/>
        </p:nvSpPr>
        <p:spPr>
          <a:xfrm>
            <a:off x="1783657" y="5042877"/>
            <a:ext cx="102235" cy="97790"/>
          </a:xfrm>
          <a:custGeom>
            <a:avLst/>
            <a:gdLst/>
            <a:ahLst/>
            <a:cxnLst/>
            <a:rect l="l" t="t" r="r" b="b"/>
            <a:pathLst>
              <a:path w="102235" h="97789">
                <a:moveTo>
                  <a:pt x="0" y="97671"/>
                </a:moveTo>
                <a:lnTo>
                  <a:pt x="101637" y="97671"/>
                </a:lnTo>
                <a:lnTo>
                  <a:pt x="101637" y="0"/>
                </a:lnTo>
                <a:lnTo>
                  <a:pt x="0" y="0"/>
                </a:lnTo>
                <a:lnTo>
                  <a:pt x="0" y="97671"/>
                </a:lnTo>
                <a:close/>
              </a:path>
            </a:pathLst>
          </a:custGeom>
          <a:ln w="4862">
            <a:solidFill>
              <a:srgbClr val="4471C4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14" name="object 114" descr=""/>
          <p:cNvSpPr txBox="1"/>
          <p:nvPr/>
        </p:nvSpPr>
        <p:spPr>
          <a:xfrm>
            <a:off x="1797402" y="5038544"/>
            <a:ext cx="80645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500" spc="-25">
                <a:latin typeface="Calibri"/>
                <a:cs typeface="Calibri"/>
              </a:rPr>
              <a:t>21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15" name="object 115" descr=""/>
          <p:cNvSpPr/>
          <p:nvPr/>
        </p:nvSpPr>
        <p:spPr>
          <a:xfrm>
            <a:off x="2103091" y="4784049"/>
            <a:ext cx="106680" cy="97790"/>
          </a:xfrm>
          <a:custGeom>
            <a:avLst/>
            <a:gdLst/>
            <a:ahLst/>
            <a:cxnLst/>
            <a:rect l="l" t="t" r="r" b="b"/>
            <a:pathLst>
              <a:path w="106680" h="97789">
                <a:moveTo>
                  <a:pt x="0" y="97671"/>
                </a:moveTo>
                <a:lnTo>
                  <a:pt x="106477" y="97671"/>
                </a:lnTo>
                <a:lnTo>
                  <a:pt x="106477" y="0"/>
                </a:lnTo>
                <a:lnTo>
                  <a:pt x="0" y="0"/>
                </a:lnTo>
                <a:lnTo>
                  <a:pt x="0" y="97671"/>
                </a:lnTo>
                <a:close/>
              </a:path>
            </a:pathLst>
          </a:custGeom>
          <a:ln w="4863">
            <a:solidFill>
              <a:srgbClr val="4471C4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16" name="object 116" descr=""/>
          <p:cNvSpPr txBox="1"/>
          <p:nvPr/>
        </p:nvSpPr>
        <p:spPr>
          <a:xfrm>
            <a:off x="2105749" y="4781539"/>
            <a:ext cx="93980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25">
                <a:latin typeface="Calibri"/>
                <a:cs typeface="Calibri"/>
              </a:rPr>
              <a:t>27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17" name="object 117" descr=""/>
          <p:cNvSpPr/>
          <p:nvPr/>
        </p:nvSpPr>
        <p:spPr>
          <a:xfrm>
            <a:off x="2311206" y="5218718"/>
            <a:ext cx="106680" cy="97790"/>
          </a:xfrm>
          <a:custGeom>
            <a:avLst/>
            <a:gdLst/>
            <a:ahLst/>
            <a:cxnLst/>
            <a:rect l="l" t="t" r="r" b="b"/>
            <a:pathLst>
              <a:path w="106680" h="97789">
                <a:moveTo>
                  <a:pt x="0" y="97671"/>
                </a:moveTo>
                <a:lnTo>
                  <a:pt x="106477" y="97671"/>
                </a:lnTo>
                <a:lnTo>
                  <a:pt x="106477" y="0"/>
                </a:lnTo>
                <a:lnTo>
                  <a:pt x="0" y="0"/>
                </a:lnTo>
                <a:lnTo>
                  <a:pt x="0" y="97671"/>
                </a:lnTo>
                <a:close/>
              </a:path>
            </a:pathLst>
          </a:custGeom>
          <a:ln w="4863">
            <a:solidFill>
              <a:srgbClr val="4471C4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18" name="object 118" descr=""/>
          <p:cNvSpPr txBox="1"/>
          <p:nvPr/>
        </p:nvSpPr>
        <p:spPr>
          <a:xfrm>
            <a:off x="2326888" y="5215993"/>
            <a:ext cx="81280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500" spc="-25">
                <a:latin typeface="Calibri"/>
                <a:cs typeface="Calibri"/>
              </a:rPr>
              <a:t>11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19" name="object 119" descr=""/>
          <p:cNvSpPr/>
          <p:nvPr/>
        </p:nvSpPr>
        <p:spPr>
          <a:xfrm>
            <a:off x="2519322" y="4837768"/>
            <a:ext cx="106680" cy="97790"/>
          </a:xfrm>
          <a:custGeom>
            <a:avLst/>
            <a:gdLst/>
            <a:ahLst/>
            <a:cxnLst/>
            <a:rect l="l" t="t" r="r" b="b"/>
            <a:pathLst>
              <a:path w="106680" h="97789">
                <a:moveTo>
                  <a:pt x="0" y="97671"/>
                </a:moveTo>
                <a:lnTo>
                  <a:pt x="106477" y="97671"/>
                </a:lnTo>
                <a:lnTo>
                  <a:pt x="106477" y="0"/>
                </a:lnTo>
                <a:lnTo>
                  <a:pt x="0" y="0"/>
                </a:lnTo>
                <a:lnTo>
                  <a:pt x="0" y="97671"/>
                </a:lnTo>
                <a:close/>
              </a:path>
            </a:pathLst>
          </a:custGeom>
          <a:ln w="4863">
            <a:solidFill>
              <a:srgbClr val="4471C4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20" name="object 120" descr=""/>
          <p:cNvSpPr txBox="1"/>
          <p:nvPr/>
        </p:nvSpPr>
        <p:spPr>
          <a:xfrm>
            <a:off x="2522626" y="4835909"/>
            <a:ext cx="93345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25">
                <a:latin typeface="Calibri"/>
                <a:cs typeface="Calibri"/>
              </a:rPr>
              <a:t>25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21" name="object 121" descr=""/>
          <p:cNvSpPr/>
          <p:nvPr/>
        </p:nvSpPr>
        <p:spPr>
          <a:xfrm>
            <a:off x="2669359" y="5277321"/>
            <a:ext cx="102235" cy="97790"/>
          </a:xfrm>
          <a:custGeom>
            <a:avLst/>
            <a:gdLst/>
            <a:ahLst/>
            <a:cxnLst/>
            <a:rect l="l" t="t" r="r" b="b"/>
            <a:pathLst>
              <a:path w="102235" h="97789">
                <a:moveTo>
                  <a:pt x="0" y="97671"/>
                </a:moveTo>
                <a:lnTo>
                  <a:pt x="101637" y="97671"/>
                </a:lnTo>
                <a:lnTo>
                  <a:pt x="101637" y="0"/>
                </a:lnTo>
                <a:lnTo>
                  <a:pt x="0" y="0"/>
                </a:lnTo>
                <a:lnTo>
                  <a:pt x="0" y="97671"/>
                </a:lnTo>
                <a:close/>
              </a:path>
            </a:pathLst>
          </a:custGeom>
          <a:ln w="4862">
            <a:solidFill>
              <a:srgbClr val="4471C4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22" name="object 122" descr=""/>
          <p:cNvSpPr txBox="1"/>
          <p:nvPr/>
        </p:nvSpPr>
        <p:spPr>
          <a:xfrm>
            <a:off x="2683750" y="5273619"/>
            <a:ext cx="80645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500" spc="-25">
                <a:latin typeface="Calibri"/>
                <a:cs typeface="Calibri"/>
              </a:rPr>
              <a:t>13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23" name="object 123" descr=""/>
          <p:cNvSpPr/>
          <p:nvPr/>
        </p:nvSpPr>
        <p:spPr>
          <a:xfrm>
            <a:off x="2940394" y="4759631"/>
            <a:ext cx="102235" cy="102870"/>
          </a:xfrm>
          <a:custGeom>
            <a:avLst/>
            <a:gdLst/>
            <a:ahLst/>
            <a:cxnLst/>
            <a:rect l="l" t="t" r="r" b="b"/>
            <a:pathLst>
              <a:path w="102235" h="102870">
                <a:moveTo>
                  <a:pt x="0" y="102554"/>
                </a:moveTo>
                <a:lnTo>
                  <a:pt x="101637" y="102554"/>
                </a:lnTo>
                <a:lnTo>
                  <a:pt x="101637" y="0"/>
                </a:lnTo>
                <a:lnTo>
                  <a:pt x="0" y="0"/>
                </a:lnTo>
                <a:lnTo>
                  <a:pt x="0" y="102554"/>
                </a:lnTo>
                <a:close/>
              </a:path>
            </a:pathLst>
          </a:custGeom>
          <a:ln w="4861">
            <a:solidFill>
              <a:srgbClr val="4471C4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24" name="object 124" descr=""/>
          <p:cNvSpPr txBox="1"/>
          <p:nvPr/>
        </p:nvSpPr>
        <p:spPr>
          <a:xfrm>
            <a:off x="2943375" y="4757903"/>
            <a:ext cx="93345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25">
                <a:latin typeface="Calibri"/>
                <a:cs typeface="Calibri"/>
              </a:rPr>
              <a:t>29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25" name="object 125" descr=""/>
          <p:cNvSpPr/>
          <p:nvPr/>
        </p:nvSpPr>
        <p:spPr>
          <a:xfrm>
            <a:off x="3080751" y="4989159"/>
            <a:ext cx="106680" cy="102870"/>
          </a:xfrm>
          <a:custGeom>
            <a:avLst/>
            <a:gdLst/>
            <a:ahLst/>
            <a:cxnLst/>
            <a:rect l="l" t="t" r="r" b="b"/>
            <a:pathLst>
              <a:path w="106680" h="102870">
                <a:moveTo>
                  <a:pt x="0" y="102554"/>
                </a:moveTo>
                <a:lnTo>
                  <a:pt x="106477" y="102554"/>
                </a:lnTo>
                <a:lnTo>
                  <a:pt x="106477" y="0"/>
                </a:lnTo>
                <a:lnTo>
                  <a:pt x="0" y="0"/>
                </a:lnTo>
                <a:lnTo>
                  <a:pt x="0" y="102554"/>
                </a:lnTo>
                <a:close/>
              </a:path>
            </a:pathLst>
          </a:custGeom>
          <a:ln w="4862">
            <a:solidFill>
              <a:srgbClr val="4471C4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26" name="object 126" descr=""/>
          <p:cNvSpPr txBox="1"/>
          <p:nvPr/>
        </p:nvSpPr>
        <p:spPr>
          <a:xfrm>
            <a:off x="2935825" y="4934362"/>
            <a:ext cx="243204" cy="1568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515"/>
              </a:lnSpc>
              <a:spcBef>
                <a:spcPts val="100"/>
              </a:spcBef>
            </a:pPr>
            <a:r>
              <a:rPr dirty="0" sz="500" spc="-25">
                <a:latin typeface="Calibri"/>
                <a:cs typeface="Calibri"/>
              </a:rPr>
              <a:t>27</a:t>
            </a:r>
            <a:endParaRPr sz="500">
              <a:latin typeface="Calibri"/>
              <a:cs typeface="Calibri"/>
            </a:endParaRPr>
          </a:p>
          <a:p>
            <a:pPr marL="161925">
              <a:lnSpc>
                <a:spcPts val="515"/>
              </a:lnSpc>
            </a:pPr>
            <a:r>
              <a:rPr dirty="0" sz="500" spc="-25">
                <a:latin typeface="Calibri"/>
                <a:cs typeface="Calibri"/>
              </a:rPr>
              <a:t>22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27" name="object 127" descr=""/>
          <p:cNvSpPr/>
          <p:nvPr/>
        </p:nvSpPr>
        <p:spPr>
          <a:xfrm>
            <a:off x="3342106" y="4935439"/>
            <a:ext cx="106680" cy="97790"/>
          </a:xfrm>
          <a:custGeom>
            <a:avLst/>
            <a:gdLst/>
            <a:ahLst/>
            <a:cxnLst/>
            <a:rect l="l" t="t" r="r" b="b"/>
            <a:pathLst>
              <a:path w="106679" h="97789">
                <a:moveTo>
                  <a:pt x="0" y="97671"/>
                </a:moveTo>
                <a:lnTo>
                  <a:pt x="106477" y="97671"/>
                </a:lnTo>
                <a:lnTo>
                  <a:pt x="106477" y="0"/>
                </a:lnTo>
                <a:lnTo>
                  <a:pt x="0" y="0"/>
                </a:lnTo>
                <a:lnTo>
                  <a:pt x="0" y="97671"/>
                </a:lnTo>
                <a:close/>
              </a:path>
            </a:pathLst>
          </a:custGeom>
          <a:ln w="4863">
            <a:solidFill>
              <a:srgbClr val="4471C4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28" name="object 128" descr=""/>
          <p:cNvSpPr txBox="1"/>
          <p:nvPr/>
        </p:nvSpPr>
        <p:spPr>
          <a:xfrm>
            <a:off x="3320978" y="4931432"/>
            <a:ext cx="224790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500">
                <a:latin typeface="Calibri"/>
                <a:cs typeface="Calibri"/>
              </a:rPr>
              <a:t>21</a:t>
            </a:r>
            <a:r>
              <a:rPr dirty="0" sz="500" spc="10">
                <a:latin typeface="Calibri"/>
                <a:cs typeface="Calibri"/>
              </a:rPr>
              <a:t> </a:t>
            </a:r>
            <a:r>
              <a:rPr dirty="0" baseline="-27777" sz="750" spc="-37">
                <a:latin typeface="Calibri"/>
                <a:cs typeface="Calibri"/>
              </a:rPr>
              <a:t>22</a:t>
            </a:r>
            <a:endParaRPr baseline="-27777" sz="750">
              <a:latin typeface="Calibri"/>
              <a:cs typeface="Calibri"/>
            </a:endParaRPr>
          </a:p>
        </p:txBody>
      </p:sp>
      <p:sp>
        <p:nvSpPr>
          <p:cNvPr id="129" name="object 129" descr=""/>
          <p:cNvSpPr/>
          <p:nvPr/>
        </p:nvSpPr>
        <p:spPr>
          <a:xfrm>
            <a:off x="3453424" y="5121047"/>
            <a:ext cx="102235" cy="97790"/>
          </a:xfrm>
          <a:custGeom>
            <a:avLst/>
            <a:gdLst/>
            <a:ahLst/>
            <a:cxnLst/>
            <a:rect l="l" t="t" r="r" b="b"/>
            <a:pathLst>
              <a:path w="102235" h="97789">
                <a:moveTo>
                  <a:pt x="0" y="97671"/>
                </a:moveTo>
                <a:lnTo>
                  <a:pt x="101637" y="97671"/>
                </a:lnTo>
                <a:lnTo>
                  <a:pt x="101637" y="0"/>
                </a:lnTo>
                <a:lnTo>
                  <a:pt x="0" y="0"/>
                </a:lnTo>
                <a:lnTo>
                  <a:pt x="0" y="97671"/>
                </a:lnTo>
                <a:close/>
              </a:path>
            </a:pathLst>
          </a:custGeom>
          <a:ln w="4862">
            <a:solidFill>
              <a:srgbClr val="4471C4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30" name="object 130" descr=""/>
          <p:cNvSpPr txBox="1"/>
          <p:nvPr/>
        </p:nvSpPr>
        <p:spPr>
          <a:xfrm>
            <a:off x="3444996" y="5128089"/>
            <a:ext cx="238760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dirty="0" baseline="5555" sz="750">
                <a:latin typeface="Calibri"/>
                <a:cs typeface="Calibri"/>
              </a:rPr>
              <a:t>16</a:t>
            </a:r>
            <a:r>
              <a:rPr dirty="0" baseline="5555" sz="750" spc="330">
                <a:latin typeface="Calibri"/>
                <a:cs typeface="Calibri"/>
              </a:rPr>
              <a:t> </a:t>
            </a:r>
            <a:r>
              <a:rPr dirty="0" sz="500" spc="-25">
                <a:latin typeface="Calibri"/>
                <a:cs typeface="Calibri"/>
              </a:rPr>
              <a:t>14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31" name="object 131" descr=""/>
          <p:cNvSpPr txBox="1"/>
          <p:nvPr/>
        </p:nvSpPr>
        <p:spPr>
          <a:xfrm>
            <a:off x="487124" y="5593492"/>
            <a:ext cx="57785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50">
                <a:latin typeface="Calibri"/>
                <a:cs typeface="Calibri"/>
              </a:rPr>
              <a:t>0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32" name="object 132" descr=""/>
          <p:cNvSpPr txBox="1"/>
          <p:nvPr/>
        </p:nvSpPr>
        <p:spPr>
          <a:xfrm>
            <a:off x="454374" y="5321803"/>
            <a:ext cx="93345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25">
                <a:latin typeface="Calibri"/>
                <a:cs typeface="Calibri"/>
              </a:rPr>
              <a:t>10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33" name="object 133" descr=""/>
          <p:cNvSpPr txBox="1"/>
          <p:nvPr/>
        </p:nvSpPr>
        <p:spPr>
          <a:xfrm>
            <a:off x="454374" y="5050265"/>
            <a:ext cx="93345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25">
                <a:latin typeface="Calibri"/>
                <a:cs typeface="Calibri"/>
              </a:rPr>
              <a:t>20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34" name="object 134" descr=""/>
          <p:cNvSpPr txBox="1"/>
          <p:nvPr/>
        </p:nvSpPr>
        <p:spPr>
          <a:xfrm>
            <a:off x="454374" y="4778739"/>
            <a:ext cx="93345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25">
                <a:latin typeface="Calibri"/>
                <a:cs typeface="Calibri"/>
              </a:rPr>
              <a:t>30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35" name="object 135" descr=""/>
          <p:cNvSpPr txBox="1"/>
          <p:nvPr/>
        </p:nvSpPr>
        <p:spPr>
          <a:xfrm>
            <a:off x="454374" y="4507213"/>
            <a:ext cx="93345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25">
                <a:latin typeface="Calibri"/>
                <a:cs typeface="Calibri"/>
              </a:rPr>
              <a:t>40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36" name="object 136" descr=""/>
          <p:cNvSpPr txBox="1"/>
          <p:nvPr/>
        </p:nvSpPr>
        <p:spPr>
          <a:xfrm>
            <a:off x="454374" y="4235557"/>
            <a:ext cx="93345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25">
                <a:latin typeface="Calibri"/>
                <a:cs typeface="Calibri"/>
              </a:rPr>
              <a:t>50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37" name="object 137" descr=""/>
          <p:cNvSpPr txBox="1"/>
          <p:nvPr/>
        </p:nvSpPr>
        <p:spPr>
          <a:xfrm>
            <a:off x="454374" y="3964032"/>
            <a:ext cx="93345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25">
                <a:latin typeface="Calibri"/>
                <a:cs typeface="Calibri"/>
              </a:rPr>
              <a:t>60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38" name="object 138" descr=""/>
          <p:cNvSpPr txBox="1"/>
          <p:nvPr/>
        </p:nvSpPr>
        <p:spPr>
          <a:xfrm>
            <a:off x="618447" y="5678303"/>
            <a:ext cx="3072130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>
                <a:latin typeface="Calibri"/>
                <a:cs typeface="Calibri"/>
              </a:rPr>
              <a:t>2010</a:t>
            </a:r>
            <a:r>
              <a:rPr dirty="0" sz="500" spc="195">
                <a:latin typeface="Calibri"/>
                <a:cs typeface="Calibri"/>
              </a:rPr>
              <a:t>  </a:t>
            </a:r>
            <a:r>
              <a:rPr dirty="0" sz="500">
                <a:latin typeface="Calibri"/>
                <a:cs typeface="Calibri"/>
              </a:rPr>
              <a:t>2011</a:t>
            </a:r>
            <a:r>
              <a:rPr dirty="0" sz="500" spc="200">
                <a:latin typeface="Calibri"/>
                <a:cs typeface="Calibri"/>
              </a:rPr>
              <a:t>  </a:t>
            </a:r>
            <a:r>
              <a:rPr dirty="0" sz="500">
                <a:latin typeface="Calibri"/>
                <a:cs typeface="Calibri"/>
              </a:rPr>
              <a:t>2012</a:t>
            </a:r>
            <a:r>
              <a:rPr dirty="0" sz="500" spc="195">
                <a:latin typeface="Calibri"/>
                <a:cs typeface="Calibri"/>
              </a:rPr>
              <a:t>  </a:t>
            </a:r>
            <a:r>
              <a:rPr dirty="0" sz="500">
                <a:latin typeface="Calibri"/>
                <a:cs typeface="Calibri"/>
              </a:rPr>
              <a:t>2013</a:t>
            </a:r>
            <a:r>
              <a:rPr dirty="0" sz="500" spc="200">
                <a:latin typeface="Calibri"/>
                <a:cs typeface="Calibri"/>
              </a:rPr>
              <a:t>  </a:t>
            </a:r>
            <a:r>
              <a:rPr dirty="0" sz="500">
                <a:latin typeface="Calibri"/>
                <a:cs typeface="Calibri"/>
              </a:rPr>
              <a:t>2014</a:t>
            </a:r>
            <a:r>
              <a:rPr dirty="0" sz="500" spc="195">
                <a:latin typeface="Calibri"/>
                <a:cs typeface="Calibri"/>
              </a:rPr>
              <a:t>  </a:t>
            </a:r>
            <a:r>
              <a:rPr dirty="0" sz="500">
                <a:latin typeface="Calibri"/>
                <a:cs typeface="Calibri"/>
              </a:rPr>
              <a:t>2015</a:t>
            </a:r>
            <a:r>
              <a:rPr dirty="0" sz="500" spc="195">
                <a:latin typeface="Calibri"/>
                <a:cs typeface="Calibri"/>
              </a:rPr>
              <a:t>  </a:t>
            </a:r>
            <a:r>
              <a:rPr dirty="0" sz="500">
                <a:latin typeface="Calibri"/>
                <a:cs typeface="Calibri"/>
              </a:rPr>
              <a:t>2016</a:t>
            </a:r>
            <a:r>
              <a:rPr dirty="0" sz="500" spc="195">
                <a:latin typeface="Calibri"/>
                <a:cs typeface="Calibri"/>
              </a:rPr>
              <a:t>  </a:t>
            </a:r>
            <a:r>
              <a:rPr dirty="0" sz="500">
                <a:latin typeface="Calibri"/>
                <a:cs typeface="Calibri"/>
              </a:rPr>
              <a:t>2017</a:t>
            </a:r>
            <a:r>
              <a:rPr dirty="0" sz="500" spc="195">
                <a:latin typeface="Calibri"/>
                <a:cs typeface="Calibri"/>
              </a:rPr>
              <a:t>  </a:t>
            </a:r>
            <a:r>
              <a:rPr dirty="0" sz="500">
                <a:latin typeface="Calibri"/>
                <a:cs typeface="Calibri"/>
              </a:rPr>
              <a:t>2018</a:t>
            </a:r>
            <a:r>
              <a:rPr dirty="0" sz="500" spc="200">
                <a:latin typeface="Calibri"/>
                <a:cs typeface="Calibri"/>
              </a:rPr>
              <a:t>  </a:t>
            </a:r>
            <a:r>
              <a:rPr dirty="0" sz="500">
                <a:latin typeface="Calibri"/>
                <a:cs typeface="Calibri"/>
              </a:rPr>
              <a:t>2019</a:t>
            </a:r>
            <a:r>
              <a:rPr dirty="0" sz="500" spc="195">
                <a:latin typeface="Calibri"/>
                <a:cs typeface="Calibri"/>
              </a:rPr>
              <a:t>  </a:t>
            </a:r>
            <a:r>
              <a:rPr dirty="0" sz="500">
                <a:latin typeface="Calibri"/>
                <a:cs typeface="Calibri"/>
              </a:rPr>
              <a:t>2020</a:t>
            </a:r>
            <a:r>
              <a:rPr dirty="0" sz="500" spc="195">
                <a:latin typeface="Calibri"/>
                <a:cs typeface="Calibri"/>
              </a:rPr>
              <a:t>  </a:t>
            </a:r>
            <a:r>
              <a:rPr dirty="0" sz="500">
                <a:latin typeface="Calibri"/>
                <a:cs typeface="Calibri"/>
              </a:rPr>
              <a:t>2021</a:t>
            </a:r>
            <a:r>
              <a:rPr dirty="0" sz="500" spc="195">
                <a:latin typeface="Calibri"/>
                <a:cs typeface="Calibri"/>
              </a:rPr>
              <a:t>  </a:t>
            </a:r>
            <a:r>
              <a:rPr dirty="0" sz="500">
                <a:latin typeface="Calibri"/>
                <a:cs typeface="Calibri"/>
              </a:rPr>
              <a:t>2022</a:t>
            </a:r>
            <a:r>
              <a:rPr dirty="0" sz="500" spc="195">
                <a:latin typeface="Calibri"/>
                <a:cs typeface="Calibri"/>
              </a:rPr>
              <a:t>  </a:t>
            </a:r>
            <a:r>
              <a:rPr dirty="0" sz="500">
                <a:latin typeface="Calibri"/>
                <a:cs typeface="Calibri"/>
              </a:rPr>
              <a:t>2023</a:t>
            </a:r>
            <a:r>
              <a:rPr dirty="0" sz="500" spc="200">
                <a:latin typeface="Calibri"/>
                <a:cs typeface="Calibri"/>
              </a:rPr>
              <a:t>  </a:t>
            </a:r>
            <a:r>
              <a:rPr dirty="0" sz="500" spc="-20">
                <a:latin typeface="Calibri"/>
                <a:cs typeface="Calibri"/>
              </a:rPr>
              <a:t>2024</a:t>
            </a:r>
            <a:endParaRPr sz="500">
              <a:latin typeface="Calibri"/>
              <a:cs typeface="Calibri"/>
            </a:endParaRPr>
          </a:p>
        </p:txBody>
      </p:sp>
      <p:grpSp>
        <p:nvGrpSpPr>
          <p:cNvPr id="139" name="object 139" descr=""/>
          <p:cNvGrpSpPr/>
          <p:nvPr/>
        </p:nvGrpSpPr>
        <p:grpSpPr>
          <a:xfrm>
            <a:off x="1814844" y="5495176"/>
            <a:ext cx="175260" cy="23495"/>
            <a:chOff x="1814844" y="5495176"/>
            <a:chExt cx="175260" cy="23495"/>
          </a:xfrm>
        </p:grpSpPr>
        <p:sp>
          <p:nvSpPr>
            <p:cNvPr id="140" name="object 140" descr=""/>
            <p:cNvSpPr/>
            <p:nvPr/>
          </p:nvSpPr>
          <p:spPr>
            <a:xfrm>
              <a:off x="1819924" y="5504406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 h="0">
                  <a:moveTo>
                    <a:pt x="0" y="0"/>
                  </a:moveTo>
                  <a:lnTo>
                    <a:pt x="164556" y="0"/>
                  </a:lnTo>
                </a:path>
              </a:pathLst>
            </a:custGeom>
            <a:ln w="9767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 descr=""/>
            <p:cNvSpPr/>
            <p:nvPr/>
          </p:nvSpPr>
          <p:spPr>
            <a:xfrm>
              <a:off x="1890135" y="549708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>
                  <a:moveTo>
                    <a:pt x="9679" y="0"/>
                  </a:moveTo>
                  <a:lnTo>
                    <a:pt x="0" y="19534"/>
                  </a:lnTo>
                  <a:lnTo>
                    <a:pt x="19359" y="19534"/>
                  </a:lnTo>
                  <a:lnTo>
                    <a:pt x="967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 descr=""/>
            <p:cNvSpPr/>
            <p:nvPr/>
          </p:nvSpPr>
          <p:spPr>
            <a:xfrm>
              <a:off x="1890135" y="549708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>
                  <a:moveTo>
                    <a:pt x="9679" y="0"/>
                  </a:moveTo>
                  <a:lnTo>
                    <a:pt x="19359" y="19534"/>
                  </a:lnTo>
                  <a:lnTo>
                    <a:pt x="0" y="19534"/>
                  </a:lnTo>
                  <a:lnTo>
                    <a:pt x="9679" y="0"/>
                  </a:lnTo>
                  <a:close/>
                </a:path>
              </a:pathLst>
            </a:custGeom>
            <a:ln w="3241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3" name="object 143" descr=""/>
          <p:cNvSpPr txBox="1"/>
          <p:nvPr/>
        </p:nvSpPr>
        <p:spPr>
          <a:xfrm>
            <a:off x="2000033" y="5459032"/>
            <a:ext cx="250825" cy="901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dirty="0" sz="400" spc="-60">
                <a:latin typeface="Arial MT"/>
                <a:cs typeface="Arial MT"/>
              </a:rPr>
              <a:t>M</a:t>
            </a:r>
            <a:r>
              <a:rPr dirty="0" sz="400" spc="-15">
                <a:latin typeface="Arial MT"/>
                <a:cs typeface="Arial MT"/>
              </a:rPr>
              <a:t> </a:t>
            </a:r>
            <a:r>
              <a:rPr dirty="0" sz="400" spc="-40">
                <a:latin typeface="Arial MT"/>
                <a:cs typeface="Arial MT"/>
              </a:rPr>
              <a:t>FETALES</a:t>
            </a:r>
            <a:endParaRPr sz="400">
              <a:latin typeface="Arial MT"/>
              <a:cs typeface="Arial MT"/>
            </a:endParaRPr>
          </a:p>
        </p:txBody>
      </p:sp>
      <p:grpSp>
        <p:nvGrpSpPr>
          <p:cNvPr id="144" name="object 144" descr=""/>
          <p:cNvGrpSpPr/>
          <p:nvPr/>
        </p:nvGrpSpPr>
        <p:grpSpPr>
          <a:xfrm>
            <a:off x="2608588" y="5495176"/>
            <a:ext cx="175260" cy="23495"/>
            <a:chOff x="2608588" y="5495176"/>
            <a:chExt cx="175260" cy="23495"/>
          </a:xfrm>
        </p:grpSpPr>
        <p:sp>
          <p:nvSpPr>
            <p:cNvPr id="145" name="object 145" descr=""/>
            <p:cNvSpPr/>
            <p:nvPr/>
          </p:nvSpPr>
          <p:spPr>
            <a:xfrm>
              <a:off x="2613668" y="5504406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 h="0">
                  <a:moveTo>
                    <a:pt x="0" y="0"/>
                  </a:moveTo>
                  <a:lnTo>
                    <a:pt x="164556" y="0"/>
                  </a:lnTo>
                </a:path>
              </a:pathLst>
            </a:custGeom>
            <a:ln w="9767">
              <a:solidFill>
                <a:srgbClr val="006FC0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 descr=""/>
            <p:cNvSpPr/>
            <p:nvPr/>
          </p:nvSpPr>
          <p:spPr>
            <a:xfrm>
              <a:off x="2683879" y="549708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>
                  <a:moveTo>
                    <a:pt x="9679" y="0"/>
                  </a:moveTo>
                  <a:lnTo>
                    <a:pt x="0" y="9767"/>
                  </a:lnTo>
                  <a:lnTo>
                    <a:pt x="9679" y="19534"/>
                  </a:lnTo>
                  <a:lnTo>
                    <a:pt x="19359" y="9767"/>
                  </a:lnTo>
                  <a:lnTo>
                    <a:pt x="9679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 descr=""/>
            <p:cNvSpPr/>
            <p:nvPr/>
          </p:nvSpPr>
          <p:spPr>
            <a:xfrm>
              <a:off x="2683879" y="549708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>
                  <a:moveTo>
                    <a:pt x="9679" y="0"/>
                  </a:moveTo>
                  <a:lnTo>
                    <a:pt x="19359" y="9767"/>
                  </a:lnTo>
                  <a:lnTo>
                    <a:pt x="9679" y="19534"/>
                  </a:lnTo>
                  <a:lnTo>
                    <a:pt x="0" y="9767"/>
                  </a:lnTo>
                  <a:lnTo>
                    <a:pt x="9679" y="0"/>
                  </a:lnTo>
                  <a:close/>
                </a:path>
              </a:pathLst>
            </a:custGeom>
            <a:ln w="3241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8" name="object 148" descr=""/>
          <p:cNvSpPr txBox="1"/>
          <p:nvPr/>
        </p:nvSpPr>
        <p:spPr>
          <a:xfrm>
            <a:off x="2796358" y="5459032"/>
            <a:ext cx="347345" cy="901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dirty="0" sz="400" spc="-60">
                <a:latin typeface="Arial MT"/>
                <a:cs typeface="Arial MT"/>
              </a:rPr>
              <a:t>M</a:t>
            </a:r>
            <a:r>
              <a:rPr dirty="0" sz="400" spc="-15">
                <a:latin typeface="Arial MT"/>
                <a:cs typeface="Arial MT"/>
              </a:rPr>
              <a:t> </a:t>
            </a:r>
            <a:r>
              <a:rPr dirty="0" sz="400" spc="-45">
                <a:latin typeface="Arial MT"/>
                <a:cs typeface="Arial MT"/>
              </a:rPr>
              <a:t>NEONATALES</a:t>
            </a:r>
            <a:endParaRPr sz="400">
              <a:latin typeface="Arial MT"/>
              <a:cs typeface="Arial MT"/>
            </a:endParaRPr>
          </a:p>
        </p:txBody>
      </p:sp>
      <p:sp>
        <p:nvSpPr>
          <p:cNvPr id="149" name="object 149" descr=""/>
          <p:cNvSpPr/>
          <p:nvPr/>
        </p:nvSpPr>
        <p:spPr>
          <a:xfrm>
            <a:off x="394588" y="3924573"/>
            <a:ext cx="3320415" cy="1914525"/>
          </a:xfrm>
          <a:custGeom>
            <a:avLst/>
            <a:gdLst/>
            <a:ahLst/>
            <a:cxnLst/>
            <a:rect l="l" t="t" r="r" b="b"/>
            <a:pathLst>
              <a:path w="3320415" h="1914525">
                <a:moveTo>
                  <a:pt x="0" y="1914354"/>
                </a:moveTo>
                <a:lnTo>
                  <a:pt x="3320174" y="1914354"/>
                </a:lnTo>
                <a:lnTo>
                  <a:pt x="3320174" y="0"/>
                </a:lnTo>
                <a:lnTo>
                  <a:pt x="0" y="0"/>
                </a:lnTo>
                <a:lnTo>
                  <a:pt x="0" y="1914354"/>
                </a:lnTo>
                <a:close/>
              </a:path>
            </a:pathLst>
          </a:custGeom>
          <a:ln w="3248">
            <a:solidFill>
              <a:srgbClr val="8888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0" name="object 150" descr=""/>
          <p:cNvSpPr txBox="1"/>
          <p:nvPr/>
        </p:nvSpPr>
        <p:spPr>
          <a:xfrm>
            <a:off x="4084868" y="6164991"/>
            <a:ext cx="1331595" cy="977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516890" algn="l"/>
                <a:tab pos="889635" algn="l"/>
                <a:tab pos="1261745" algn="l"/>
              </a:tabLst>
            </a:pPr>
            <a:r>
              <a:rPr dirty="0" sz="450" b="1">
                <a:latin typeface="Calibri"/>
                <a:cs typeface="Calibri"/>
              </a:rPr>
              <a:t>Total </a:t>
            </a:r>
            <a:r>
              <a:rPr dirty="0" sz="450" spc="-20" b="1">
                <a:latin typeface="Calibri"/>
                <a:cs typeface="Calibri"/>
              </a:rPr>
              <a:t>2024</a:t>
            </a:r>
            <a:r>
              <a:rPr dirty="0" sz="450" b="1">
                <a:latin typeface="Calibri"/>
                <a:cs typeface="Calibri"/>
              </a:rPr>
              <a:t>	</a:t>
            </a:r>
            <a:r>
              <a:rPr dirty="0" sz="450" spc="-25" b="1">
                <a:latin typeface="Calibri"/>
                <a:cs typeface="Calibri"/>
              </a:rPr>
              <a:t>14</a:t>
            </a:r>
            <a:r>
              <a:rPr dirty="0" sz="450" b="1">
                <a:latin typeface="Calibri"/>
                <a:cs typeface="Calibri"/>
              </a:rPr>
              <a:t>	</a:t>
            </a:r>
            <a:r>
              <a:rPr dirty="0" sz="450" spc="-25" b="1">
                <a:latin typeface="Calibri"/>
                <a:cs typeface="Calibri"/>
              </a:rPr>
              <a:t>16</a:t>
            </a:r>
            <a:r>
              <a:rPr dirty="0" sz="450" b="1">
                <a:latin typeface="Calibri"/>
                <a:cs typeface="Calibri"/>
              </a:rPr>
              <a:t>	</a:t>
            </a:r>
            <a:r>
              <a:rPr dirty="0" sz="450" spc="-25" b="1">
                <a:latin typeface="Calibri"/>
                <a:cs typeface="Calibri"/>
              </a:rPr>
              <a:t>30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152" name="object 152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60"/>
              </a:lnSpc>
            </a:pPr>
            <a:r>
              <a:rPr dirty="0"/>
              <a:t>Fuente:</a:t>
            </a:r>
            <a:r>
              <a:rPr dirty="0" spc="-10"/>
              <a:t> </a:t>
            </a:r>
            <a:r>
              <a:rPr dirty="0"/>
              <a:t>Tablas,</a:t>
            </a:r>
            <a:r>
              <a:rPr dirty="0" spc="-5"/>
              <a:t> </a:t>
            </a:r>
            <a:r>
              <a:rPr dirty="0"/>
              <a:t>gráficos</a:t>
            </a:r>
            <a:r>
              <a:rPr dirty="0" spc="-5"/>
              <a:t> </a:t>
            </a:r>
            <a:r>
              <a:rPr dirty="0"/>
              <a:t>y</a:t>
            </a:r>
            <a:r>
              <a:rPr dirty="0" spc="-5"/>
              <a:t> </a:t>
            </a:r>
            <a:r>
              <a:rPr dirty="0"/>
              <a:t>mapas</a:t>
            </a:r>
            <a:r>
              <a:rPr dirty="0" spc="-10"/>
              <a:t> </a:t>
            </a:r>
            <a:r>
              <a:rPr dirty="0"/>
              <a:t>del Sistema</a:t>
            </a:r>
            <a:r>
              <a:rPr dirty="0" spc="-5"/>
              <a:t> </a:t>
            </a:r>
            <a:r>
              <a:rPr dirty="0"/>
              <a:t>de</a:t>
            </a:r>
            <a:r>
              <a:rPr dirty="0" spc="-5"/>
              <a:t> </a:t>
            </a:r>
            <a:r>
              <a:rPr dirty="0" spc="-10"/>
              <a:t>Notificación</a:t>
            </a:r>
            <a:r>
              <a:rPr dirty="0" spc="-5"/>
              <a:t> </a:t>
            </a:r>
            <a:r>
              <a:rPr dirty="0" spc="-10"/>
              <a:t>Epidemiológica online</a:t>
            </a:r>
            <a:r>
              <a:rPr dirty="0"/>
              <a:t> (NOTIWEB)</a:t>
            </a:r>
            <a:r>
              <a:rPr dirty="0" spc="15"/>
              <a:t> </a:t>
            </a:r>
            <a:r>
              <a:rPr dirty="0"/>
              <a:t>- </a:t>
            </a:r>
            <a:r>
              <a:rPr dirty="0" spc="-25"/>
              <a:t>CDC</a:t>
            </a:r>
          </a:p>
        </p:txBody>
      </p:sp>
      <p:graphicFrame>
        <p:nvGraphicFramePr>
          <p:cNvPr id="151" name="object 151" descr=""/>
          <p:cNvGraphicFramePr>
            <a:graphicFrameLocks noGrp="1"/>
          </p:cNvGraphicFramePr>
          <p:nvPr/>
        </p:nvGraphicFramePr>
        <p:xfrm>
          <a:off x="3981449" y="3649085"/>
          <a:ext cx="1638300" cy="25203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6884"/>
                <a:gridCol w="336550"/>
                <a:gridCol w="412750"/>
                <a:gridCol w="332740"/>
              </a:tblGrid>
              <a:tr h="80010">
                <a:tc rowSpan="2"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450" spc="-10" b="1">
                          <a:latin typeface="Calibri"/>
                          <a:cs typeface="Calibri"/>
                        </a:rPr>
                        <a:t>FECHA_MTE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406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4AF84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905">
                        <a:lnSpc>
                          <a:spcPts val="490"/>
                        </a:lnSpc>
                        <a:spcBef>
                          <a:spcPts val="40"/>
                        </a:spcBef>
                      </a:pPr>
                      <a:r>
                        <a:rPr dirty="0" sz="450" spc="-25" b="1">
                          <a:latin typeface="Calibri"/>
                          <a:cs typeface="Calibri"/>
                        </a:rPr>
                        <a:t>Seg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4AF8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90"/>
                        </a:lnSpc>
                        <a:spcBef>
                          <a:spcPts val="40"/>
                        </a:spcBef>
                      </a:pPr>
                      <a:r>
                        <a:rPr dirty="0" sz="450" b="1">
                          <a:latin typeface="Calibri"/>
                          <a:cs typeface="Calibri"/>
                        </a:rPr>
                        <a:t>ún</a:t>
                      </a:r>
                      <a:r>
                        <a:rPr dirty="0" sz="450" spc="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20" b="1">
                          <a:latin typeface="Calibri"/>
                          <a:cs typeface="Calibri"/>
                        </a:rPr>
                        <a:t>Tipo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4AF8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450" spc="-10" b="1">
                          <a:latin typeface="Calibri"/>
                          <a:cs typeface="Calibri"/>
                        </a:rPr>
                        <a:t>Total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406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4AF84"/>
                    </a:solidFill>
                  </a:tcPr>
                </a:tc>
              </a:tr>
              <a:tr h="8001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06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4AF84"/>
                    </a:solidFill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ts val="490"/>
                        </a:lnSpc>
                        <a:spcBef>
                          <a:spcPts val="40"/>
                        </a:spcBef>
                      </a:pPr>
                      <a:r>
                        <a:rPr dirty="0" sz="450" spc="-10" b="1">
                          <a:latin typeface="Calibri"/>
                          <a:cs typeface="Calibri"/>
                        </a:rPr>
                        <a:t>Fetal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4AF84"/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ts val="490"/>
                        </a:lnSpc>
                        <a:spcBef>
                          <a:spcPts val="40"/>
                        </a:spcBef>
                      </a:pPr>
                      <a:r>
                        <a:rPr dirty="0" sz="450" spc="-10" b="1">
                          <a:latin typeface="Calibri"/>
                          <a:cs typeface="Calibri"/>
                        </a:rPr>
                        <a:t>Neonatal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4AF84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06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4AF84"/>
                    </a:solidFill>
                  </a:tcPr>
                </a:tc>
              </a:tr>
              <a:tr h="80010">
                <a:tc>
                  <a:txBody>
                    <a:bodyPr/>
                    <a:lstStyle/>
                    <a:p>
                      <a:pPr algn="ctr" marL="2540">
                        <a:lnSpc>
                          <a:spcPts val="490"/>
                        </a:lnSpc>
                        <a:spcBef>
                          <a:spcPts val="40"/>
                        </a:spcBef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06/01/2024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490"/>
                        </a:lnSpc>
                        <a:spcBef>
                          <a:spcPts val="40"/>
                        </a:spcBef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ts val="490"/>
                        </a:lnSpc>
                        <a:spcBef>
                          <a:spcPts val="40"/>
                        </a:spcBef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0010">
                <a:tc>
                  <a:txBody>
                    <a:bodyPr/>
                    <a:lstStyle/>
                    <a:p>
                      <a:pPr algn="ctr" marL="2540">
                        <a:lnSpc>
                          <a:spcPts val="490"/>
                        </a:lnSpc>
                        <a:spcBef>
                          <a:spcPts val="40"/>
                        </a:spcBef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09/01/2024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490"/>
                        </a:lnSpc>
                        <a:spcBef>
                          <a:spcPts val="40"/>
                        </a:spcBef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ts val="490"/>
                        </a:lnSpc>
                        <a:spcBef>
                          <a:spcPts val="40"/>
                        </a:spcBef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0010">
                <a:tc>
                  <a:txBody>
                    <a:bodyPr/>
                    <a:lstStyle/>
                    <a:p>
                      <a:pPr algn="ctr" marL="2540">
                        <a:lnSpc>
                          <a:spcPts val="490"/>
                        </a:lnSpc>
                        <a:spcBef>
                          <a:spcPts val="40"/>
                        </a:spcBef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05/02/2024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490"/>
                        </a:lnSpc>
                        <a:spcBef>
                          <a:spcPts val="40"/>
                        </a:spcBef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ts val="490"/>
                        </a:lnSpc>
                        <a:spcBef>
                          <a:spcPts val="40"/>
                        </a:spcBef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0010">
                <a:tc>
                  <a:txBody>
                    <a:bodyPr/>
                    <a:lstStyle/>
                    <a:p>
                      <a:pPr algn="ctr" marL="2540">
                        <a:lnSpc>
                          <a:spcPts val="490"/>
                        </a:lnSpc>
                        <a:spcBef>
                          <a:spcPts val="40"/>
                        </a:spcBef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27/02/2024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490"/>
                        </a:lnSpc>
                        <a:spcBef>
                          <a:spcPts val="40"/>
                        </a:spcBef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ts val="490"/>
                        </a:lnSpc>
                        <a:spcBef>
                          <a:spcPts val="40"/>
                        </a:spcBef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0010">
                <a:tc>
                  <a:txBody>
                    <a:bodyPr/>
                    <a:lstStyle/>
                    <a:p>
                      <a:pPr algn="ctr" marL="2540">
                        <a:lnSpc>
                          <a:spcPts val="495"/>
                        </a:lnSpc>
                        <a:spcBef>
                          <a:spcPts val="35"/>
                        </a:spcBef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07/03/2024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495"/>
                        </a:lnSpc>
                        <a:spcBef>
                          <a:spcPts val="35"/>
                        </a:spcBef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ts val="495"/>
                        </a:lnSpc>
                        <a:spcBef>
                          <a:spcPts val="35"/>
                        </a:spcBef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0010">
                <a:tc>
                  <a:txBody>
                    <a:bodyPr/>
                    <a:lstStyle/>
                    <a:p>
                      <a:pPr algn="ctr" marL="2540">
                        <a:lnSpc>
                          <a:spcPts val="495"/>
                        </a:lnSpc>
                        <a:spcBef>
                          <a:spcPts val="35"/>
                        </a:spcBef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19/03/2024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495"/>
                        </a:lnSpc>
                        <a:spcBef>
                          <a:spcPts val="35"/>
                        </a:spcBef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ts val="495"/>
                        </a:lnSpc>
                        <a:spcBef>
                          <a:spcPts val="35"/>
                        </a:spcBef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0010">
                <a:tc>
                  <a:txBody>
                    <a:bodyPr/>
                    <a:lstStyle/>
                    <a:p>
                      <a:pPr algn="ctr" marL="2540">
                        <a:lnSpc>
                          <a:spcPts val="495"/>
                        </a:lnSpc>
                        <a:spcBef>
                          <a:spcPts val="35"/>
                        </a:spcBef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29/03/2024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495"/>
                        </a:lnSpc>
                        <a:spcBef>
                          <a:spcPts val="35"/>
                        </a:spcBef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ts val="495"/>
                        </a:lnSpc>
                        <a:spcBef>
                          <a:spcPts val="35"/>
                        </a:spcBef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0010">
                <a:tc>
                  <a:txBody>
                    <a:bodyPr/>
                    <a:lstStyle/>
                    <a:p>
                      <a:pPr algn="ctr" marL="2540">
                        <a:lnSpc>
                          <a:spcPts val="495"/>
                        </a:lnSpc>
                        <a:spcBef>
                          <a:spcPts val="35"/>
                        </a:spcBef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09/04/2024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495"/>
                        </a:lnSpc>
                        <a:spcBef>
                          <a:spcPts val="35"/>
                        </a:spcBef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2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ts val="495"/>
                        </a:lnSpc>
                        <a:spcBef>
                          <a:spcPts val="35"/>
                        </a:spcBef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2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0010">
                <a:tc>
                  <a:txBody>
                    <a:bodyPr/>
                    <a:lstStyle/>
                    <a:p>
                      <a:pPr algn="ctr" marL="2540">
                        <a:lnSpc>
                          <a:spcPts val="490"/>
                        </a:lnSpc>
                        <a:spcBef>
                          <a:spcPts val="35"/>
                        </a:spcBef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10/04/2024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490"/>
                        </a:lnSpc>
                        <a:spcBef>
                          <a:spcPts val="35"/>
                        </a:spcBef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ts val="490"/>
                        </a:lnSpc>
                        <a:spcBef>
                          <a:spcPts val="35"/>
                        </a:spcBef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0010">
                <a:tc>
                  <a:txBody>
                    <a:bodyPr/>
                    <a:lstStyle/>
                    <a:p>
                      <a:pPr algn="ctr" marL="2540">
                        <a:lnSpc>
                          <a:spcPts val="490"/>
                        </a:lnSpc>
                        <a:spcBef>
                          <a:spcPts val="40"/>
                        </a:spcBef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12/04/2024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490"/>
                        </a:lnSpc>
                        <a:spcBef>
                          <a:spcPts val="40"/>
                        </a:spcBef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ts val="490"/>
                        </a:lnSpc>
                        <a:spcBef>
                          <a:spcPts val="40"/>
                        </a:spcBef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0010">
                <a:tc>
                  <a:txBody>
                    <a:bodyPr/>
                    <a:lstStyle/>
                    <a:p>
                      <a:pPr algn="ctr" marL="2540">
                        <a:lnSpc>
                          <a:spcPts val="490"/>
                        </a:lnSpc>
                        <a:spcBef>
                          <a:spcPts val="40"/>
                        </a:spcBef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16/04/2024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490"/>
                        </a:lnSpc>
                        <a:spcBef>
                          <a:spcPts val="40"/>
                        </a:spcBef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ts val="490"/>
                        </a:lnSpc>
                        <a:spcBef>
                          <a:spcPts val="40"/>
                        </a:spcBef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0010">
                <a:tc>
                  <a:txBody>
                    <a:bodyPr/>
                    <a:lstStyle/>
                    <a:p>
                      <a:pPr algn="ctr" marL="2540">
                        <a:lnSpc>
                          <a:spcPts val="490"/>
                        </a:lnSpc>
                        <a:spcBef>
                          <a:spcPts val="40"/>
                        </a:spcBef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25/04/2024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490"/>
                        </a:lnSpc>
                        <a:spcBef>
                          <a:spcPts val="40"/>
                        </a:spcBef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ts val="490"/>
                        </a:lnSpc>
                        <a:spcBef>
                          <a:spcPts val="40"/>
                        </a:spcBef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0010">
                <a:tc>
                  <a:txBody>
                    <a:bodyPr/>
                    <a:lstStyle/>
                    <a:p>
                      <a:pPr algn="ctr" marL="2540">
                        <a:lnSpc>
                          <a:spcPts val="490"/>
                        </a:lnSpc>
                        <a:spcBef>
                          <a:spcPts val="40"/>
                        </a:spcBef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07/05/2024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490"/>
                        </a:lnSpc>
                        <a:spcBef>
                          <a:spcPts val="40"/>
                        </a:spcBef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ts val="490"/>
                        </a:lnSpc>
                        <a:spcBef>
                          <a:spcPts val="40"/>
                        </a:spcBef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0010">
                <a:tc>
                  <a:txBody>
                    <a:bodyPr/>
                    <a:lstStyle/>
                    <a:p>
                      <a:pPr algn="ctr" marL="2540">
                        <a:lnSpc>
                          <a:spcPts val="490"/>
                        </a:lnSpc>
                        <a:spcBef>
                          <a:spcPts val="40"/>
                        </a:spcBef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13/05/2024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490"/>
                        </a:lnSpc>
                        <a:spcBef>
                          <a:spcPts val="40"/>
                        </a:spcBef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ts val="490"/>
                        </a:lnSpc>
                        <a:spcBef>
                          <a:spcPts val="40"/>
                        </a:spcBef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0010">
                <a:tc>
                  <a:txBody>
                    <a:bodyPr/>
                    <a:lstStyle/>
                    <a:p>
                      <a:pPr algn="ctr" marL="2540">
                        <a:lnSpc>
                          <a:spcPts val="490"/>
                        </a:lnSpc>
                        <a:spcBef>
                          <a:spcPts val="40"/>
                        </a:spcBef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20/05/2024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490"/>
                        </a:lnSpc>
                        <a:spcBef>
                          <a:spcPts val="40"/>
                        </a:spcBef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ts val="490"/>
                        </a:lnSpc>
                        <a:spcBef>
                          <a:spcPts val="40"/>
                        </a:spcBef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0010">
                <a:tc>
                  <a:txBody>
                    <a:bodyPr/>
                    <a:lstStyle/>
                    <a:p>
                      <a:pPr algn="ctr" marL="2540">
                        <a:lnSpc>
                          <a:spcPts val="490"/>
                        </a:lnSpc>
                        <a:spcBef>
                          <a:spcPts val="40"/>
                        </a:spcBef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24/05/2024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490"/>
                        </a:lnSpc>
                        <a:spcBef>
                          <a:spcPts val="40"/>
                        </a:spcBef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ts val="490"/>
                        </a:lnSpc>
                        <a:spcBef>
                          <a:spcPts val="40"/>
                        </a:spcBef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0010">
                <a:tc>
                  <a:txBody>
                    <a:bodyPr/>
                    <a:lstStyle/>
                    <a:p>
                      <a:pPr algn="ctr" marL="2540">
                        <a:lnSpc>
                          <a:spcPts val="490"/>
                        </a:lnSpc>
                        <a:spcBef>
                          <a:spcPts val="40"/>
                        </a:spcBef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01/06/2024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490"/>
                        </a:lnSpc>
                        <a:spcBef>
                          <a:spcPts val="40"/>
                        </a:spcBef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ts val="490"/>
                        </a:lnSpc>
                        <a:spcBef>
                          <a:spcPts val="40"/>
                        </a:spcBef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0010">
                <a:tc>
                  <a:txBody>
                    <a:bodyPr/>
                    <a:lstStyle/>
                    <a:p>
                      <a:pPr algn="ctr" marL="2540">
                        <a:lnSpc>
                          <a:spcPts val="490"/>
                        </a:lnSpc>
                        <a:spcBef>
                          <a:spcPts val="40"/>
                        </a:spcBef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28/06/2024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490"/>
                        </a:lnSpc>
                        <a:spcBef>
                          <a:spcPts val="40"/>
                        </a:spcBef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ts val="490"/>
                        </a:lnSpc>
                        <a:spcBef>
                          <a:spcPts val="40"/>
                        </a:spcBef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0010">
                <a:tc>
                  <a:txBody>
                    <a:bodyPr/>
                    <a:lstStyle/>
                    <a:p>
                      <a:pPr algn="ctr" marL="2540">
                        <a:lnSpc>
                          <a:spcPts val="490"/>
                        </a:lnSpc>
                        <a:spcBef>
                          <a:spcPts val="40"/>
                        </a:spcBef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30/06/2024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490"/>
                        </a:lnSpc>
                        <a:spcBef>
                          <a:spcPts val="40"/>
                        </a:spcBef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ts val="490"/>
                        </a:lnSpc>
                        <a:spcBef>
                          <a:spcPts val="40"/>
                        </a:spcBef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0010">
                <a:tc>
                  <a:txBody>
                    <a:bodyPr/>
                    <a:lstStyle/>
                    <a:p>
                      <a:pPr algn="ctr" marL="2540">
                        <a:lnSpc>
                          <a:spcPts val="490"/>
                        </a:lnSpc>
                        <a:spcBef>
                          <a:spcPts val="40"/>
                        </a:spcBef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08/07/2024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490"/>
                        </a:lnSpc>
                        <a:spcBef>
                          <a:spcPts val="40"/>
                        </a:spcBef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ts val="490"/>
                        </a:lnSpc>
                        <a:spcBef>
                          <a:spcPts val="40"/>
                        </a:spcBef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0010">
                <a:tc>
                  <a:txBody>
                    <a:bodyPr/>
                    <a:lstStyle/>
                    <a:p>
                      <a:pPr algn="ctr" marL="2540">
                        <a:lnSpc>
                          <a:spcPts val="490"/>
                        </a:lnSpc>
                        <a:spcBef>
                          <a:spcPts val="40"/>
                        </a:spcBef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10/07/2024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490"/>
                        </a:lnSpc>
                        <a:spcBef>
                          <a:spcPts val="40"/>
                        </a:spcBef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ts val="490"/>
                        </a:lnSpc>
                        <a:spcBef>
                          <a:spcPts val="40"/>
                        </a:spcBef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0010">
                <a:tc>
                  <a:txBody>
                    <a:bodyPr/>
                    <a:lstStyle/>
                    <a:p>
                      <a:pPr algn="ctr" marL="2540">
                        <a:lnSpc>
                          <a:spcPts val="490"/>
                        </a:lnSpc>
                        <a:spcBef>
                          <a:spcPts val="40"/>
                        </a:spcBef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14/07/2024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490"/>
                        </a:lnSpc>
                        <a:spcBef>
                          <a:spcPts val="40"/>
                        </a:spcBef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ts val="490"/>
                        </a:lnSpc>
                        <a:spcBef>
                          <a:spcPts val="40"/>
                        </a:spcBef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0010">
                <a:tc>
                  <a:txBody>
                    <a:bodyPr/>
                    <a:lstStyle/>
                    <a:p>
                      <a:pPr algn="ctr" marL="2540">
                        <a:lnSpc>
                          <a:spcPts val="490"/>
                        </a:lnSpc>
                        <a:spcBef>
                          <a:spcPts val="40"/>
                        </a:spcBef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29/07/2024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490"/>
                        </a:lnSpc>
                        <a:spcBef>
                          <a:spcPts val="40"/>
                        </a:spcBef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ts val="490"/>
                        </a:lnSpc>
                        <a:spcBef>
                          <a:spcPts val="40"/>
                        </a:spcBef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0010">
                <a:tc>
                  <a:txBody>
                    <a:bodyPr/>
                    <a:lstStyle/>
                    <a:p>
                      <a:pPr algn="ctr" marL="2540">
                        <a:lnSpc>
                          <a:spcPts val="495"/>
                        </a:lnSpc>
                        <a:spcBef>
                          <a:spcPts val="35"/>
                        </a:spcBef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01/08/2024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495"/>
                        </a:lnSpc>
                        <a:spcBef>
                          <a:spcPts val="35"/>
                        </a:spcBef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ts val="495"/>
                        </a:lnSpc>
                        <a:spcBef>
                          <a:spcPts val="35"/>
                        </a:spcBef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0010">
                <a:tc>
                  <a:txBody>
                    <a:bodyPr/>
                    <a:lstStyle/>
                    <a:p>
                      <a:pPr algn="ctr" marL="2540">
                        <a:lnSpc>
                          <a:spcPts val="495"/>
                        </a:lnSpc>
                        <a:spcBef>
                          <a:spcPts val="35"/>
                        </a:spcBef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07/09/2024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495"/>
                        </a:lnSpc>
                        <a:spcBef>
                          <a:spcPts val="35"/>
                        </a:spcBef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ts val="495"/>
                        </a:lnSpc>
                        <a:spcBef>
                          <a:spcPts val="35"/>
                        </a:spcBef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0010">
                <a:tc>
                  <a:txBody>
                    <a:bodyPr/>
                    <a:lstStyle/>
                    <a:p>
                      <a:pPr algn="ctr" marL="2540">
                        <a:lnSpc>
                          <a:spcPts val="495"/>
                        </a:lnSpc>
                        <a:spcBef>
                          <a:spcPts val="35"/>
                        </a:spcBef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09/09/2024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495"/>
                        </a:lnSpc>
                        <a:spcBef>
                          <a:spcPts val="35"/>
                        </a:spcBef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ts val="495"/>
                        </a:lnSpc>
                        <a:spcBef>
                          <a:spcPts val="35"/>
                        </a:spcBef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0010">
                <a:tc>
                  <a:txBody>
                    <a:bodyPr/>
                    <a:lstStyle/>
                    <a:p>
                      <a:pPr algn="ctr" marL="2540">
                        <a:lnSpc>
                          <a:spcPts val="495"/>
                        </a:lnSpc>
                        <a:spcBef>
                          <a:spcPts val="35"/>
                        </a:spcBef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10/09/2024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495"/>
                        </a:lnSpc>
                        <a:spcBef>
                          <a:spcPts val="35"/>
                        </a:spcBef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ts val="495"/>
                        </a:lnSpc>
                        <a:spcBef>
                          <a:spcPts val="35"/>
                        </a:spcBef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0010">
                <a:tc>
                  <a:txBody>
                    <a:bodyPr/>
                    <a:lstStyle/>
                    <a:p>
                      <a:pPr algn="ctr" marL="2540">
                        <a:lnSpc>
                          <a:spcPts val="490"/>
                        </a:lnSpc>
                        <a:spcBef>
                          <a:spcPts val="35"/>
                        </a:spcBef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21/09/2024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490"/>
                        </a:lnSpc>
                        <a:spcBef>
                          <a:spcPts val="35"/>
                        </a:spcBef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ts val="490"/>
                        </a:lnSpc>
                        <a:spcBef>
                          <a:spcPts val="35"/>
                        </a:spcBef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0014"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23/10/2024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84156">
                      <a:solidFill>
                        <a:srgbClr val="F4AF84"/>
                      </a:solidFill>
                      <a:prstDash val="solid"/>
                    </a:lnB>
                    <a:solidFill>
                      <a:srgbClr val="F4AF8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84156">
                      <a:solidFill>
                        <a:srgbClr val="F4AF84"/>
                      </a:solidFill>
                      <a:prstDash val="solid"/>
                    </a:lnB>
                    <a:solidFill>
                      <a:srgbClr val="F4AF8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84156">
                      <a:solidFill>
                        <a:srgbClr val="F4AF84"/>
                      </a:solidFill>
                      <a:prstDash val="solid"/>
                    </a:lnB>
                    <a:solidFill>
                      <a:srgbClr val="F4AF8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84156">
                      <a:solidFill>
                        <a:srgbClr val="F4AF84"/>
                      </a:solidFill>
                      <a:prstDash val="solid"/>
                    </a:lnB>
                    <a:solidFill>
                      <a:srgbClr val="F4AF8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4292" y="1914143"/>
            <a:ext cx="6618657" cy="4835906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301996" y="468121"/>
            <a:ext cx="84645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Página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13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15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60"/>
              </a:lnSpc>
            </a:pPr>
            <a:r>
              <a:rPr dirty="0"/>
              <a:t>Fuente:</a:t>
            </a:r>
            <a:r>
              <a:rPr dirty="0" spc="-10"/>
              <a:t> </a:t>
            </a:r>
            <a:r>
              <a:rPr dirty="0"/>
              <a:t>Tablas,</a:t>
            </a:r>
            <a:r>
              <a:rPr dirty="0" spc="-5"/>
              <a:t> </a:t>
            </a:r>
            <a:r>
              <a:rPr dirty="0"/>
              <a:t>gráficos</a:t>
            </a:r>
            <a:r>
              <a:rPr dirty="0" spc="-5"/>
              <a:t> </a:t>
            </a:r>
            <a:r>
              <a:rPr dirty="0"/>
              <a:t>y</a:t>
            </a:r>
            <a:r>
              <a:rPr dirty="0" spc="-5"/>
              <a:t> </a:t>
            </a:r>
            <a:r>
              <a:rPr dirty="0"/>
              <a:t>mapas</a:t>
            </a:r>
            <a:r>
              <a:rPr dirty="0" spc="-10"/>
              <a:t> </a:t>
            </a:r>
            <a:r>
              <a:rPr dirty="0"/>
              <a:t>del Sistema</a:t>
            </a:r>
            <a:r>
              <a:rPr dirty="0" spc="-5"/>
              <a:t> </a:t>
            </a:r>
            <a:r>
              <a:rPr dirty="0"/>
              <a:t>de</a:t>
            </a:r>
            <a:r>
              <a:rPr dirty="0" spc="-5"/>
              <a:t> </a:t>
            </a:r>
            <a:r>
              <a:rPr dirty="0" spc="-10"/>
              <a:t>Notificación</a:t>
            </a:r>
            <a:r>
              <a:rPr dirty="0" spc="-5"/>
              <a:t> </a:t>
            </a:r>
            <a:r>
              <a:rPr dirty="0" spc="-10"/>
              <a:t>Epidemiológica online</a:t>
            </a:r>
            <a:r>
              <a:rPr dirty="0"/>
              <a:t> (NOTIWEB)</a:t>
            </a:r>
            <a:r>
              <a:rPr dirty="0" spc="15"/>
              <a:t> </a:t>
            </a:r>
            <a:r>
              <a:rPr dirty="0"/>
              <a:t>- </a:t>
            </a:r>
            <a:r>
              <a:rPr dirty="0" spc="-25"/>
              <a:t>CDC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4383532" y="466597"/>
            <a:ext cx="8178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1200" spc="2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49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46937" y="1108519"/>
            <a:ext cx="6233160" cy="215900"/>
          </a:xfrm>
          <a:prstGeom prst="rect">
            <a:avLst/>
          </a:prstGeom>
          <a:solidFill>
            <a:srgbClr val="DBEDF4"/>
          </a:solidFill>
          <a:ln w="6095">
            <a:solidFill>
              <a:srgbClr val="000000"/>
            </a:solidFill>
          </a:ln>
        </p:spPr>
        <p:txBody>
          <a:bodyPr wrap="square" lIns="0" tIns="31115" rIns="0" bIns="0" rtlCol="0" vert="horz">
            <a:spAutoFit/>
          </a:bodyPr>
          <a:lstStyle/>
          <a:p>
            <a:pPr marL="398145">
              <a:lnSpc>
                <a:spcPct val="100000"/>
              </a:lnSpc>
              <a:spcBef>
                <a:spcPts val="245"/>
              </a:spcBef>
            </a:pPr>
            <a:r>
              <a:rPr dirty="0" sz="1100" b="1">
                <a:latin typeface="Arial"/>
                <a:cs typeface="Arial"/>
              </a:rPr>
              <a:t>Infecciones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Asociadas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la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Atención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de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Salud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(IASS)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-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Región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Tumbes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SE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49/2024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46608" y="1502156"/>
            <a:ext cx="6415405" cy="363855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70"/>
              </a:spcBef>
            </a:pPr>
            <a:r>
              <a:rPr dirty="0" sz="1100" b="1">
                <a:latin typeface="Calibri"/>
                <a:cs typeface="Calibri"/>
              </a:rPr>
              <a:t>Tabla</a:t>
            </a:r>
            <a:r>
              <a:rPr dirty="0" sz="1100" spc="3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1</a:t>
            </a:r>
            <a:r>
              <a:rPr dirty="0" sz="1100">
                <a:latin typeface="Calibri"/>
                <a:cs typeface="Calibri"/>
              </a:rPr>
              <a:t>.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Densidad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de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incidencia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e</a:t>
            </a:r>
            <a:r>
              <a:rPr dirty="0" sz="1100" spc="4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incidencia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acumulada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de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Infecciones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Asociadas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la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Atención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de</a:t>
            </a:r>
            <a:r>
              <a:rPr dirty="0" sz="1100" spc="4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Salud,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(IAAS) </a:t>
            </a:r>
            <a:r>
              <a:rPr dirty="0" sz="1100">
                <a:latin typeface="Calibri"/>
                <a:cs typeface="Calibri"/>
              </a:rPr>
              <a:t>según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factor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de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riesgo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y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servicio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hospitalario,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Hospital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Regional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II-2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JAMO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-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Tumbes,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2024*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46608" y="6736079"/>
            <a:ext cx="6302375" cy="2545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9860">
              <a:lnSpc>
                <a:spcPct val="100000"/>
              </a:lnSpc>
              <a:spcBef>
                <a:spcPts val="100"/>
              </a:spcBef>
            </a:pPr>
            <a:r>
              <a:rPr dirty="0" sz="700">
                <a:latin typeface="Calibri"/>
                <a:cs typeface="Calibri"/>
              </a:rPr>
              <a:t>*A</a:t>
            </a:r>
            <a:r>
              <a:rPr dirty="0" sz="700" spc="-20">
                <a:latin typeface="Calibri"/>
                <a:cs typeface="Calibri"/>
              </a:rPr>
              <a:t> </a:t>
            </a:r>
            <a:r>
              <a:rPr dirty="0" sz="700">
                <a:latin typeface="Calibri"/>
                <a:cs typeface="Calibri"/>
              </a:rPr>
              <a:t>Setiembre</a:t>
            </a:r>
            <a:r>
              <a:rPr dirty="0" sz="700" spc="-20">
                <a:latin typeface="Calibri"/>
                <a:cs typeface="Calibri"/>
              </a:rPr>
              <a:t> 2024</a:t>
            </a:r>
            <a:endParaRPr sz="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75"/>
              </a:spcBef>
            </a:pPr>
            <a:endParaRPr sz="700">
              <a:latin typeface="Calibri"/>
              <a:cs typeface="Calibri"/>
            </a:endParaRPr>
          </a:p>
          <a:p>
            <a:pPr marL="12700" marR="6350">
              <a:lnSpc>
                <a:spcPts val="1030"/>
              </a:lnSpc>
            </a:pP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</a:t>
            </a:r>
            <a:r>
              <a:rPr dirty="0" sz="900" spc="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que</a:t>
            </a:r>
            <a:r>
              <a:rPr dirty="0" sz="900" spc="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va</a:t>
            </a:r>
            <a:r>
              <a:rPr dirty="0" sz="900" spc="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del</a:t>
            </a:r>
            <a:r>
              <a:rPr dirty="0" sz="900" spc="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año</a:t>
            </a:r>
            <a:r>
              <a:rPr dirty="0" sz="900" spc="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2024</a:t>
            </a:r>
            <a:r>
              <a:rPr dirty="0" sz="900" spc="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Hospital</a:t>
            </a:r>
            <a:r>
              <a:rPr dirty="0" sz="900" spc="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Regional</a:t>
            </a:r>
            <a:r>
              <a:rPr dirty="0" sz="900" spc="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II-2</a:t>
            </a:r>
            <a:r>
              <a:rPr dirty="0" sz="900" spc="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JAMO</a:t>
            </a:r>
            <a:r>
              <a:rPr dirty="0" sz="900" spc="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–</a:t>
            </a:r>
            <a:r>
              <a:rPr dirty="0" sz="900" spc="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Tumbes</a:t>
            </a:r>
            <a:r>
              <a:rPr dirty="0" sz="900" spc="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</a:t>
            </a:r>
            <a:r>
              <a:rPr dirty="0" sz="900" spc="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notificado</a:t>
            </a:r>
            <a:r>
              <a:rPr dirty="0" sz="900" spc="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16</a:t>
            </a:r>
            <a:r>
              <a:rPr dirty="0" sz="900" spc="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IAAS</a:t>
            </a:r>
            <a:r>
              <a:rPr dirty="0" sz="900" spc="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distribuidas</a:t>
            </a:r>
            <a:r>
              <a:rPr dirty="0" sz="900" spc="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servicios</a:t>
            </a:r>
            <a:r>
              <a:rPr dirty="0" sz="900" spc="25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de </a:t>
            </a:r>
            <a:r>
              <a:rPr dirty="0" sz="900">
                <a:latin typeface="Arial MT"/>
                <a:cs typeface="Arial MT"/>
              </a:rPr>
              <a:t>UCI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adulto,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UCI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neonatal,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medicina,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cirugía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ginecoobstetricia.</a:t>
            </a:r>
            <a:endParaRPr sz="900">
              <a:latin typeface="Arial MT"/>
              <a:cs typeface="Arial MT"/>
            </a:endParaRPr>
          </a:p>
          <a:p>
            <a:pPr algn="just" marL="12700" marR="5080">
              <a:lnSpc>
                <a:spcPct val="95800"/>
              </a:lnSpc>
              <a:spcBef>
                <a:spcPts val="1010"/>
              </a:spcBef>
            </a:pP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densidad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incidencia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servicio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neonatología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para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infección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del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torrente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sanguíneo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por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catéter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venoso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periférico </a:t>
            </a:r>
            <a:r>
              <a:rPr dirty="0" sz="900">
                <a:latin typeface="Arial MT"/>
                <a:cs typeface="Arial MT"/>
              </a:rPr>
              <a:t>es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9,8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por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1000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días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exposición,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que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supera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13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veces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valor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nacional,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misma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situación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ocurre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para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 spc="-20">
                <a:latin typeface="Arial MT"/>
                <a:cs typeface="Arial MT"/>
              </a:rPr>
              <a:t>IAAS </a:t>
            </a:r>
            <a:r>
              <a:rPr dirty="0" sz="900">
                <a:latin typeface="Arial MT"/>
                <a:cs typeface="Arial MT"/>
              </a:rPr>
              <a:t>por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infección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del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torrente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sanguíneo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por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catéter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venoso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central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(5,56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vs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3,48).</a:t>
            </a:r>
            <a:endParaRPr sz="9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00">
              <a:latin typeface="Arial MT"/>
              <a:cs typeface="Arial MT"/>
            </a:endParaRPr>
          </a:p>
          <a:p>
            <a:pPr marL="12700" marR="9525">
              <a:lnSpc>
                <a:spcPts val="1040"/>
              </a:lnSpc>
            </a:pP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densidad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incidencia</a:t>
            </a:r>
            <a:r>
              <a:rPr dirty="0" sz="900" spc="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para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infección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del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tracto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urinario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por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sonda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vesical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servicio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medicina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(2,17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vs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1,93),</a:t>
            </a:r>
            <a:r>
              <a:rPr dirty="0" sz="900" spc="55">
                <a:latin typeface="Arial MT"/>
                <a:cs typeface="Arial MT"/>
              </a:rPr>
              <a:t> </a:t>
            </a:r>
            <a:r>
              <a:rPr dirty="0" sz="900" spc="-50">
                <a:latin typeface="Arial MT"/>
                <a:cs typeface="Arial MT"/>
              </a:rPr>
              <a:t>e</a:t>
            </a:r>
            <a:r>
              <a:rPr dirty="0" sz="900">
                <a:latin typeface="Arial MT"/>
                <a:cs typeface="Arial MT"/>
              </a:rPr>
              <a:t> infección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del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tracto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urinario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por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sonda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vesical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UCI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(2,33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vs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1,98)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superan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también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valores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nacionales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referencia.</a:t>
            </a:r>
            <a:endParaRPr sz="9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900">
              <a:latin typeface="Arial MT"/>
              <a:cs typeface="Arial MT"/>
            </a:endParaRPr>
          </a:p>
          <a:p>
            <a:pPr marL="12700" marR="5080">
              <a:lnSpc>
                <a:spcPts val="1030"/>
              </a:lnSpc>
            </a:pPr>
            <a:r>
              <a:rPr dirty="0" sz="900" spc="-10">
                <a:latin typeface="Arial MT"/>
                <a:cs typeface="Arial MT"/>
              </a:rPr>
              <a:t>La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incidencia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acumulada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de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IAAS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por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infección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de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sitio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quirúrgico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por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parto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por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cesárea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no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supera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el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valor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nacional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referencial </a:t>
            </a:r>
            <a:r>
              <a:rPr dirty="0" sz="900">
                <a:latin typeface="Arial MT"/>
                <a:cs typeface="Arial MT"/>
              </a:rPr>
              <a:t>(0,39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vs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0,91),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al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igual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que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densidad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incidencia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neumonía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por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ventilación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mecánica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(2,42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vs</a:t>
            </a:r>
            <a:r>
              <a:rPr dirty="0" sz="900" spc="-10">
                <a:latin typeface="Arial MT"/>
                <a:cs typeface="Arial MT"/>
              </a:rPr>
              <a:t> 7,12).</a:t>
            </a:r>
            <a:endParaRPr sz="9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900">
              <a:latin typeface="Arial MT"/>
              <a:cs typeface="Arial MT"/>
            </a:endParaRPr>
          </a:p>
          <a:p>
            <a:pPr marL="12700" marR="6985">
              <a:lnSpc>
                <a:spcPts val="1030"/>
              </a:lnSpc>
            </a:pPr>
            <a:r>
              <a:rPr dirty="0" sz="900">
                <a:latin typeface="Arial MT"/>
                <a:cs typeface="Arial MT"/>
              </a:rPr>
              <a:t>El Hospital</a:t>
            </a:r>
            <a:r>
              <a:rPr dirty="0" sz="900" spc="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Carlos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Alberto Cortez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Jiménez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Essalud</a:t>
            </a:r>
            <a:r>
              <a:rPr dirty="0" sz="900" spc="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-</a:t>
            </a:r>
            <a:r>
              <a:rPr dirty="0" sz="900" spc="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Tumbes, en el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mes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 julio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2024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notificado</a:t>
            </a:r>
            <a:r>
              <a:rPr dirty="0" sz="900" spc="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01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infección asociada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 spc="-50">
                <a:latin typeface="Arial MT"/>
                <a:cs typeface="Arial MT"/>
              </a:rPr>
              <a:t>a</a:t>
            </a:r>
            <a:r>
              <a:rPr dirty="0" sz="900">
                <a:latin typeface="Arial MT"/>
                <a:cs typeface="Arial MT"/>
              </a:rPr>
              <a:t> la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atención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salud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(IAAS)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servicio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ginecobstetricia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(tabla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2).</a:t>
            </a:r>
            <a:endParaRPr sz="900">
              <a:latin typeface="Arial MT"/>
              <a:cs typeface="Arial MT"/>
            </a:endParaRPr>
          </a:p>
          <a:p>
            <a:pPr marL="12700" marR="9525">
              <a:lnSpc>
                <a:spcPts val="1040"/>
              </a:lnSpc>
              <a:spcBef>
                <a:spcPts val="5"/>
              </a:spcBef>
            </a:pP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tasa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acumulada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IAAS por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infección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 sitio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quirúrgico por parto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por cesárea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supera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valor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nacional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referencial </a:t>
            </a:r>
            <a:r>
              <a:rPr dirty="0" sz="900" spc="-10">
                <a:latin typeface="Arial MT"/>
                <a:cs typeface="Arial MT"/>
              </a:rPr>
              <a:t>(4,55 </a:t>
            </a:r>
            <a:r>
              <a:rPr dirty="0" sz="900">
                <a:latin typeface="Arial MT"/>
                <a:cs typeface="Arial MT"/>
              </a:rPr>
              <a:t>vs</a:t>
            </a:r>
            <a:r>
              <a:rPr dirty="0" sz="900" spc="-10">
                <a:latin typeface="Arial MT"/>
                <a:cs typeface="Arial MT"/>
              </a:rPr>
              <a:t> 0,91).</a:t>
            </a:r>
            <a:endParaRPr sz="9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301996" y="468121"/>
            <a:ext cx="84645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Página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14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15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60"/>
              </a:lnSpc>
            </a:pPr>
            <a:r>
              <a:rPr dirty="0"/>
              <a:t>Fuente:</a:t>
            </a:r>
            <a:r>
              <a:rPr dirty="0" spc="-10"/>
              <a:t> </a:t>
            </a:r>
            <a:r>
              <a:rPr dirty="0"/>
              <a:t>Tablas,</a:t>
            </a:r>
            <a:r>
              <a:rPr dirty="0" spc="-5"/>
              <a:t> </a:t>
            </a:r>
            <a:r>
              <a:rPr dirty="0"/>
              <a:t>gráficos</a:t>
            </a:r>
            <a:r>
              <a:rPr dirty="0" spc="-5"/>
              <a:t> </a:t>
            </a:r>
            <a:r>
              <a:rPr dirty="0"/>
              <a:t>y</a:t>
            </a:r>
            <a:r>
              <a:rPr dirty="0" spc="-5"/>
              <a:t> </a:t>
            </a:r>
            <a:r>
              <a:rPr dirty="0"/>
              <a:t>mapas</a:t>
            </a:r>
            <a:r>
              <a:rPr dirty="0" spc="-10"/>
              <a:t> </a:t>
            </a:r>
            <a:r>
              <a:rPr dirty="0"/>
              <a:t>del Sistema</a:t>
            </a:r>
            <a:r>
              <a:rPr dirty="0" spc="-5"/>
              <a:t> </a:t>
            </a:r>
            <a:r>
              <a:rPr dirty="0"/>
              <a:t>de</a:t>
            </a:r>
            <a:r>
              <a:rPr dirty="0" spc="-5"/>
              <a:t> </a:t>
            </a:r>
            <a:r>
              <a:rPr dirty="0" spc="-10"/>
              <a:t>Notificación</a:t>
            </a:r>
            <a:r>
              <a:rPr dirty="0" spc="-5"/>
              <a:t> </a:t>
            </a:r>
            <a:r>
              <a:rPr dirty="0" spc="-10"/>
              <a:t>Epidemiológica online</a:t>
            </a:r>
            <a:r>
              <a:rPr dirty="0"/>
              <a:t> (NOTIWEB)</a:t>
            </a:r>
            <a:r>
              <a:rPr dirty="0" spc="15"/>
              <a:t> </a:t>
            </a:r>
            <a:r>
              <a:rPr dirty="0"/>
              <a:t>- </a:t>
            </a:r>
            <a:r>
              <a:rPr dirty="0" spc="-25"/>
              <a:t>CDC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383532" y="466597"/>
            <a:ext cx="8178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1200" spc="2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49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265938" y="1819909"/>
          <a:ext cx="6891655" cy="3731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7720"/>
                <a:gridCol w="1065530"/>
                <a:gridCol w="761364"/>
                <a:gridCol w="219075"/>
                <a:gridCol w="231139"/>
                <a:gridCol w="220979"/>
                <a:gridCol w="220979"/>
                <a:gridCol w="210820"/>
                <a:gridCol w="231775"/>
                <a:gridCol w="210185"/>
                <a:gridCol w="227329"/>
                <a:gridCol w="751839"/>
                <a:gridCol w="331470"/>
                <a:gridCol w="346710"/>
                <a:gridCol w="544829"/>
                <a:gridCol w="441960"/>
              </a:tblGrid>
              <a:tr h="508634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33350">
                        <a:lnSpc>
                          <a:spcPct val="100000"/>
                        </a:lnSpc>
                      </a:pPr>
                      <a:r>
                        <a:rPr dirty="0" sz="800" b="1">
                          <a:latin typeface="Calibri"/>
                          <a:cs typeface="Calibri"/>
                        </a:rPr>
                        <a:t>Tipo</a:t>
                      </a:r>
                      <a:r>
                        <a:rPr dirty="0" sz="8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b="1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8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20" b="1">
                          <a:latin typeface="Calibri"/>
                          <a:cs typeface="Calibri"/>
                        </a:rPr>
                        <a:t>IAAS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B4C5E7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96215">
                        <a:lnSpc>
                          <a:spcPct val="100000"/>
                        </a:lnSpc>
                      </a:pPr>
                      <a:r>
                        <a:rPr dirty="0" sz="800" b="1">
                          <a:latin typeface="Calibri"/>
                          <a:cs typeface="Calibri"/>
                        </a:rPr>
                        <a:t>Factor</a:t>
                      </a:r>
                      <a:r>
                        <a:rPr dirty="0" sz="8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b="1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8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 b="1">
                          <a:latin typeface="Calibri"/>
                          <a:cs typeface="Calibri"/>
                        </a:rPr>
                        <a:t>riesgo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B4C5E7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27635" marR="118745" indent="87630">
                        <a:lnSpc>
                          <a:spcPct val="101899"/>
                        </a:lnSpc>
                      </a:pPr>
                      <a:r>
                        <a:rPr dirty="0" sz="800" spc="-10" b="1">
                          <a:latin typeface="Calibri"/>
                          <a:cs typeface="Calibri"/>
                        </a:rPr>
                        <a:t>Servicio</a:t>
                      </a:r>
                      <a:r>
                        <a:rPr dirty="0" sz="800" spc="5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 b="1">
                          <a:latin typeface="Calibri"/>
                          <a:cs typeface="Calibri"/>
                        </a:rPr>
                        <a:t>hospitalario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FFFFFF"/>
                      </a:solidFill>
                      <a:prstDash val="solid"/>
                    </a:lnL>
                    <a:lnB w="3175">
                      <a:solidFill>
                        <a:srgbClr val="B4C5E7"/>
                      </a:solidFill>
                      <a:prstDash val="lgDash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3175">
                      <a:solidFill>
                        <a:srgbClr val="B4C5E7"/>
                      </a:solidFill>
                      <a:prstDash val="lgDash"/>
                    </a:lnB>
                    <a:solidFill>
                      <a:srgbClr val="B4C5E7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7780">
                        <a:lnSpc>
                          <a:spcPct val="100000"/>
                        </a:lnSpc>
                      </a:pPr>
                      <a:r>
                        <a:rPr dirty="0" sz="800" b="1">
                          <a:latin typeface="Calibri"/>
                          <a:cs typeface="Calibri"/>
                        </a:rPr>
                        <a:t>N°</a:t>
                      </a:r>
                      <a:r>
                        <a:rPr dirty="0" sz="8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b="1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8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b="1">
                          <a:latin typeface="Calibri"/>
                          <a:cs typeface="Calibri"/>
                        </a:rPr>
                        <a:t>IAAS</a:t>
                      </a:r>
                      <a:r>
                        <a:rPr dirty="0" sz="8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 b="1">
                          <a:latin typeface="Calibri"/>
                          <a:cs typeface="Calibri"/>
                        </a:rPr>
                        <a:t>mensual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64135">
                    <a:lnB w="3175">
                      <a:solidFill>
                        <a:srgbClr val="B4C5E7"/>
                      </a:solidFill>
                      <a:prstDash val="lgDash"/>
                    </a:lnB>
                    <a:solidFill>
                      <a:srgbClr val="B4C5E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3175">
                      <a:solidFill>
                        <a:srgbClr val="B4C5E7"/>
                      </a:solidFill>
                      <a:prstDash val="lgDash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3175">
                      <a:solidFill>
                        <a:srgbClr val="B4C5E7"/>
                      </a:solidFill>
                      <a:prstDash val="lgDash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19"/>
                        </a:lnSpc>
                      </a:pPr>
                      <a:r>
                        <a:rPr dirty="0" sz="800" b="1">
                          <a:latin typeface="Calibri"/>
                          <a:cs typeface="Calibri"/>
                        </a:rPr>
                        <a:t>N°</a:t>
                      </a:r>
                      <a:r>
                        <a:rPr dirty="0" sz="8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b="1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8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b="1">
                          <a:latin typeface="Calibri"/>
                          <a:cs typeface="Calibri"/>
                        </a:rPr>
                        <a:t>días</a:t>
                      </a:r>
                      <a:r>
                        <a:rPr dirty="0" sz="8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25" b="1">
                          <a:latin typeface="Calibri"/>
                          <a:cs typeface="Calibri"/>
                        </a:rPr>
                        <a:t>de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algn="ctr" marL="43815" marR="38735">
                        <a:lnSpc>
                          <a:spcPct val="101600"/>
                        </a:lnSpc>
                      </a:pPr>
                      <a:r>
                        <a:rPr dirty="0" sz="800" spc="-10" b="1">
                          <a:latin typeface="Calibri"/>
                          <a:cs typeface="Calibri"/>
                        </a:rPr>
                        <a:t>exposición</a:t>
                      </a:r>
                      <a:r>
                        <a:rPr dirty="0" sz="800" spc="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50" b="1"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z="800" spc="5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 b="1">
                          <a:latin typeface="Calibri"/>
                          <a:cs typeface="Calibri"/>
                        </a:rPr>
                        <a:t>procedimientos</a:t>
                      </a:r>
                      <a:r>
                        <a:rPr dirty="0" sz="800" spc="5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 b="1">
                          <a:latin typeface="Calibri"/>
                          <a:cs typeface="Calibri"/>
                        </a:rPr>
                        <a:t>acumulados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6040" marR="36830" indent="-22225">
                        <a:lnSpc>
                          <a:spcPct val="101899"/>
                        </a:lnSpc>
                      </a:pPr>
                      <a:r>
                        <a:rPr dirty="0" sz="800" spc="-10" b="1">
                          <a:latin typeface="Calibri"/>
                          <a:cs typeface="Calibri"/>
                        </a:rPr>
                        <a:t>Total,</a:t>
                      </a:r>
                      <a:r>
                        <a:rPr dirty="0" sz="800" spc="5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20" b="1">
                          <a:latin typeface="Calibri"/>
                          <a:cs typeface="Calibri"/>
                        </a:rPr>
                        <a:t>IAAS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43815" marR="37465" indent="32384">
                        <a:lnSpc>
                          <a:spcPct val="101899"/>
                        </a:lnSpc>
                      </a:pPr>
                      <a:r>
                        <a:rPr dirty="0" sz="800" spc="-20" b="1">
                          <a:latin typeface="Calibri"/>
                          <a:cs typeface="Calibri"/>
                        </a:rPr>
                        <a:t>Tasa</a:t>
                      </a:r>
                      <a:r>
                        <a:rPr dirty="0" sz="800" spc="5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 b="1">
                          <a:latin typeface="Calibri"/>
                          <a:cs typeface="Calibri"/>
                        </a:rPr>
                        <a:t>acum.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19"/>
                        </a:lnSpc>
                      </a:pPr>
                      <a:r>
                        <a:rPr dirty="0" sz="800" spc="-20" b="1">
                          <a:latin typeface="Calibri"/>
                          <a:cs typeface="Calibri"/>
                        </a:rPr>
                        <a:t>Tasa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algn="ctr" marL="44450" marR="36830">
                        <a:lnSpc>
                          <a:spcPct val="101600"/>
                        </a:lnSpc>
                      </a:pPr>
                      <a:r>
                        <a:rPr dirty="0" sz="800" spc="-10" b="1">
                          <a:latin typeface="Calibri"/>
                          <a:cs typeface="Calibri"/>
                        </a:rPr>
                        <a:t>referencial</a:t>
                      </a:r>
                      <a:r>
                        <a:rPr dirty="0" sz="800" spc="5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b="1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8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b="1">
                          <a:latin typeface="Calibri"/>
                          <a:cs typeface="Calibri"/>
                        </a:rPr>
                        <a:t>EESS</a:t>
                      </a:r>
                      <a:r>
                        <a:rPr dirty="0" sz="800" spc="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25" b="1">
                          <a:latin typeface="Calibri"/>
                          <a:cs typeface="Calibri"/>
                        </a:rPr>
                        <a:t>II-</a:t>
                      </a:r>
                      <a:r>
                        <a:rPr dirty="0" sz="800" spc="5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50" b="1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5720" marR="26670" indent="-635">
                        <a:lnSpc>
                          <a:spcPct val="101899"/>
                        </a:lnSpc>
                        <a:spcBef>
                          <a:spcPts val="430"/>
                        </a:spcBef>
                      </a:pPr>
                      <a:r>
                        <a:rPr dirty="0" sz="800" spc="-20" b="1">
                          <a:latin typeface="Calibri"/>
                          <a:cs typeface="Calibri"/>
                        </a:rPr>
                        <a:t>Tasa</a:t>
                      </a:r>
                      <a:r>
                        <a:rPr dirty="0" sz="800" spc="5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 b="1">
                          <a:latin typeface="Calibri"/>
                          <a:cs typeface="Calibri"/>
                        </a:rPr>
                        <a:t>nacional</a:t>
                      </a:r>
                      <a:r>
                        <a:rPr dirty="0" sz="800" spc="5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 b="1">
                          <a:latin typeface="Calibri"/>
                          <a:cs typeface="Calibri"/>
                        </a:rPr>
                        <a:t>II-</a:t>
                      </a:r>
                      <a:r>
                        <a:rPr dirty="0" sz="800" spc="-50" b="1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461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B4C5E7"/>
                    </a:solidFill>
                  </a:tcPr>
                </a:tc>
              </a:tr>
              <a:tr h="410209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B4C5E7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B4C5E7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800" spc="-10" b="1">
                          <a:latin typeface="Calibri"/>
                          <a:cs typeface="Calibri"/>
                        </a:rPr>
                        <a:t>Enero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4450" vert="vert27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B4C5E7"/>
                      </a:solidFill>
                      <a:prstDash val="lgDash"/>
                    </a:lnT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800" spc="-10" b="1">
                          <a:latin typeface="Calibri"/>
                          <a:cs typeface="Calibri"/>
                        </a:rPr>
                        <a:t>Febrero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3815" vert="vert270">
                    <a:lnL w="9525">
                      <a:solidFill>
                        <a:srgbClr val="FFFFFF"/>
                      </a:solidFill>
                      <a:prstDash val="solid"/>
                    </a:lnL>
                    <a:lnT w="3175">
                      <a:solidFill>
                        <a:srgbClr val="B4C5E7"/>
                      </a:solidFill>
                      <a:prstDash val="lgDash"/>
                    </a:lnT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800" spc="-10" b="1">
                          <a:latin typeface="Calibri"/>
                          <a:cs typeface="Calibri"/>
                        </a:rPr>
                        <a:t>Marzo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3655" vert="vert270">
                    <a:lnT w="3175">
                      <a:solidFill>
                        <a:srgbClr val="B4C5E7"/>
                      </a:solidFill>
                      <a:prstDash val="lgDash"/>
                    </a:lnT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800" spc="-10" b="1">
                          <a:latin typeface="Calibri"/>
                          <a:cs typeface="Calibri"/>
                        </a:rPr>
                        <a:t>Abril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3655" vert="vert270">
                    <a:lnT w="3175">
                      <a:solidFill>
                        <a:srgbClr val="B4C5E7"/>
                      </a:solidFill>
                      <a:prstDash val="lgDash"/>
                    </a:lnT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800" spc="-20" b="1">
                          <a:latin typeface="Calibri"/>
                          <a:cs typeface="Calibri"/>
                        </a:rPr>
                        <a:t>Mayo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3655" vert="vert270">
                    <a:lnR w="6350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B4C5E7"/>
                      </a:solidFill>
                      <a:prstDash val="lgDash"/>
                    </a:lnT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800" spc="-10" b="1">
                          <a:latin typeface="Calibri"/>
                          <a:cs typeface="Calibri"/>
                        </a:rPr>
                        <a:t>Junio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4450" vert="vert270">
                    <a:lnL w="6350">
                      <a:solidFill>
                        <a:srgbClr val="FFFFFF"/>
                      </a:solidFill>
                      <a:prstDash val="solid"/>
                    </a:lnL>
                    <a:lnT w="3175">
                      <a:solidFill>
                        <a:srgbClr val="B4C5E7"/>
                      </a:solidFill>
                      <a:prstDash val="lgDash"/>
                    </a:lnT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800" spc="-20" b="1">
                          <a:latin typeface="Calibri"/>
                          <a:cs typeface="Calibri"/>
                        </a:rPr>
                        <a:t>Julio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3655" vert="vert270">
                    <a:lnR w="952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B4C5E7"/>
                      </a:solidFill>
                      <a:prstDash val="lgDash"/>
                    </a:lnT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800" spc="-10" b="1">
                          <a:latin typeface="Calibri"/>
                          <a:cs typeface="Calibri"/>
                        </a:rPr>
                        <a:t>Agosto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4450" vert="vert270">
                    <a:lnL w="9525">
                      <a:solidFill>
                        <a:srgbClr val="FFFFFF"/>
                      </a:solidFill>
                      <a:prstDash val="solid"/>
                    </a:lnL>
                    <a:lnT w="3175">
                      <a:solidFill>
                        <a:srgbClr val="B4C5E7"/>
                      </a:solidFill>
                      <a:prstDash val="lgDash"/>
                    </a:lnT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800" spc="-10">
                          <a:latin typeface="Calibri"/>
                          <a:cs typeface="Calibri"/>
                        </a:rPr>
                        <a:t>Neumonía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800" spc="-10">
                          <a:latin typeface="Calibri"/>
                          <a:cs typeface="Calibri"/>
                        </a:rPr>
                        <a:t>Ventilación</a:t>
                      </a:r>
                      <a:r>
                        <a:rPr dirty="0" sz="80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mecánica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UCI</a:t>
                      </a:r>
                      <a:r>
                        <a:rPr dirty="0" sz="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adulto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762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762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6350">
                      <a:solidFill>
                        <a:srgbClr val="FFFFFF"/>
                      </a:solidFill>
                      <a:prstDash val="solid"/>
                    </a:lnL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800" spc="-25">
                          <a:latin typeface="Calibri"/>
                          <a:cs typeface="Calibri"/>
                        </a:rPr>
                        <a:t>323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9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63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800" spc="-2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9,29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63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800" spc="-20">
                          <a:latin typeface="Calibri"/>
                          <a:cs typeface="Calibri"/>
                        </a:rPr>
                        <a:t>7,53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800" spc="-20">
                          <a:latin typeface="Calibri"/>
                          <a:cs typeface="Calibri"/>
                        </a:rPr>
                        <a:t>7,12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FE699"/>
                    </a:solidFill>
                  </a:tcPr>
                </a:tc>
              </a:tr>
              <a:tr h="1911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206375">
                <a:tc rowSpan="2">
                  <a:txBody>
                    <a:bodyPr/>
                    <a:lstStyle/>
                    <a:p>
                      <a:pPr marL="100965" marR="101600" indent="35560">
                        <a:lnSpc>
                          <a:spcPct val="101899"/>
                        </a:lnSpc>
                        <a:spcBef>
                          <a:spcPts val="520"/>
                        </a:spcBef>
                      </a:pPr>
                      <a:r>
                        <a:rPr dirty="0" sz="800" spc="-10">
                          <a:latin typeface="Calibri"/>
                          <a:cs typeface="Calibri"/>
                        </a:rPr>
                        <a:t>Infección</a:t>
                      </a:r>
                      <a:r>
                        <a:rPr dirty="0" sz="8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25">
                          <a:latin typeface="Calibri"/>
                          <a:cs typeface="Calibri"/>
                        </a:rPr>
                        <a:t>del</a:t>
                      </a:r>
                      <a:r>
                        <a:rPr dirty="0" sz="800" spc="5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tracto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urinario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6604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250190">
                        <a:lnSpc>
                          <a:spcPct val="100000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Sonda</a:t>
                      </a:r>
                      <a:r>
                        <a:rPr dirty="0" sz="8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Vesical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UCI</a:t>
                      </a:r>
                      <a:r>
                        <a:rPr dirty="0" sz="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adulto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762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762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6350">
                      <a:solidFill>
                        <a:srgbClr val="FFFFFF"/>
                      </a:solidFill>
                      <a:prstDash val="solid"/>
                    </a:lnL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800" spc="-25">
                          <a:latin typeface="Calibri"/>
                          <a:cs typeface="Calibri"/>
                        </a:rPr>
                        <a:t>603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9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63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800" spc="-2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3,32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63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800" spc="-20">
                          <a:latin typeface="Calibri"/>
                          <a:cs typeface="Calibri"/>
                        </a:rPr>
                        <a:t>2,46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800" spc="-20">
                          <a:latin typeface="Calibri"/>
                          <a:cs typeface="Calibri"/>
                        </a:rPr>
                        <a:t>1,98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FE699"/>
                    </a:solidFill>
                  </a:tcPr>
                </a:tc>
              </a:tr>
              <a:tr h="17526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604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39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800" spc="-10">
                          <a:latin typeface="Calibri"/>
                          <a:cs typeface="Calibri"/>
                        </a:rPr>
                        <a:t>Medicina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762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762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6350">
                      <a:solidFill>
                        <a:srgbClr val="FFFFFF"/>
                      </a:solidFill>
                      <a:prstDash val="solid"/>
                    </a:lnL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800" spc="-25">
                          <a:latin typeface="Calibri"/>
                          <a:cs typeface="Calibri"/>
                        </a:rPr>
                        <a:t>448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90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63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800" spc="-2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6,70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63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800" spc="-20">
                          <a:latin typeface="Calibri"/>
                          <a:cs typeface="Calibri"/>
                        </a:rPr>
                        <a:t>0,79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800" spc="-20">
                          <a:latin typeface="Calibri"/>
                          <a:cs typeface="Calibri"/>
                        </a:rPr>
                        <a:t>1,93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FE699"/>
                    </a:solidFill>
                  </a:tcPr>
                </a:tc>
              </a:tr>
              <a:tr h="1911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191135">
                <a:tc rowSpan="2">
                  <a:txBody>
                    <a:bodyPr/>
                    <a:lstStyle/>
                    <a:p>
                      <a:pPr algn="ctr" marL="136525" marR="136525">
                        <a:lnSpc>
                          <a:spcPct val="101600"/>
                        </a:lnSpc>
                        <a:spcBef>
                          <a:spcPts val="575"/>
                        </a:spcBef>
                      </a:pPr>
                      <a:r>
                        <a:rPr dirty="0" sz="800" spc="-10">
                          <a:latin typeface="Calibri"/>
                          <a:cs typeface="Calibri"/>
                        </a:rPr>
                        <a:t>Infección</a:t>
                      </a:r>
                      <a:r>
                        <a:rPr dirty="0" sz="8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25">
                          <a:latin typeface="Calibri"/>
                          <a:cs typeface="Calibri"/>
                        </a:rPr>
                        <a:t>del</a:t>
                      </a:r>
                      <a:r>
                        <a:rPr dirty="0" sz="800" spc="5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torrente</a:t>
                      </a:r>
                      <a:r>
                        <a:rPr dirty="0" sz="800" spc="5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sanguíneo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73025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Catéter</a:t>
                      </a:r>
                      <a:r>
                        <a:rPr dirty="0" sz="8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Venoso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Central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UCI</a:t>
                      </a:r>
                      <a:r>
                        <a:rPr dirty="0" sz="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adulto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762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762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6350">
                      <a:solidFill>
                        <a:srgbClr val="FFFFFF"/>
                      </a:solidFill>
                      <a:prstDash val="solid"/>
                    </a:lnL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800" spc="-25">
                          <a:latin typeface="Calibri"/>
                          <a:cs typeface="Calibri"/>
                        </a:rPr>
                        <a:t>446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9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63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800" spc="-2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2,24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63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800" spc="-20">
                          <a:latin typeface="Calibri"/>
                          <a:cs typeface="Calibri"/>
                        </a:rPr>
                        <a:t>1,08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800" spc="-20">
                          <a:latin typeface="Calibri"/>
                          <a:cs typeface="Calibri"/>
                        </a:rPr>
                        <a:t>1,18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FE699"/>
                    </a:solidFill>
                  </a:tcPr>
                </a:tc>
              </a:tr>
              <a:tr h="29019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3025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27990" marR="105410" indent="-316230">
                        <a:lnSpc>
                          <a:spcPct val="101899"/>
                        </a:lnSpc>
                        <a:spcBef>
                          <a:spcPts val="45"/>
                        </a:spcBef>
                      </a:pPr>
                      <a:r>
                        <a:rPr dirty="0" sz="800" spc="-10">
                          <a:latin typeface="Calibri"/>
                          <a:cs typeface="Calibri"/>
                        </a:rPr>
                        <a:t>Nutrición</a:t>
                      </a:r>
                      <a:r>
                        <a:rPr dirty="0" sz="80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Parenteral</a:t>
                      </a:r>
                      <a:r>
                        <a:rPr dirty="0" sz="800" spc="5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Total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UCI</a:t>
                      </a:r>
                      <a:r>
                        <a:rPr dirty="0" sz="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adulto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69850">
                    <a:lnL w="1270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6985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69850">
                    <a:lnL w="9525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marR="762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69850"/>
                </a:tc>
                <a:tc>
                  <a:txBody>
                    <a:bodyPr/>
                    <a:lstStyle/>
                    <a:p>
                      <a:pPr algn="ctr" marR="762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698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69850"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69850">
                    <a:lnL w="635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69850">
                    <a:lnR w="952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69850">
                    <a:lnL w="9525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6985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R="1905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698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R="635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800" spc="-20">
                          <a:latin typeface="Calibri"/>
                          <a:cs typeface="Calibri"/>
                        </a:rPr>
                        <a:t>0,00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698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R="635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800" spc="-20">
                          <a:latin typeface="Calibri"/>
                          <a:cs typeface="Calibri"/>
                        </a:rPr>
                        <a:t>0,00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698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800" spc="-20">
                          <a:latin typeface="Calibri"/>
                          <a:cs typeface="Calibri"/>
                        </a:rPr>
                        <a:t>0,00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6985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Catéter</a:t>
                      </a:r>
                      <a:r>
                        <a:rPr dirty="0" sz="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Hemodiálisis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UCI</a:t>
                      </a:r>
                      <a:r>
                        <a:rPr dirty="0" sz="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adulto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9525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marR="762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715"/>
                </a:tc>
                <a:tc>
                  <a:txBody>
                    <a:bodyPr/>
                    <a:lstStyle/>
                    <a:p>
                      <a:pPr algn="ctr" marR="762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71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635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R w="952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9525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800" spc="-25">
                          <a:latin typeface="Calibri"/>
                          <a:cs typeface="Calibri"/>
                        </a:rPr>
                        <a:t>18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R="190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R="63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800" spc="-20">
                          <a:latin typeface="Calibri"/>
                          <a:cs typeface="Calibri"/>
                        </a:rPr>
                        <a:t>0,00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R="63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800" spc="-20">
                          <a:latin typeface="Calibri"/>
                          <a:cs typeface="Calibri"/>
                        </a:rPr>
                        <a:t>0,00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800" spc="-20">
                          <a:latin typeface="Calibri"/>
                          <a:cs typeface="Calibri"/>
                        </a:rPr>
                        <a:t>0,00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189230" marR="49530" indent="-139700">
                        <a:lnSpc>
                          <a:spcPct val="101299"/>
                        </a:lnSpc>
                        <a:spcBef>
                          <a:spcPts val="5"/>
                        </a:spcBef>
                      </a:pPr>
                      <a:r>
                        <a:rPr dirty="0" sz="800" spc="-10">
                          <a:latin typeface="Calibri"/>
                          <a:cs typeface="Calibri"/>
                        </a:rPr>
                        <a:t>Infección</a:t>
                      </a:r>
                      <a:r>
                        <a:rPr dirty="0" sz="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sitio</a:t>
                      </a:r>
                      <a:r>
                        <a:rPr dirty="0" sz="800" spc="5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quirúrgico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Parto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cesáreo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698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800" spc="-10">
                          <a:latin typeface="Calibri"/>
                          <a:cs typeface="Calibri"/>
                        </a:rPr>
                        <a:t>Ginecobstetricia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69850">
                    <a:lnL w="1270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6985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6985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762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69850"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762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69850"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6985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69850">
                    <a:lnL w="6350">
                      <a:solidFill>
                        <a:srgbClr val="FFFFFF"/>
                      </a:solidFill>
                      <a:prstDash val="solid"/>
                    </a:lnL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6985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69850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800" spc="-25">
                          <a:latin typeface="Calibri"/>
                          <a:cs typeface="Calibri"/>
                        </a:rPr>
                        <a:t>215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6985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905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698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635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800" spc="-2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0,93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698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635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800" spc="-20">
                          <a:latin typeface="Calibri"/>
                          <a:cs typeface="Calibri"/>
                        </a:rPr>
                        <a:t>0,68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698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800" spc="-20">
                          <a:latin typeface="Calibri"/>
                          <a:cs typeface="Calibri"/>
                        </a:rPr>
                        <a:t>0,91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6985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FE699"/>
                    </a:solidFill>
                  </a:tcPr>
                </a:tc>
              </a:tr>
              <a:tr h="3975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800" spc="-10">
                          <a:latin typeface="Calibri"/>
                          <a:cs typeface="Calibri"/>
                        </a:rPr>
                        <a:t>Endometritis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Parto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Vaginal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092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800" spc="-10">
                          <a:latin typeface="Calibri"/>
                          <a:cs typeface="Calibri"/>
                        </a:rPr>
                        <a:t>Ginecobstetricia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09220">
                    <a:lnL w="1270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L="5080">
                        <a:lnSpc>
                          <a:spcPct val="100000"/>
                        </a:lnSpc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0922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09220">
                    <a:lnL w="9525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R="7620">
                        <a:lnSpc>
                          <a:spcPct val="100000"/>
                        </a:lnSpc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092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R="7620">
                        <a:lnSpc>
                          <a:spcPct val="100000"/>
                        </a:lnSpc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092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09220"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09220">
                    <a:lnL w="635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09220">
                    <a:lnR w="952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09220">
                    <a:lnL w="9525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800" spc="-25">
                          <a:latin typeface="Calibri"/>
                          <a:cs typeface="Calibri"/>
                        </a:rPr>
                        <a:t>152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0922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R="1905">
                        <a:lnSpc>
                          <a:spcPct val="100000"/>
                        </a:lnSpc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092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R="635">
                        <a:lnSpc>
                          <a:spcPct val="100000"/>
                        </a:lnSpc>
                      </a:pPr>
                      <a:r>
                        <a:rPr dirty="0" sz="800" spc="-20">
                          <a:latin typeface="Calibri"/>
                          <a:cs typeface="Calibri"/>
                        </a:rPr>
                        <a:t>0,00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092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R="635">
                        <a:lnSpc>
                          <a:spcPct val="100000"/>
                        </a:lnSpc>
                      </a:pPr>
                      <a:r>
                        <a:rPr dirty="0" sz="800" spc="-20">
                          <a:latin typeface="Calibri"/>
                          <a:cs typeface="Calibri"/>
                        </a:rPr>
                        <a:t>0,05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092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800" spc="-20">
                          <a:latin typeface="Calibri"/>
                          <a:cs typeface="Calibri"/>
                        </a:rPr>
                        <a:t>0,06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0922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187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Parto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cesáreo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800" spc="-10">
                          <a:latin typeface="Calibri"/>
                          <a:cs typeface="Calibri"/>
                        </a:rPr>
                        <a:t>Ginecobstetricia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9525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marR="762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9050"/>
                </a:tc>
                <a:tc>
                  <a:txBody>
                    <a:bodyPr/>
                    <a:lstStyle/>
                    <a:p>
                      <a:pPr algn="ctr" marR="762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635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R w="952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9525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800" spc="-25">
                          <a:latin typeface="Calibri"/>
                          <a:cs typeface="Calibri"/>
                        </a:rPr>
                        <a:t>215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R="190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R="63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800" spc="-20">
                          <a:latin typeface="Calibri"/>
                          <a:cs typeface="Calibri"/>
                        </a:rPr>
                        <a:t>0,00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R="63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800" spc="-20">
                          <a:latin typeface="Calibri"/>
                          <a:cs typeface="Calibri"/>
                        </a:rPr>
                        <a:t>0,10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800" spc="-20">
                          <a:latin typeface="Calibri"/>
                          <a:cs typeface="Calibri"/>
                        </a:rPr>
                        <a:t>0,10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1784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800" spc="-10" b="1">
                          <a:latin typeface="Calibri"/>
                          <a:cs typeface="Calibri"/>
                        </a:rPr>
                        <a:t>Total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22225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2222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22225">
                    <a:lnL w="9525">
                      <a:solidFill>
                        <a:srgbClr val="FFFFFF"/>
                      </a:solidFill>
                      <a:prstDash val="solid"/>
                    </a:lnL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762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22225"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762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22225"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22225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22225">
                    <a:lnL w="6350">
                      <a:solidFill>
                        <a:srgbClr val="FFFFFF"/>
                      </a:solidFill>
                      <a:prstDash val="solid"/>
                    </a:lnL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22225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B4C5E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22225">
                    <a:lnL w="952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B4C5E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254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800" spc="-25">
                          <a:latin typeface="Calibri"/>
                          <a:cs typeface="Calibri"/>
                        </a:rPr>
                        <a:t>11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222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B4C5E7"/>
                    </a:solidFill>
                  </a:tcPr>
                </a:tc>
              </a:tr>
            </a:tbl>
          </a:graphicData>
        </a:graphic>
      </p:graphicFrame>
      <p:sp>
        <p:nvSpPr>
          <p:cNvPr id="5" name="object 5" descr=""/>
          <p:cNvSpPr txBox="1"/>
          <p:nvPr/>
        </p:nvSpPr>
        <p:spPr>
          <a:xfrm>
            <a:off x="455168" y="5658611"/>
            <a:ext cx="6603365" cy="280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>
              <a:lnSpc>
                <a:spcPct val="100000"/>
              </a:lnSpc>
              <a:spcBef>
                <a:spcPts val="100"/>
              </a:spcBef>
            </a:pPr>
            <a:r>
              <a:rPr dirty="0" sz="700">
                <a:latin typeface="Calibri"/>
                <a:cs typeface="Calibri"/>
              </a:rPr>
              <a:t>*A </a:t>
            </a:r>
            <a:r>
              <a:rPr dirty="0" sz="700" spc="-10">
                <a:latin typeface="Calibri"/>
                <a:cs typeface="Calibri"/>
              </a:rPr>
              <a:t>agosto</a:t>
            </a:r>
            <a:r>
              <a:rPr dirty="0" sz="700">
                <a:latin typeface="Calibri"/>
                <a:cs typeface="Calibri"/>
              </a:rPr>
              <a:t> </a:t>
            </a:r>
            <a:r>
              <a:rPr dirty="0" sz="700" spc="-20">
                <a:latin typeface="Calibri"/>
                <a:cs typeface="Calibri"/>
              </a:rPr>
              <a:t>2024</a:t>
            </a:r>
            <a:endParaRPr sz="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80"/>
              </a:spcBef>
            </a:pPr>
            <a:endParaRPr sz="700">
              <a:latin typeface="Calibri"/>
              <a:cs typeface="Calibri"/>
            </a:endParaRPr>
          </a:p>
          <a:p>
            <a:pPr marL="12700" marR="5080">
              <a:lnSpc>
                <a:spcPts val="1040"/>
              </a:lnSpc>
            </a:pP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Hospital Carlos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Alberto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Cortez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Jiménez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Essalud</a:t>
            </a:r>
            <a:r>
              <a:rPr dirty="0" sz="900" spc="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-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Tumbes,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enero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agosto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2024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notificado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11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infecciones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asociadas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la </a:t>
            </a:r>
            <a:r>
              <a:rPr dirty="0" sz="900">
                <a:latin typeface="Arial MT"/>
                <a:cs typeface="Arial MT"/>
              </a:rPr>
              <a:t>atención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salud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(IAAS)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servicio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UCI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adulto,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medicina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ginecobstetricia.</a:t>
            </a:r>
            <a:endParaRPr sz="900">
              <a:latin typeface="Arial MT"/>
              <a:cs typeface="Arial MT"/>
            </a:endParaRPr>
          </a:p>
          <a:p>
            <a:pPr algn="just" marL="12700" marR="6985">
              <a:lnSpc>
                <a:spcPct val="95800"/>
              </a:lnSpc>
              <a:spcBef>
                <a:spcPts val="1005"/>
              </a:spcBef>
            </a:pP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tasa</a:t>
            </a:r>
            <a:r>
              <a:rPr dirty="0" sz="900" spc="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acumulada</a:t>
            </a:r>
            <a:r>
              <a:rPr dirty="0" sz="900" spc="6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IAAS</a:t>
            </a:r>
            <a:r>
              <a:rPr dirty="0" sz="900" spc="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por</a:t>
            </a:r>
            <a:r>
              <a:rPr dirty="0" sz="900" spc="6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neumonía</a:t>
            </a:r>
            <a:r>
              <a:rPr dirty="0" sz="900" spc="6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asociado</a:t>
            </a:r>
            <a:r>
              <a:rPr dirty="0" sz="900" spc="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</a:t>
            </a:r>
            <a:r>
              <a:rPr dirty="0" sz="900" spc="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ventilación</a:t>
            </a:r>
            <a:r>
              <a:rPr dirty="0" sz="900" spc="6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mecánica</a:t>
            </a:r>
            <a:r>
              <a:rPr dirty="0" sz="900" spc="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UCI</a:t>
            </a:r>
            <a:r>
              <a:rPr dirty="0" sz="900" spc="6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adulto</a:t>
            </a:r>
            <a:r>
              <a:rPr dirty="0" sz="900" spc="36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es</a:t>
            </a:r>
            <a:r>
              <a:rPr dirty="0" sz="900" spc="6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9,29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6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por</a:t>
            </a:r>
            <a:r>
              <a:rPr dirty="0" sz="900" spc="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1000</a:t>
            </a:r>
            <a:r>
              <a:rPr dirty="0" sz="900" spc="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días</a:t>
            </a:r>
            <a:r>
              <a:rPr dirty="0" sz="900" spc="60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de </a:t>
            </a:r>
            <a:r>
              <a:rPr dirty="0" sz="900">
                <a:latin typeface="Arial MT"/>
                <a:cs typeface="Arial MT"/>
              </a:rPr>
              <a:t>exposición,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que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supera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10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veces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valor</a:t>
            </a:r>
            <a:r>
              <a:rPr dirty="0" sz="900" spc="6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nacional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referencial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(7,12),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superando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incluso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nivel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local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tasa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del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hospital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 spc="-20">
                <a:latin typeface="Arial MT"/>
                <a:cs typeface="Arial MT"/>
              </a:rPr>
              <a:t>José </a:t>
            </a:r>
            <a:r>
              <a:rPr dirty="0" sz="900">
                <a:latin typeface="Arial MT"/>
                <a:cs typeface="Arial MT"/>
              </a:rPr>
              <a:t>Alfredo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Mendoza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Olavarría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(2,42).</a:t>
            </a:r>
            <a:endParaRPr sz="9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900">
              <a:latin typeface="Arial MT"/>
              <a:cs typeface="Arial MT"/>
            </a:endParaRPr>
          </a:p>
          <a:p>
            <a:pPr algn="just" marL="12700" marR="5080">
              <a:lnSpc>
                <a:spcPct val="95800"/>
              </a:lnSpc>
            </a:pP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1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tasa</a:t>
            </a:r>
            <a:r>
              <a:rPr dirty="0" sz="900" spc="1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acumulada</a:t>
            </a:r>
            <a:r>
              <a:rPr dirty="0" sz="900" spc="1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1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IAAS</a:t>
            </a:r>
            <a:r>
              <a:rPr dirty="0" sz="900" spc="1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1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medicina</a:t>
            </a:r>
            <a:r>
              <a:rPr dirty="0" sz="900" spc="1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por</a:t>
            </a:r>
            <a:r>
              <a:rPr dirty="0" sz="900" spc="1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infección</a:t>
            </a:r>
            <a:r>
              <a:rPr dirty="0" sz="900" spc="1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del</a:t>
            </a:r>
            <a:r>
              <a:rPr dirty="0" sz="900" spc="1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tracto</a:t>
            </a:r>
            <a:r>
              <a:rPr dirty="0" sz="900" spc="1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urinario</a:t>
            </a:r>
            <a:r>
              <a:rPr dirty="0" sz="900" spc="1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asociado</a:t>
            </a:r>
            <a:r>
              <a:rPr dirty="0" sz="900" spc="1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</a:t>
            </a:r>
            <a:r>
              <a:rPr dirty="0" sz="900" spc="1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sonda</a:t>
            </a:r>
            <a:r>
              <a:rPr dirty="0" sz="900" spc="1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vesical</a:t>
            </a:r>
            <a:r>
              <a:rPr dirty="0" sz="900" spc="1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supera</a:t>
            </a:r>
            <a:r>
              <a:rPr dirty="0" sz="900" spc="1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1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valor</a:t>
            </a:r>
            <a:r>
              <a:rPr dirty="0" sz="900" spc="13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nacional </a:t>
            </a:r>
            <a:r>
              <a:rPr dirty="0" sz="900">
                <a:latin typeface="Arial MT"/>
                <a:cs typeface="Arial MT"/>
              </a:rPr>
              <a:t>referencial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(6,70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vs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1,93).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Al igual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servicio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UCI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adulto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por infección del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tracto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urinario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asociado a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sonda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vesical</a:t>
            </a:r>
            <a:r>
              <a:rPr dirty="0" sz="900" spc="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supera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el </a:t>
            </a:r>
            <a:r>
              <a:rPr dirty="0" sz="900">
                <a:latin typeface="Arial MT"/>
                <a:cs typeface="Arial MT"/>
              </a:rPr>
              <a:t>valor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nacional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referencial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(3,32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vs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1,98).</a:t>
            </a:r>
            <a:endParaRPr sz="9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00">
              <a:latin typeface="Arial MT"/>
              <a:cs typeface="Arial MT"/>
            </a:endParaRPr>
          </a:p>
          <a:p>
            <a:pPr marL="12700" marR="8255">
              <a:lnSpc>
                <a:spcPts val="1030"/>
              </a:lnSpc>
            </a:pP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1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tasa</a:t>
            </a:r>
            <a:r>
              <a:rPr dirty="0" sz="900" spc="1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acumulada</a:t>
            </a:r>
            <a:r>
              <a:rPr dirty="0" sz="900" spc="1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1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IAAS</a:t>
            </a:r>
            <a:r>
              <a:rPr dirty="0" sz="900" spc="1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por</a:t>
            </a:r>
            <a:r>
              <a:rPr dirty="0" sz="900" spc="1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infección</a:t>
            </a:r>
            <a:r>
              <a:rPr dirty="0" sz="900" spc="1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del</a:t>
            </a:r>
            <a:r>
              <a:rPr dirty="0" sz="900" spc="1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torrente</a:t>
            </a:r>
            <a:r>
              <a:rPr dirty="0" sz="900" spc="1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sanguíneo</a:t>
            </a:r>
            <a:r>
              <a:rPr dirty="0" sz="900" spc="1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asociado</a:t>
            </a:r>
            <a:r>
              <a:rPr dirty="0" sz="900" spc="1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</a:t>
            </a:r>
            <a:r>
              <a:rPr dirty="0" sz="900" spc="1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catéter</a:t>
            </a:r>
            <a:r>
              <a:rPr dirty="0" sz="900" spc="1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venoso</a:t>
            </a:r>
            <a:r>
              <a:rPr dirty="0" sz="900" spc="1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central</a:t>
            </a:r>
            <a:r>
              <a:rPr dirty="0" sz="900" spc="1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supera</a:t>
            </a:r>
            <a:r>
              <a:rPr dirty="0" sz="900" spc="1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1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valor</a:t>
            </a:r>
            <a:r>
              <a:rPr dirty="0" sz="900" spc="13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nacional </a:t>
            </a:r>
            <a:r>
              <a:rPr dirty="0" sz="900">
                <a:latin typeface="Arial MT"/>
                <a:cs typeface="Arial MT"/>
              </a:rPr>
              <a:t>referencial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(2,24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vs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1,18).</a:t>
            </a:r>
            <a:endParaRPr sz="9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900">
              <a:latin typeface="Arial MT"/>
              <a:cs typeface="Arial MT"/>
            </a:endParaRPr>
          </a:p>
          <a:p>
            <a:pPr marL="12700" marR="5080">
              <a:lnSpc>
                <a:spcPts val="1030"/>
              </a:lnSpc>
            </a:pP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-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tasa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acumulada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IAAS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por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infección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sitio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quirúrgico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asociado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parto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por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cesárea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supera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valor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nacional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referencial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(0,93 </a:t>
            </a:r>
            <a:r>
              <a:rPr dirty="0" sz="900">
                <a:latin typeface="Arial MT"/>
                <a:cs typeface="Arial MT"/>
              </a:rPr>
              <a:t>vs</a:t>
            </a:r>
            <a:r>
              <a:rPr dirty="0" sz="900" spc="-10">
                <a:latin typeface="Arial MT"/>
                <a:cs typeface="Arial MT"/>
              </a:rPr>
              <a:t> 0,91).</a:t>
            </a:r>
            <a:endParaRPr sz="900">
              <a:latin typeface="Arial MT"/>
              <a:cs typeface="Arial MT"/>
            </a:endParaRPr>
          </a:p>
          <a:p>
            <a:pPr marL="12700" marR="5080">
              <a:lnSpc>
                <a:spcPts val="1040"/>
              </a:lnSpc>
              <a:spcBef>
                <a:spcPts val="1035"/>
              </a:spcBef>
            </a:pPr>
            <a:r>
              <a:rPr dirty="0" sz="900">
                <a:latin typeface="Arial MT"/>
                <a:cs typeface="Arial MT"/>
              </a:rPr>
              <a:t>Es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necesario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implementar medidas</a:t>
            </a:r>
            <a:r>
              <a:rPr dirty="0" sz="900" spc="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urgentes</a:t>
            </a:r>
            <a:r>
              <a:rPr dirty="0" sz="900" spc="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que permitan</a:t>
            </a:r>
            <a:r>
              <a:rPr dirty="0" sz="900" spc="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reducir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estas</a:t>
            </a:r>
            <a:r>
              <a:rPr dirty="0" sz="900" spc="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incidencias,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así</a:t>
            </a:r>
            <a:r>
              <a:rPr dirty="0" sz="900" spc="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como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investigar la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ocurrencia</a:t>
            </a:r>
            <a:r>
              <a:rPr dirty="0" sz="900" spc="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 </a:t>
            </a:r>
            <a:r>
              <a:rPr dirty="0" sz="900" spc="-10">
                <a:latin typeface="Arial MT"/>
                <a:cs typeface="Arial MT"/>
              </a:rPr>
              <a:t>brotes,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agentes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involucrados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factores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condicionantes.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59740" y="1182115"/>
            <a:ext cx="6419850" cy="36385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75"/>
              </a:spcBef>
            </a:pPr>
            <a:r>
              <a:rPr dirty="0" sz="1100" b="1">
                <a:latin typeface="Calibri"/>
                <a:cs typeface="Calibri"/>
              </a:rPr>
              <a:t>Tabla</a:t>
            </a:r>
            <a:r>
              <a:rPr dirty="0" sz="1100" spc="3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2</a:t>
            </a:r>
            <a:r>
              <a:rPr dirty="0" sz="1100">
                <a:latin typeface="Calibri"/>
                <a:cs typeface="Calibri"/>
              </a:rPr>
              <a:t>.</a:t>
            </a:r>
            <a:r>
              <a:rPr dirty="0" sz="1100" spc="4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Densidad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de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incidencia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e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incidencia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acumulada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de</a:t>
            </a:r>
            <a:r>
              <a:rPr dirty="0" sz="1100" spc="7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Infecciones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Asociadas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la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Atención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de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Salud,</a:t>
            </a:r>
            <a:r>
              <a:rPr dirty="0" sz="1100" spc="5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según </a:t>
            </a:r>
            <a:r>
              <a:rPr dirty="0" sz="1100">
                <a:latin typeface="Calibri"/>
                <a:cs typeface="Calibri"/>
              </a:rPr>
              <a:t>factor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de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riesgo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y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servicio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hospitalario,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Hospital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Carlos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Alberto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Cortez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Jiménez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Essalud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-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Tumbes,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2024*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301996" y="468121"/>
            <a:ext cx="84645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Página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15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15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383532" y="466597"/>
            <a:ext cx="8178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1200" spc="2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49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98245" y="2154681"/>
            <a:ext cx="6163945" cy="1617345"/>
          </a:xfrm>
          <a:prstGeom prst="rect">
            <a:avLst/>
          </a:prstGeom>
        </p:spPr>
        <p:txBody>
          <a:bodyPr wrap="square" lIns="0" tIns="34925" rIns="0" bIns="0" rtlCol="0" vert="horz">
            <a:spAutoFit/>
          </a:bodyPr>
          <a:lstStyle/>
          <a:p>
            <a:pPr algn="ctr" marL="12700" marR="5080">
              <a:lnSpc>
                <a:spcPts val="2530"/>
              </a:lnSpc>
              <a:spcBef>
                <a:spcPts val="275"/>
              </a:spcBef>
            </a:pPr>
            <a:r>
              <a:rPr dirty="0" sz="2200">
                <a:latin typeface="Times New Roman"/>
                <a:cs typeface="Times New Roman"/>
              </a:rPr>
              <a:t>Te</a:t>
            </a:r>
            <a:r>
              <a:rPr dirty="0" sz="2200" spc="-15">
                <a:latin typeface="Times New Roman"/>
                <a:cs typeface="Times New Roman"/>
              </a:rPr>
              <a:t> </a:t>
            </a:r>
            <a:r>
              <a:rPr dirty="0" sz="2200">
                <a:latin typeface="Times New Roman"/>
                <a:cs typeface="Times New Roman"/>
              </a:rPr>
              <a:t>invitamos</a:t>
            </a:r>
            <a:r>
              <a:rPr dirty="0" sz="2200" spc="-15">
                <a:latin typeface="Times New Roman"/>
                <a:cs typeface="Times New Roman"/>
              </a:rPr>
              <a:t> </a:t>
            </a:r>
            <a:r>
              <a:rPr dirty="0" sz="2200">
                <a:latin typeface="Times New Roman"/>
                <a:cs typeface="Times New Roman"/>
              </a:rPr>
              <a:t>a</a:t>
            </a:r>
            <a:r>
              <a:rPr dirty="0" sz="2200" spc="-10">
                <a:latin typeface="Times New Roman"/>
                <a:cs typeface="Times New Roman"/>
              </a:rPr>
              <a:t> </a:t>
            </a:r>
            <a:r>
              <a:rPr dirty="0" sz="2200">
                <a:latin typeface="Times New Roman"/>
                <a:cs typeface="Times New Roman"/>
              </a:rPr>
              <a:t>revisar</a:t>
            </a:r>
            <a:r>
              <a:rPr dirty="0" sz="2200" spc="-15">
                <a:latin typeface="Times New Roman"/>
                <a:cs typeface="Times New Roman"/>
              </a:rPr>
              <a:t> </a:t>
            </a:r>
            <a:r>
              <a:rPr dirty="0" sz="2200">
                <a:latin typeface="Times New Roman"/>
                <a:cs typeface="Times New Roman"/>
              </a:rPr>
              <a:t>la</a:t>
            </a:r>
            <a:r>
              <a:rPr dirty="0" sz="2200" spc="-20">
                <a:latin typeface="Times New Roman"/>
                <a:cs typeface="Times New Roman"/>
              </a:rPr>
              <a:t> </a:t>
            </a:r>
            <a:r>
              <a:rPr dirty="0" sz="2200">
                <a:latin typeface="Times New Roman"/>
                <a:cs typeface="Times New Roman"/>
              </a:rPr>
              <a:t>Sala</a:t>
            </a:r>
            <a:r>
              <a:rPr dirty="0" sz="2200" spc="-10">
                <a:latin typeface="Times New Roman"/>
                <a:cs typeface="Times New Roman"/>
              </a:rPr>
              <a:t> </a:t>
            </a:r>
            <a:r>
              <a:rPr dirty="0" sz="2200">
                <a:latin typeface="Times New Roman"/>
                <a:cs typeface="Times New Roman"/>
              </a:rPr>
              <a:t>Semanal</a:t>
            </a:r>
            <a:r>
              <a:rPr dirty="0" sz="2200" spc="-10">
                <a:latin typeface="Times New Roman"/>
                <a:cs typeface="Times New Roman"/>
              </a:rPr>
              <a:t> </a:t>
            </a:r>
            <a:r>
              <a:rPr dirty="0" sz="2200">
                <a:latin typeface="Times New Roman"/>
                <a:cs typeface="Times New Roman"/>
              </a:rPr>
              <a:t>de</a:t>
            </a:r>
            <a:r>
              <a:rPr dirty="0" sz="2200" spc="-20">
                <a:latin typeface="Times New Roman"/>
                <a:cs typeface="Times New Roman"/>
              </a:rPr>
              <a:t> </a:t>
            </a:r>
            <a:r>
              <a:rPr dirty="0" sz="2200">
                <a:latin typeface="Times New Roman"/>
                <a:cs typeface="Times New Roman"/>
              </a:rPr>
              <a:t>Situación</a:t>
            </a:r>
            <a:r>
              <a:rPr dirty="0" sz="2200" spc="-10">
                <a:latin typeface="Times New Roman"/>
                <a:cs typeface="Times New Roman"/>
              </a:rPr>
              <a:t> </a:t>
            </a:r>
            <a:r>
              <a:rPr dirty="0" sz="2200" spc="-25">
                <a:latin typeface="Times New Roman"/>
                <a:cs typeface="Times New Roman"/>
              </a:rPr>
              <a:t>de </a:t>
            </a:r>
            <a:r>
              <a:rPr dirty="0" sz="2200">
                <a:latin typeface="Times New Roman"/>
                <a:cs typeface="Times New Roman"/>
              </a:rPr>
              <a:t>Salud</a:t>
            </a:r>
            <a:r>
              <a:rPr dirty="0" sz="2200" spc="-30">
                <a:latin typeface="Times New Roman"/>
                <a:cs typeface="Times New Roman"/>
              </a:rPr>
              <a:t> </a:t>
            </a:r>
            <a:r>
              <a:rPr dirty="0" sz="2200">
                <a:latin typeface="Times New Roman"/>
                <a:cs typeface="Times New Roman"/>
              </a:rPr>
              <a:t>Binacional</a:t>
            </a:r>
            <a:r>
              <a:rPr dirty="0" sz="2200" spc="-20">
                <a:latin typeface="Times New Roman"/>
                <a:cs typeface="Times New Roman"/>
              </a:rPr>
              <a:t> </a:t>
            </a:r>
            <a:r>
              <a:rPr dirty="0" sz="2200">
                <a:latin typeface="Times New Roman"/>
                <a:cs typeface="Times New Roman"/>
              </a:rPr>
              <a:t>(Tumbes-</a:t>
            </a:r>
            <a:r>
              <a:rPr dirty="0" sz="2200" spc="-20">
                <a:latin typeface="Times New Roman"/>
                <a:cs typeface="Times New Roman"/>
              </a:rPr>
              <a:t> </a:t>
            </a:r>
            <a:r>
              <a:rPr dirty="0" sz="2200">
                <a:latin typeface="Times New Roman"/>
                <a:cs typeface="Times New Roman"/>
              </a:rPr>
              <a:t>El</a:t>
            </a:r>
            <a:r>
              <a:rPr dirty="0" sz="2200" spc="-25">
                <a:latin typeface="Times New Roman"/>
                <a:cs typeface="Times New Roman"/>
              </a:rPr>
              <a:t> </a:t>
            </a:r>
            <a:r>
              <a:rPr dirty="0" sz="2200" spc="-20">
                <a:latin typeface="Times New Roman"/>
                <a:cs typeface="Times New Roman"/>
              </a:rPr>
              <a:t>Oro)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20"/>
              </a:spcBef>
            </a:pPr>
            <a:endParaRPr sz="2200">
              <a:latin typeface="Times New Roman"/>
              <a:cs typeface="Times New Roman"/>
            </a:endParaRPr>
          </a:p>
          <a:p>
            <a:pPr algn="ctr" marL="175260" marR="170180" indent="1905">
              <a:lnSpc>
                <a:spcPts val="2300"/>
              </a:lnSpc>
            </a:pPr>
            <a:r>
              <a:rPr dirty="0" sz="2000" spc="-10">
                <a:latin typeface="Times New Roman"/>
                <a:cs typeface="Times New Roman"/>
              </a:rPr>
              <a:t>Link: </a:t>
            </a:r>
            <a:r>
              <a:rPr dirty="0" u="sng" sz="20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https://binacional.shinyapps.io/binacional_peru_ecuador/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55930" y="5787389"/>
            <a:ext cx="6647180" cy="622300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12700" marR="5080" indent="378460">
              <a:lnSpc>
                <a:spcPts val="2300"/>
              </a:lnSpc>
              <a:spcBef>
                <a:spcPts val="254"/>
              </a:spcBef>
            </a:pPr>
            <a:r>
              <a:rPr dirty="0" sz="2000">
                <a:latin typeface="Times New Roman"/>
                <a:cs typeface="Times New Roman"/>
              </a:rPr>
              <a:t>Donde</a:t>
            </a:r>
            <a:r>
              <a:rPr dirty="0" sz="2000" spc="-4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encontrarás</a:t>
            </a:r>
            <a:r>
              <a:rPr dirty="0" sz="2000" spc="-2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información</a:t>
            </a:r>
            <a:r>
              <a:rPr dirty="0" sz="2000" spc="-2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semanal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actualizada</a:t>
            </a:r>
            <a:r>
              <a:rPr dirty="0" sz="2000" spc="-2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de</a:t>
            </a:r>
            <a:r>
              <a:rPr dirty="0" sz="2000" spc="-20">
                <a:latin typeface="Times New Roman"/>
                <a:cs typeface="Times New Roman"/>
              </a:rPr>
              <a:t> </a:t>
            </a:r>
            <a:r>
              <a:rPr dirty="0" sz="2000" spc="-25">
                <a:latin typeface="Times New Roman"/>
                <a:cs typeface="Times New Roman"/>
              </a:rPr>
              <a:t>la </a:t>
            </a:r>
            <a:r>
              <a:rPr dirty="0" sz="2000">
                <a:latin typeface="Times New Roman"/>
                <a:cs typeface="Times New Roman"/>
              </a:rPr>
              <a:t>situación</a:t>
            </a:r>
            <a:r>
              <a:rPr dirty="0" sz="2000" spc="-3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de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salud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de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daños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priorizados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del</a:t>
            </a:r>
            <a:r>
              <a:rPr dirty="0" sz="2000" spc="-3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Cordón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Fronterizo</a:t>
            </a:r>
            <a:r>
              <a:rPr dirty="0" sz="2000" spc="-25">
                <a:latin typeface="Times New Roman"/>
                <a:cs typeface="Times New Roman"/>
              </a:rPr>
              <a:t> 01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70489" y="3911737"/>
            <a:ext cx="1437239" cy="1454762"/>
          </a:xfrm>
          <a:prstGeom prst="rect">
            <a:avLst/>
          </a:prstGeom>
        </p:spPr>
      </p:pic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60"/>
              </a:lnSpc>
            </a:pPr>
            <a:r>
              <a:rPr dirty="0"/>
              <a:t>Fuente:</a:t>
            </a:r>
            <a:r>
              <a:rPr dirty="0" spc="-10"/>
              <a:t> </a:t>
            </a:r>
            <a:r>
              <a:rPr dirty="0"/>
              <a:t>Tablas,</a:t>
            </a:r>
            <a:r>
              <a:rPr dirty="0" spc="-5"/>
              <a:t> </a:t>
            </a:r>
            <a:r>
              <a:rPr dirty="0"/>
              <a:t>gráficos</a:t>
            </a:r>
            <a:r>
              <a:rPr dirty="0" spc="-5"/>
              <a:t> </a:t>
            </a:r>
            <a:r>
              <a:rPr dirty="0"/>
              <a:t>y</a:t>
            </a:r>
            <a:r>
              <a:rPr dirty="0" spc="-5"/>
              <a:t> </a:t>
            </a:r>
            <a:r>
              <a:rPr dirty="0"/>
              <a:t>mapas</a:t>
            </a:r>
            <a:r>
              <a:rPr dirty="0" spc="-10"/>
              <a:t> </a:t>
            </a:r>
            <a:r>
              <a:rPr dirty="0"/>
              <a:t>del Sistema</a:t>
            </a:r>
            <a:r>
              <a:rPr dirty="0" spc="-5"/>
              <a:t> </a:t>
            </a:r>
            <a:r>
              <a:rPr dirty="0"/>
              <a:t>de</a:t>
            </a:r>
            <a:r>
              <a:rPr dirty="0" spc="-5"/>
              <a:t> </a:t>
            </a:r>
            <a:r>
              <a:rPr dirty="0" spc="-10"/>
              <a:t>Notificación</a:t>
            </a:r>
            <a:r>
              <a:rPr dirty="0" spc="-5"/>
              <a:t> </a:t>
            </a:r>
            <a:r>
              <a:rPr dirty="0" spc="-10"/>
              <a:t>Epidemiológica online</a:t>
            </a:r>
            <a:r>
              <a:rPr dirty="0"/>
              <a:t> (NOTIWEB)</a:t>
            </a:r>
            <a:r>
              <a:rPr dirty="0" spc="15"/>
              <a:t> </a:t>
            </a:r>
            <a:r>
              <a:rPr dirty="0"/>
              <a:t>- </a:t>
            </a:r>
            <a:r>
              <a:rPr dirty="0" spc="-25"/>
              <a:t>CDC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80516" y="456268"/>
            <a:ext cx="110489" cy="5194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80"/>
              </a:lnSpc>
            </a:pPr>
            <a:r>
              <a:rPr dirty="0" sz="1200" spc="-50">
                <a:latin typeface="Times New Roman"/>
                <a:cs typeface="Times New Roman"/>
              </a:rPr>
              <a:t>V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1380"/>
              </a:lnSpc>
              <a:spcBef>
                <a:spcPts val="50"/>
              </a:spcBef>
            </a:pPr>
            <a:r>
              <a:rPr dirty="0" sz="1200" spc="-50">
                <a:latin typeface="Times New Roman"/>
                <a:cs typeface="Times New Roman"/>
              </a:rPr>
              <a:t>V V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398462" y="2525547"/>
            <a:ext cx="5166360" cy="7369175"/>
            <a:chOff x="398462" y="2525547"/>
            <a:chExt cx="5166360" cy="736917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75485" y="3541394"/>
              <a:ext cx="3589108" cy="3589108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412750" y="2539834"/>
              <a:ext cx="3228975" cy="7340600"/>
            </a:xfrm>
            <a:custGeom>
              <a:avLst/>
              <a:gdLst/>
              <a:ahLst/>
              <a:cxnLst/>
              <a:rect l="l" t="t" r="r" b="b"/>
              <a:pathLst>
                <a:path w="3228975" h="7340600">
                  <a:moveTo>
                    <a:pt x="0" y="7340600"/>
                  </a:moveTo>
                  <a:lnTo>
                    <a:pt x="3228975" y="7340600"/>
                  </a:lnTo>
                  <a:lnTo>
                    <a:pt x="3228975" y="0"/>
                  </a:lnTo>
                  <a:lnTo>
                    <a:pt x="0" y="0"/>
                  </a:lnTo>
                  <a:lnTo>
                    <a:pt x="0" y="7340600"/>
                  </a:lnTo>
                  <a:close/>
                </a:path>
              </a:pathLst>
            </a:custGeom>
            <a:ln w="28575">
              <a:solidFill>
                <a:srgbClr val="519FD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2560" y="152399"/>
            <a:ext cx="7205345" cy="1473834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55064" y="1745701"/>
            <a:ext cx="4549140" cy="251946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1579880" y="1700275"/>
            <a:ext cx="4695190" cy="360045"/>
          </a:xfrm>
          <a:prstGeom prst="rect">
            <a:avLst/>
          </a:prstGeom>
          <a:ln w="6095">
            <a:solidFill>
              <a:srgbClr val="000000"/>
            </a:solidFill>
          </a:ln>
        </p:spPr>
        <p:txBody>
          <a:bodyPr wrap="square" lIns="0" tIns="41275" rIns="0" bIns="0" rtlCol="0" vert="horz">
            <a:spAutoFit/>
          </a:bodyPr>
          <a:lstStyle/>
          <a:p>
            <a:pPr marL="71755">
              <a:lnSpc>
                <a:spcPct val="100000"/>
              </a:lnSpc>
              <a:spcBef>
                <a:spcPts val="325"/>
              </a:spcBef>
            </a:pPr>
            <a:r>
              <a:rPr dirty="0" sz="1800" b="1">
                <a:solidFill>
                  <a:srgbClr val="4F81BC"/>
                </a:solidFill>
                <a:latin typeface="Trebuchet MS"/>
                <a:cs typeface="Trebuchet MS"/>
              </a:rPr>
              <a:t>DIRECCIÓN</a:t>
            </a:r>
            <a:r>
              <a:rPr dirty="0" sz="1800" spc="37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800" b="1">
                <a:solidFill>
                  <a:srgbClr val="4F81BC"/>
                </a:solidFill>
                <a:latin typeface="Trebuchet MS"/>
                <a:cs typeface="Trebuchet MS"/>
              </a:rPr>
              <a:t>REGIONAL</a:t>
            </a:r>
            <a:r>
              <a:rPr dirty="0" sz="1800" spc="38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800" b="1">
                <a:solidFill>
                  <a:srgbClr val="4F81BC"/>
                </a:solidFill>
                <a:latin typeface="Trebuchet MS"/>
                <a:cs typeface="Trebuchet MS"/>
              </a:rPr>
              <a:t>DE</a:t>
            </a:r>
            <a:r>
              <a:rPr dirty="0" sz="1800" spc="37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800" b="1">
                <a:solidFill>
                  <a:srgbClr val="4F81BC"/>
                </a:solidFill>
                <a:latin typeface="Trebuchet MS"/>
                <a:cs typeface="Trebuchet MS"/>
              </a:rPr>
              <a:t>SALUD</a:t>
            </a:r>
            <a:r>
              <a:rPr dirty="0" sz="1800" spc="38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800" spc="-10" b="1">
                <a:solidFill>
                  <a:srgbClr val="4F81BC"/>
                </a:solidFill>
                <a:latin typeface="Trebuchet MS"/>
                <a:cs typeface="Trebuchet MS"/>
              </a:rPr>
              <a:t>TUMBES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18159" y="2578354"/>
            <a:ext cx="3030220" cy="45593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R="5080">
              <a:lnSpc>
                <a:spcPct val="101800"/>
              </a:lnSpc>
              <a:spcBef>
                <a:spcPts val="65"/>
              </a:spcBef>
              <a:tabLst>
                <a:tab pos="599440" algn="l"/>
                <a:tab pos="1263650" algn="l"/>
                <a:tab pos="1647825" algn="l"/>
              </a:tabLst>
            </a:pP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La</a:t>
            </a:r>
            <a:r>
              <a:rPr dirty="0" sz="1400" spc="37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Dirección</a:t>
            </a:r>
            <a:r>
              <a:rPr dirty="0" sz="1400" spc="37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Ejecutiva</a:t>
            </a:r>
            <a:r>
              <a:rPr dirty="0" sz="1400" spc="37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de</a:t>
            </a:r>
            <a:r>
              <a:rPr dirty="0" sz="1400" spc="37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Epidemiología </a:t>
            </a:r>
            <a:r>
              <a:rPr dirty="0" sz="1400" spc="-20" i="1">
                <a:solidFill>
                  <a:srgbClr val="001F5F"/>
                </a:solidFill>
                <a:latin typeface="Calibri Light"/>
                <a:cs typeface="Calibri Light"/>
              </a:rPr>
              <a:t>hace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	</a:t>
            </a: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llegar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	</a:t>
            </a:r>
            <a:r>
              <a:rPr dirty="0" sz="1400" spc="-25" i="1">
                <a:solidFill>
                  <a:srgbClr val="001F5F"/>
                </a:solidFill>
                <a:latin typeface="Calibri Light"/>
                <a:cs typeface="Calibri Light"/>
              </a:rPr>
              <a:t>el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	</a:t>
            </a: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presente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18159" y="3012694"/>
            <a:ext cx="210058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1510030" algn="l"/>
                <a:tab pos="1957705" algn="l"/>
              </a:tabLst>
            </a:pP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correspondiente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	</a:t>
            </a:r>
            <a:r>
              <a:rPr dirty="0" sz="1400" spc="-50" i="1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	</a:t>
            </a:r>
            <a:r>
              <a:rPr dirty="0" sz="1400" spc="-25" i="1">
                <a:solidFill>
                  <a:srgbClr val="001F5F"/>
                </a:solidFill>
                <a:latin typeface="Calibri Light"/>
                <a:cs typeface="Calibri Light"/>
              </a:rPr>
              <a:t>la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963781" y="2795523"/>
            <a:ext cx="585470" cy="45593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R="5080" indent="81280">
              <a:lnSpc>
                <a:spcPct val="101800"/>
              </a:lnSpc>
              <a:spcBef>
                <a:spcPts val="65"/>
              </a:spcBef>
            </a:pP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boletín Semana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518159" y="3229863"/>
            <a:ext cx="1773555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Epidemiológica</a:t>
            </a:r>
            <a:r>
              <a:rPr dirty="0" sz="1400" spc="6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49-</a:t>
            </a:r>
            <a:r>
              <a:rPr dirty="0" sz="1400" spc="-20" i="1">
                <a:solidFill>
                  <a:srgbClr val="001F5F"/>
                </a:solidFill>
                <a:latin typeface="Calibri Light"/>
                <a:cs typeface="Calibri Light"/>
              </a:rPr>
              <a:t>2024.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518159" y="3664203"/>
            <a:ext cx="3029585" cy="889635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algn="just" marR="5080">
              <a:lnSpc>
                <a:spcPct val="101699"/>
              </a:lnSpc>
              <a:spcBef>
                <a:spcPts val="70"/>
              </a:spcBef>
            </a:pP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La</a:t>
            </a:r>
            <a:r>
              <a:rPr dirty="0" sz="1400" spc="315" i="1">
                <a:solidFill>
                  <a:srgbClr val="001F5F"/>
                </a:solidFill>
                <a:latin typeface="Calibri Light"/>
                <a:cs typeface="Calibri Light"/>
              </a:rPr>
              <a:t> 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información</a:t>
            </a:r>
            <a:r>
              <a:rPr dirty="0" sz="1400" spc="320" i="1">
                <a:solidFill>
                  <a:srgbClr val="001F5F"/>
                </a:solidFill>
                <a:latin typeface="Calibri Light"/>
                <a:cs typeface="Calibri Light"/>
              </a:rPr>
              <a:t> 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del</a:t>
            </a:r>
            <a:r>
              <a:rPr dirty="0" sz="1400" spc="315" i="1">
                <a:solidFill>
                  <a:srgbClr val="001F5F"/>
                </a:solidFill>
                <a:latin typeface="Calibri Light"/>
                <a:cs typeface="Calibri Light"/>
              </a:rPr>
              <a:t> 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presente</a:t>
            </a:r>
            <a:r>
              <a:rPr dirty="0" sz="1400" spc="320" i="1">
                <a:solidFill>
                  <a:srgbClr val="001F5F"/>
                </a:solidFill>
                <a:latin typeface="Calibri Light"/>
                <a:cs typeface="Calibri Light"/>
              </a:rPr>
              <a:t>  </a:t>
            </a: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Boletín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Epidemiológico</a:t>
            </a:r>
            <a:r>
              <a:rPr dirty="0" sz="1400" spc="10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procede</a:t>
            </a:r>
            <a:r>
              <a:rPr dirty="0" sz="1400" spc="9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de</a:t>
            </a:r>
            <a:r>
              <a:rPr dirty="0" sz="1400" spc="9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la</a:t>
            </a:r>
            <a:r>
              <a:rPr dirty="0" sz="1400" spc="10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notificación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de</a:t>
            </a:r>
            <a:r>
              <a:rPr dirty="0" sz="1400" spc="3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47</a:t>
            </a:r>
            <a:r>
              <a:rPr dirty="0" sz="1400" spc="3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establecimientos</a:t>
            </a:r>
            <a:r>
              <a:rPr dirty="0" sz="1400" spc="3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de</a:t>
            </a:r>
            <a:r>
              <a:rPr dirty="0" sz="1400" spc="3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salud</a:t>
            </a:r>
            <a:r>
              <a:rPr dirty="0" sz="1400" spc="3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de</a:t>
            </a:r>
            <a:r>
              <a:rPr dirty="0" sz="1400" spc="3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la</a:t>
            </a:r>
            <a:r>
              <a:rPr dirty="0" sz="1400" spc="3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25" i="1">
                <a:solidFill>
                  <a:srgbClr val="001F5F"/>
                </a:solidFill>
                <a:latin typeface="Calibri Light"/>
                <a:cs typeface="Calibri Light"/>
              </a:rPr>
              <a:t>Red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Regional</a:t>
            </a:r>
            <a:r>
              <a:rPr dirty="0" sz="1400" spc="-4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de</a:t>
            </a:r>
            <a:r>
              <a:rPr dirty="0" sz="1400" spc="-4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Epidemiología.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518159" y="4749291"/>
            <a:ext cx="3030220" cy="889635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algn="just" marR="5080">
              <a:lnSpc>
                <a:spcPct val="101699"/>
              </a:lnSpc>
              <a:spcBef>
                <a:spcPts val="70"/>
              </a:spcBef>
            </a:pP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La</a:t>
            </a:r>
            <a:r>
              <a:rPr dirty="0" sz="1400" spc="55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Red</a:t>
            </a:r>
            <a:r>
              <a:rPr dirty="0" sz="1400" spc="55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Regional</a:t>
            </a:r>
            <a:r>
              <a:rPr dirty="0" sz="1400" spc="55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está</a:t>
            </a:r>
            <a:r>
              <a:rPr dirty="0" sz="1400" spc="55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conformada</a:t>
            </a:r>
            <a:r>
              <a:rPr dirty="0" sz="1400" spc="55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por</a:t>
            </a:r>
            <a:r>
              <a:rPr dirty="0" sz="1400" spc="-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establecimientos</a:t>
            </a:r>
            <a:r>
              <a:rPr dirty="0" sz="1400" spc="15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de</a:t>
            </a:r>
            <a:r>
              <a:rPr dirty="0" sz="1400" spc="15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la</a:t>
            </a:r>
            <a:r>
              <a:rPr dirty="0" sz="1400" spc="15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Dirección</a:t>
            </a:r>
            <a:r>
              <a:rPr dirty="0" sz="1400" spc="15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Regional</a:t>
            </a:r>
            <a:r>
              <a:rPr dirty="0" sz="1400" spc="-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de</a:t>
            </a:r>
            <a:r>
              <a:rPr dirty="0" sz="1400" spc="-7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Salud</a:t>
            </a:r>
            <a:r>
              <a:rPr dirty="0" sz="1400" spc="-7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Tumbes,</a:t>
            </a:r>
            <a:r>
              <a:rPr dirty="0" sz="1400" spc="-7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EsSalud</a:t>
            </a:r>
            <a:r>
              <a:rPr dirty="0" sz="1400" spc="-7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y</a:t>
            </a:r>
            <a:r>
              <a:rPr dirty="0" sz="1400" spc="-7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5" i="1">
                <a:solidFill>
                  <a:srgbClr val="001F5F"/>
                </a:solidFill>
                <a:latin typeface="Calibri Light"/>
                <a:cs typeface="Calibri Light"/>
              </a:rPr>
              <a:t>otros</a:t>
            </a:r>
            <a:r>
              <a:rPr dirty="0" sz="1400" spc="-7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del</a:t>
            </a:r>
            <a:r>
              <a:rPr dirty="0" sz="1400" spc="-8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5" i="1">
                <a:solidFill>
                  <a:srgbClr val="001F5F"/>
                </a:solidFill>
                <a:latin typeface="Calibri Light"/>
                <a:cs typeface="Calibri Light"/>
              </a:rPr>
              <a:t>sector </a:t>
            </a: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salud</a:t>
            </a:r>
            <a:r>
              <a:rPr dirty="0" sz="1400" spc="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de</a:t>
            </a:r>
            <a:r>
              <a:rPr dirty="0" sz="1400" spc="-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la</a:t>
            </a:r>
            <a:r>
              <a:rPr dirty="0" sz="1400" spc="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región</a:t>
            </a:r>
            <a:r>
              <a:rPr dirty="0" sz="1400" spc="-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Tumbes.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518159" y="5834633"/>
            <a:ext cx="3031490" cy="284353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algn="just" marR="6985">
              <a:lnSpc>
                <a:spcPct val="101699"/>
              </a:lnSpc>
              <a:spcBef>
                <a:spcPts val="70"/>
              </a:spcBef>
            </a:pP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La</a:t>
            </a:r>
            <a:r>
              <a:rPr dirty="0" sz="1400" spc="320" i="1">
                <a:solidFill>
                  <a:srgbClr val="001F5F"/>
                </a:solidFill>
                <a:latin typeface="Calibri Light"/>
                <a:cs typeface="Calibri Light"/>
              </a:rPr>
              <a:t> 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información</a:t>
            </a:r>
            <a:r>
              <a:rPr dirty="0" sz="1400" spc="320" i="1">
                <a:solidFill>
                  <a:srgbClr val="001F5F"/>
                </a:solidFill>
                <a:latin typeface="Calibri Light"/>
                <a:cs typeface="Calibri Light"/>
              </a:rPr>
              <a:t> 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es</a:t>
            </a:r>
            <a:r>
              <a:rPr dirty="0" sz="1400" spc="320" i="1">
                <a:solidFill>
                  <a:srgbClr val="001F5F"/>
                </a:solidFill>
                <a:latin typeface="Calibri Light"/>
                <a:cs typeface="Calibri Light"/>
              </a:rPr>
              <a:t> 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actualizada</a:t>
            </a:r>
            <a:r>
              <a:rPr dirty="0" sz="1400" spc="320" i="1">
                <a:solidFill>
                  <a:srgbClr val="001F5F"/>
                </a:solidFill>
                <a:latin typeface="Calibri Light"/>
                <a:cs typeface="Calibri Light"/>
              </a:rPr>
              <a:t>  </a:t>
            </a:r>
            <a:r>
              <a:rPr dirty="0" sz="1400" spc="-20" i="1">
                <a:solidFill>
                  <a:srgbClr val="001F5F"/>
                </a:solidFill>
                <a:latin typeface="Calibri Light"/>
                <a:cs typeface="Calibri Light"/>
              </a:rPr>
              <a:t>cada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semana</a:t>
            </a:r>
            <a:r>
              <a:rPr dirty="0" sz="1400" spc="26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o</a:t>
            </a:r>
            <a:r>
              <a:rPr dirty="0" sz="1400" spc="26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mes.</a:t>
            </a:r>
            <a:r>
              <a:rPr dirty="0" sz="1400" spc="27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Los</a:t>
            </a:r>
            <a:r>
              <a:rPr dirty="0" sz="1400" spc="27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datos</a:t>
            </a:r>
            <a:r>
              <a:rPr dirty="0" sz="1400" spc="26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y</a:t>
            </a:r>
            <a:r>
              <a:rPr dirty="0" sz="1400" spc="26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análisis</a:t>
            </a:r>
            <a:r>
              <a:rPr dirty="0" sz="1400" spc="26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25" i="1">
                <a:solidFill>
                  <a:srgbClr val="001F5F"/>
                </a:solidFill>
                <a:latin typeface="Calibri Light"/>
                <a:cs typeface="Calibri Light"/>
              </a:rPr>
              <a:t>son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provisionales</a:t>
            </a:r>
            <a:r>
              <a:rPr dirty="0" sz="1400" spc="47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y</a:t>
            </a:r>
            <a:r>
              <a:rPr dirty="0" sz="1400" spc="47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pueden</a:t>
            </a:r>
            <a:r>
              <a:rPr dirty="0" sz="1400" spc="47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estar</a:t>
            </a:r>
            <a:r>
              <a:rPr dirty="0" sz="1400" spc="48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sujetos</a:t>
            </a:r>
            <a:r>
              <a:rPr dirty="0" sz="1400" spc="484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50" i="1">
                <a:solidFill>
                  <a:srgbClr val="001F5F"/>
                </a:solidFill>
                <a:latin typeface="Calibri Light"/>
                <a:cs typeface="Calibri Light"/>
              </a:rPr>
              <a:t>a </a:t>
            </a: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modificación.</a:t>
            </a:r>
            <a:endParaRPr sz="14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endParaRPr sz="1400">
              <a:latin typeface="Calibri Light"/>
              <a:cs typeface="Calibri Light"/>
            </a:endParaRPr>
          </a:p>
          <a:p>
            <a:pPr algn="just" marR="5080">
              <a:lnSpc>
                <a:spcPct val="101699"/>
              </a:lnSpc>
            </a:pP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Esta</a:t>
            </a:r>
            <a:r>
              <a:rPr dirty="0" sz="1400" spc="345" i="1">
                <a:solidFill>
                  <a:srgbClr val="001F5F"/>
                </a:solidFill>
                <a:latin typeface="Calibri Light"/>
                <a:cs typeface="Calibri Light"/>
              </a:rPr>
              <a:t>  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información</a:t>
            </a:r>
            <a:r>
              <a:rPr dirty="0" sz="1400" spc="345" i="1">
                <a:solidFill>
                  <a:srgbClr val="001F5F"/>
                </a:solidFill>
                <a:latin typeface="Calibri Light"/>
                <a:cs typeface="Calibri Light"/>
              </a:rPr>
              <a:t>  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es</a:t>
            </a:r>
            <a:r>
              <a:rPr dirty="0" sz="1400" spc="345" i="1">
                <a:solidFill>
                  <a:srgbClr val="001F5F"/>
                </a:solidFill>
                <a:latin typeface="Calibri Light"/>
                <a:cs typeface="Calibri Light"/>
              </a:rPr>
              <a:t>   </a:t>
            </a: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suministrada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semanalmente</a:t>
            </a:r>
            <a:r>
              <a:rPr dirty="0" sz="1400" spc="46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por</a:t>
            </a:r>
            <a:r>
              <a:rPr dirty="0" sz="1400" spc="47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la</a:t>
            </a:r>
            <a:r>
              <a:rPr dirty="0" sz="1400" spc="46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Red</a:t>
            </a:r>
            <a:r>
              <a:rPr dirty="0" sz="1400" spc="47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Regional</a:t>
            </a:r>
            <a:r>
              <a:rPr dirty="0" sz="1400" spc="47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25" i="1">
                <a:solidFill>
                  <a:srgbClr val="001F5F"/>
                </a:solidFill>
                <a:latin typeface="Calibri Light"/>
                <a:cs typeface="Calibri Light"/>
              </a:rPr>
              <a:t>de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Epidemiología</a:t>
            </a:r>
            <a:r>
              <a:rPr dirty="0" sz="1400" spc="10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de</a:t>
            </a:r>
            <a:r>
              <a:rPr dirty="0" sz="1400" spc="10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Tumbes,</a:t>
            </a:r>
            <a:r>
              <a:rPr dirty="0" sz="1400" spc="10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cuya</a:t>
            </a:r>
            <a:r>
              <a:rPr dirty="0" sz="1400" spc="10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fuente</a:t>
            </a:r>
            <a:r>
              <a:rPr dirty="0" sz="1400" spc="10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25" i="1">
                <a:solidFill>
                  <a:srgbClr val="001F5F"/>
                </a:solidFill>
                <a:latin typeface="Calibri Light"/>
                <a:cs typeface="Calibri Light"/>
              </a:rPr>
              <a:t>es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el</a:t>
            </a:r>
            <a:r>
              <a:rPr dirty="0" sz="1400" spc="37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registro</a:t>
            </a:r>
            <a:r>
              <a:rPr dirty="0" sz="1400" spc="38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semanal</a:t>
            </a:r>
            <a:r>
              <a:rPr dirty="0" sz="1400" spc="38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de</a:t>
            </a:r>
            <a:r>
              <a:rPr dirty="0" sz="1400" spc="38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enfermedades</a:t>
            </a:r>
            <a:r>
              <a:rPr dirty="0" sz="1400" spc="39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50" i="1">
                <a:solidFill>
                  <a:srgbClr val="001F5F"/>
                </a:solidFill>
                <a:latin typeface="Calibri Light"/>
                <a:cs typeface="Calibri Light"/>
              </a:rPr>
              <a:t>y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eventos</a:t>
            </a:r>
            <a:r>
              <a:rPr dirty="0" sz="1400" spc="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sujetos</a:t>
            </a:r>
            <a:r>
              <a:rPr dirty="0" sz="1400" spc="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dirty="0" sz="1400" spc="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notificación inmediata</a:t>
            </a:r>
            <a:r>
              <a:rPr dirty="0" sz="1400" spc="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50" i="1">
                <a:solidFill>
                  <a:srgbClr val="001F5F"/>
                </a:solidFill>
                <a:latin typeface="Calibri Light"/>
                <a:cs typeface="Calibri Light"/>
              </a:rPr>
              <a:t>o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semanal.</a:t>
            </a: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La</a:t>
            </a:r>
            <a:r>
              <a:rPr dirty="0" sz="1400" spc="-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Semana</a:t>
            </a:r>
            <a:r>
              <a:rPr dirty="0" sz="1400" spc="-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Epidemiológica</a:t>
            </a:r>
            <a:r>
              <a:rPr dirty="0" sz="1400" spc="-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inicia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el</a:t>
            </a:r>
            <a:r>
              <a:rPr dirty="0" sz="1400" spc="5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domingo</a:t>
            </a:r>
            <a:r>
              <a:rPr dirty="0" sz="1400" spc="6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de</a:t>
            </a:r>
            <a:r>
              <a:rPr dirty="0" sz="1400" spc="6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cada</a:t>
            </a:r>
            <a:r>
              <a:rPr dirty="0" sz="1400" spc="7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semana</a:t>
            </a:r>
            <a:r>
              <a:rPr dirty="0" sz="1400" spc="7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y</a:t>
            </a:r>
            <a:r>
              <a:rPr dirty="0" sz="1400" spc="7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concluye</a:t>
            </a:r>
            <a:r>
              <a:rPr dirty="0" sz="1400" spc="6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25" i="1">
                <a:solidFill>
                  <a:srgbClr val="001F5F"/>
                </a:solidFill>
                <a:latin typeface="Calibri Light"/>
                <a:cs typeface="Calibri Light"/>
              </a:rPr>
              <a:t>el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día</a:t>
            </a:r>
            <a:r>
              <a:rPr dirty="0" sz="1400" spc="-3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sábado</a:t>
            </a:r>
            <a:r>
              <a:rPr dirty="0" sz="1400" spc="-3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siguiente.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135633" y="2166873"/>
            <a:ext cx="114173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10" b="1" i="1">
                <a:latin typeface="Arial"/>
                <a:cs typeface="Arial"/>
              </a:rPr>
              <a:t>Presentación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4343400" y="2102083"/>
            <a:ext cx="2685415" cy="549275"/>
            <a:chOff x="4343400" y="2102083"/>
            <a:chExt cx="2685415" cy="549275"/>
          </a:xfrm>
        </p:grpSpPr>
        <p:pic>
          <p:nvPicPr>
            <p:cNvPr id="18" name="object 1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43400" y="2102083"/>
              <a:ext cx="2685288" cy="549040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51782" y="2239467"/>
              <a:ext cx="2667000" cy="260781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4389119" y="2111501"/>
              <a:ext cx="2600325" cy="477520"/>
            </a:xfrm>
            <a:custGeom>
              <a:avLst/>
              <a:gdLst/>
              <a:ahLst/>
              <a:cxnLst/>
              <a:rect l="l" t="t" r="r" b="b"/>
              <a:pathLst>
                <a:path w="2600325" h="477519">
                  <a:moveTo>
                    <a:pt x="1950212" y="0"/>
                  </a:moveTo>
                  <a:lnTo>
                    <a:pt x="1868666" y="371"/>
                  </a:lnTo>
                  <a:lnTo>
                    <a:pt x="1790143" y="1455"/>
                  </a:lnTo>
                  <a:lnTo>
                    <a:pt x="1715250" y="3208"/>
                  </a:lnTo>
                  <a:lnTo>
                    <a:pt x="1644598" y="5586"/>
                  </a:lnTo>
                  <a:lnTo>
                    <a:pt x="1578796" y="8543"/>
                  </a:lnTo>
                  <a:lnTo>
                    <a:pt x="1518453" y="12036"/>
                  </a:lnTo>
                  <a:lnTo>
                    <a:pt x="1464179" y="16020"/>
                  </a:lnTo>
                  <a:lnTo>
                    <a:pt x="1416582" y="20451"/>
                  </a:lnTo>
                  <a:lnTo>
                    <a:pt x="1376273" y="25284"/>
                  </a:lnTo>
                  <a:lnTo>
                    <a:pt x="1319955" y="35979"/>
                  </a:lnTo>
                  <a:lnTo>
                    <a:pt x="1295035" y="53750"/>
                  </a:lnTo>
                  <a:lnTo>
                    <a:pt x="1280250" y="59524"/>
                  </a:lnTo>
                  <a:lnTo>
                    <a:pt x="1223953" y="70219"/>
                  </a:lnTo>
                  <a:lnTo>
                    <a:pt x="1183657" y="75052"/>
                  </a:lnTo>
                  <a:lnTo>
                    <a:pt x="1136075" y="79483"/>
                  </a:lnTo>
                  <a:lnTo>
                    <a:pt x="1081815" y="83467"/>
                  </a:lnTo>
                  <a:lnTo>
                    <a:pt x="1021486" y="86960"/>
                  </a:lnTo>
                  <a:lnTo>
                    <a:pt x="955697" y="89917"/>
                  </a:lnTo>
                  <a:lnTo>
                    <a:pt x="885056" y="92295"/>
                  </a:lnTo>
                  <a:lnTo>
                    <a:pt x="810173" y="94048"/>
                  </a:lnTo>
                  <a:lnTo>
                    <a:pt x="731656" y="95132"/>
                  </a:lnTo>
                  <a:lnTo>
                    <a:pt x="650113" y="95503"/>
                  </a:lnTo>
                  <a:lnTo>
                    <a:pt x="568567" y="95132"/>
                  </a:lnTo>
                  <a:lnTo>
                    <a:pt x="490044" y="94048"/>
                  </a:lnTo>
                  <a:lnTo>
                    <a:pt x="415151" y="92295"/>
                  </a:lnTo>
                  <a:lnTo>
                    <a:pt x="344499" y="89917"/>
                  </a:lnTo>
                  <a:lnTo>
                    <a:pt x="278697" y="86960"/>
                  </a:lnTo>
                  <a:lnTo>
                    <a:pt x="218354" y="83467"/>
                  </a:lnTo>
                  <a:lnTo>
                    <a:pt x="164080" y="79483"/>
                  </a:lnTo>
                  <a:lnTo>
                    <a:pt x="116483" y="75052"/>
                  </a:lnTo>
                  <a:lnTo>
                    <a:pt x="76174" y="70219"/>
                  </a:lnTo>
                  <a:lnTo>
                    <a:pt x="19856" y="59524"/>
                  </a:lnTo>
                  <a:lnTo>
                    <a:pt x="0" y="47751"/>
                  </a:lnTo>
                  <a:lnTo>
                    <a:pt x="0" y="429767"/>
                  </a:lnTo>
                  <a:lnTo>
                    <a:pt x="43762" y="447044"/>
                  </a:lnTo>
                  <a:lnTo>
                    <a:pt x="116483" y="457068"/>
                  </a:lnTo>
                  <a:lnTo>
                    <a:pt x="164080" y="461499"/>
                  </a:lnTo>
                  <a:lnTo>
                    <a:pt x="218354" y="465483"/>
                  </a:lnTo>
                  <a:lnTo>
                    <a:pt x="278697" y="468976"/>
                  </a:lnTo>
                  <a:lnTo>
                    <a:pt x="344499" y="471933"/>
                  </a:lnTo>
                  <a:lnTo>
                    <a:pt x="415151" y="474311"/>
                  </a:lnTo>
                  <a:lnTo>
                    <a:pt x="490044" y="476064"/>
                  </a:lnTo>
                  <a:lnTo>
                    <a:pt x="568567" y="477148"/>
                  </a:lnTo>
                  <a:lnTo>
                    <a:pt x="650113" y="477520"/>
                  </a:lnTo>
                  <a:lnTo>
                    <a:pt x="731656" y="477148"/>
                  </a:lnTo>
                  <a:lnTo>
                    <a:pt x="810173" y="476064"/>
                  </a:lnTo>
                  <a:lnTo>
                    <a:pt x="885056" y="474311"/>
                  </a:lnTo>
                  <a:lnTo>
                    <a:pt x="955697" y="471933"/>
                  </a:lnTo>
                  <a:lnTo>
                    <a:pt x="1021486" y="468976"/>
                  </a:lnTo>
                  <a:lnTo>
                    <a:pt x="1081815" y="465483"/>
                  </a:lnTo>
                  <a:lnTo>
                    <a:pt x="1136075" y="461499"/>
                  </a:lnTo>
                  <a:lnTo>
                    <a:pt x="1183657" y="457068"/>
                  </a:lnTo>
                  <a:lnTo>
                    <a:pt x="1223953" y="452235"/>
                  </a:lnTo>
                  <a:lnTo>
                    <a:pt x="1280250" y="441540"/>
                  </a:lnTo>
                  <a:lnTo>
                    <a:pt x="1305164" y="423769"/>
                  </a:lnTo>
                  <a:lnTo>
                    <a:pt x="1319955" y="417995"/>
                  </a:lnTo>
                  <a:lnTo>
                    <a:pt x="1376273" y="407300"/>
                  </a:lnTo>
                  <a:lnTo>
                    <a:pt x="1416582" y="402467"/>
                  </a:lnTo>
                  <a:lnTo>
                    <a:pt x="1464179" y="398036"/>
                  </a:lnTo>
                  <a:lnTo>
                    <a:pt x="1518453" y="394052"/>
                  </a:lnTo>
                  <a:lnTo>
                    <a:pt x="1578796" y="390559"/>
                  </a:lnTo>
                  <a:lnTo>
                    <a:pt x="1644598" y="387602"/>
                  </a:lnTo>
                  <a:lnTo>
                    <a:pt x="1715250" y="385224"/>
                  </a:lnTo>
                  <a:lnTo>
                    <a:pt x="1790143" y="383471"/>
                  </a:lnTo>
                  <a:lnTo>
                    <a:pt x="1868666" y="382387"/>
                  </a:lnTo>
                  <a:lnTo>
                    <a:pt x="1950212" y="382015"/>
                  </a:lnTo>
                  <a:lnTo>
                    <a:pt x="2031757" y="382387"/>
                  </a:lnTo>
                  <a:lnTo>
                    <a:pt x="2110280" y="383471"/>
                  </a:lnTo>
                  <a:lnTo>
                    <a:pt x="2185173" y="385224"/>
                  </a:lnTo>
                  <a:lnTo>
                    <a:pt x="2255825" y="387602"/>
                  </a:lnTo>
                  <a:lnTo>
                    <a:pt x="2321627" y="390559"/>
                  </a:lnTo>
                  <a:lnTo>
                    <a:pt x="2381970" y="394052"/>
                  </a:lnTo>
                  <a:lnTo>
                    <a:pt x="2436244" y="398036"/>
                  </a:lnTo>
                  <a:lnTo>
                    <a:pt x="2483841" y="402467"/>
                  </a:lnTo>
                  <a:lnTo>
                    <a:pt x="2524150" y="407300"/>
                  </a:lnTo>
                  <a:lnTo>
                    <a:pt x="2580468" y="417995"/>
                  </a:lnTo>
                  <a:lnTo>
                    <a:pt x="2600325" y="429767"/>
                  </a:lnTo>
                  <a:lnTo>
                    <a:pt x="2600325" y="47751"/>
                  </a:lnTo>
                  <a:lnTo>
                    <a:pt x="2556562" y="30475"/>
                  </a:lnTo>
                  <a:lnTo>
                    <a:pt x="2483841" y="20451"/>
                  </a:lnTo>
                  <a:lnTo>
                    <a:pt x="2436244" y="16020"/>
                  </a:lnTo>
                  <a:lnTo>
                    <a:pt x="2381970" y="12036"/>
                  </a:lnTo>
                  <a:lnTo>
                    <a:pt x="2321627" y="8543"/>
                  </a:lnTo>
                  <a:lnTo>
                    <a:pt x="2255825" y="5586"/>
                  </a:lnTo>
                  <a:lnTo>
                    <a:pt x="2185173" y="3208"/>
                  </a:lnTo>
                  <a:lnTo>
                    <a:pt x="2110280" y="1455"/>
                  </a:lnTo>
                  <a:lnTo>
                    <a:pt x="2031757" y="371"/>
                  </a:lnTo>
                  <a:lnTo>
                    <a:pt x="1950212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4389119" y="2111501"/>
              <a:ext cx="2600325" cy="477520"/>
            </a:xfrm>
            <a:custGeom>
              <a:avLst/>
              <a:gdLst/>
              <a:ahLst/>
              <a:cxnLst/>
              <a:rect l="l" t="t" r="r" b="b"/>
              <a:pathLst>
                <a:path w="2600325" h="477519">
                  <a:moveTo>
                    <a:pt x="0" y="47751"/>
                  </a:moveTo>
                  <a:lnTo>
                    <a:pt x="43762" y="65028"/>
                  </a:lnTo>
                  <a:lnTo>
                    <a:pt x="116483" y="75052"/>
                  </a:lnTo>
                  <a:lnTo>
                    <a:pt x="164080" y="79483"/>
                  </a:lnTo>
                  <a:lnTo>
                    <a:pt x="218354" y="83467"/>
                  </a:lnTo>
                  <a:lnTo>
                    <a:pt x="278697" y="86960"/>
                  </a:lnTo>
                  <a:lnTo>
                    <a:pt x="344499" y="89917"/>
                  </a:lnTo>
                  <a:lnTo>
                    <a:pt x="415151" y="92295"/>
                  </a:lnTo>
                  <a:lnTo>
                    <a:pt x="490044" y="94048"/>
                  </a:lnTo>
                  <a:lnTo>
                    <a:pt x="568567" y="95132"/>
                  </a:lnTo>
                  <a:lnTo>
                    <a:pt x="650113" y="95503"/>
                  </a:lnTo>
                  <a:lnTo>
                    <a:pt x="731656" y="95132"/>
                  </a:lnTo>
                  <a:lnTo>
                    <a:pt x="810173" y="94048"/>
                  </a:lnTo>
                  <a:lnTo>
                    <a:pt x="885056" y="92295"/>
                  </a:lnTo>
                  <a:lnTo>
                    <a:pt x="955697" y="89917"/>
                  </a:lnTo>
                  <a:lnTo>
                    <a:pt x="1021486" y="86960"/>
                  </a:lnTo>
                  <a:lnTo>
                    <a:pt x="1081815" y="83467"/>
                  </a:lnTo>
                  <a:lnTo>
                    <a:pt x="1136075" y="79483"/>
                  </a:lnTo>
                  <a:lnTo>
                    <a:pt x="1183657" y="75052"/>
                  </a:lnTo>
                  <a:lnTo>
                    <a:pt x="1223953" y="70219"/>
                  </a:lnTo>
                  <a:lnTo>
                    <a:pt x="1280250" y="59524"/>
                  </a:lnTo>
                  <a:lnTo>
                    <a:pt x="1300099" y="47751"/>
                  </a:lnTo>
                  <a:lnTo>
                    <a:pt x="1305164" y="41753"/>
                  </a:lnTo>
                  <a:lnTo>
                    <a:pt x="1343861" y="30475"/>
                  </a:lnTo>
                  <a:lnTo>
                    <a:pt x="1416582" y="20451"/>
                  </a:lnTo>
                  <a:lnTo>
                    <a:pt x="1464179" y="16020"/>
                  </a:lnTo>
                  <a:lnTo>
                    <a:pt x="1518453" y="12036"/>
                  </a:lnTo>
                  <a:lnTo>
                    <a:pt x="1578796" y="8543"/>
                  </a:lnTo>
                  <a:lnTo>
                    <a:pt x="1644598" y="5586"/>
                  </a:lnTo>
                  <a:lnTo>
                    <a:pt x="1715250" y="3208"/>
                  </a:lnTo>
                  <a:lnTo>
                    <a:pt x="1790143" y="1455"/>
                  </a:lnTo>
                  <a:lnTo>
                    <a:pt x="1868666" y="371"/>
                  </a:lnTo>
                  <a:lnTo>
                    <a:pt x="1950212" y="0"/>
                  </a:lnTo>
                  <a:lnTo>
                    <a:pt x="2031757" y="371"/>
                  </a:lnTo>
                  <a:lnTo>
                    <a:pt x="2110280" y="1455"/>
                  </a:lnTo>
                  <a:lnTo>
                    <a:pt x="2185173" y="3208"/>
                  </a:lnTo>
                  <a:lnTo>
                    <a:pt x="2255825" y="5586"/>
                  </a:lnTo>
                  <a:lnTo>
                    <a:pt x="2321627" y="8543"/>
                  </a:lnTo>
                  <a:lnTo>
                    <a:pt x="2381970" y="12036"/>
                  </a:lnTo>
                  <a:lnTo>
                    <a:pt x="2436244" y="16020"/>
                  </a:lnTo>
                  <a:lnTo>
                    <a:pt x="2483841" y="20451"/>
                  </a:lnTo>
                  <a:lnTo>
                    <a:pt x="2524150" y="25284"/>
                  </a:lnTo>
                  <a:lnTo>
                    <a:pt x="2580468" y="35979"/>
                  </a:lnTo>
                  <a:lnTo>
                    <a:pt x="2600325" y="47751"/>
                  </a:lnTo>
                  <a:lnTo>
                    <a:pt x="2600325" y="429767"/>
                  </a:lnTo>
                  <a:lnTo>
                    <a:pt x="2595259" y="423769"/>
                  </a:lnTo>
                  <a:lnTo>
                    <a:pt x="2580468" y="417995"/>
                  </a:lnTo>
                  <a:lnTo>
                    <a:pt x="2524150" y="407300"/>
                  </a:lnTo>
                  <a:lnTo>
                    <a:pt x="2483841" y="402467"/>
                  </a:lnTo>
                  <a:lnTo>
                    <a:pt x="2436244" y="398036"/>
                  </a:lnTo>
                  <a:lnTo>
                    <a:pt x="2381970" y="394052"/>
                  </a:lnTo>
                  <a:lnTo>
                    <a:pt x="2321627" y="390559"/>
                  </a:lnTo>
                  <a:lnTo>
                    <a:pt x="2255825" y="387602"/>
                  </a:lnTo>
                  <a:lnTo>
                    <a:pt x="2185173" y="385224"/>
                  </a:lnTo>
                  <a:lnTo>
                    <a:pt x="2110280" y="383471"/>
                  </a:lnTo>
                  <a:lnTo>
                    <a:pt x="2031757" y="382387"/>
                  </a:lnTo>
                  <a:lnTo>
                    <a:pt x="1950212" y="382015"/>
                  </a:lnTo>
                  <a:lnTo>
                    <a:pt x="1868666" y="382387"/>
                  </a:lnTo>
                  <a:lnTo>
                    <a:pt x="1790143" y="383471"/>
                  </a:lnTo>
                  <a:lnTo>
                    <a:pt x="1715250" y="385224"/>
                  </a:lnTo>
                  <a:lnTo>
                    <a:pt x="1644598" y="387602"/>
                  </a:lnTo>
                  <a:lnTo>
                    <a:pt x="1578796" y="390559"/>
                  </a:lnTo>
                  <a:lnTo>
                    <a:pt x="1518453" y="394052"/>
                  </a:lnTo>
                  <a:lnTo>
                    <a:pt x="1464179" y="398036"/>
                  </a:lnTo>
                  <a:lnTo>
                    <a:pt x="1416582" y="402467"/>
                  </a:lnTo>
                  <a:lnTo>
                    <a:pt x="1376273" y="407300"/>
                  </a:lnTo>
                  <a:lnTo>
                    <a:pt x="1319955" y="417995"/>
                  </a:lnTo>
                  <a:lnTo>
                    <a:pt x="1295035" y="435766"/>
                  </a:lnTo>
                  <a:lnTo>
                    <a:pt x="1280250" y="441540"/>
                  </a:lnTo>
                  <a:lnTo>
                    <a:pt x="1223953" y="452235"/>
                  </a:lnTo>
                  <a:lnTo>
                    <a:pt x="1183657" y="457068"/>
                  </a:lnTo>
                  <a:lnTo>
                    <a:pt x="1136075" y="461499"/>
                  </a:lnTo>
                  <a:lnTo>
                    <a:pt x="1081815" y="465483"/>
                  </a:lnTo>
                  <a:lnTo>
                    <a:pt x="1021486" y="468976"/>
                  </a:lnTo>
                  <a:lnTo>
                    <a:pt x="955697" y="471933"/>
                  </a:lnTo>
                  <a:lnTo>
                    <a:pt x="885056" y="474311"/>
                  </a:lnTo>
                  <a:lnTo>
                    <a:pt x="810173" y="476064"/>
                  </a:lnTo>
                  <a:lnTo>
                    <a:pt x="731656" y="477148"/>
                  </a:lnTo>
                  <a:lnTo>
                    <a:pt x="650113" y="477520"/>
                  </a:lnTo>
                  <a:lnTo>
                    <a:pt x="568567" y="477148"/>
                  </a:lnTo>
                  <a:lnTo>
                    <a:pt x="490044" y="476064"/>
                  </a:lnTo>
                  <a:lnTo>
                    <a:pt x="415151" y="474311"/>
                  </a:lnTo>
                  <a:lnTo>
                    <a:pt x="344499" y="471933"/>
                  </a:lnTo>
                  <a:lnTo>
                    <a:pt x="278697" y="468976"/>
                  </a:lnTo>
                  <a:lnTo>
                    <a:pt x="218354" y="465483"/>
                  </a:lnTo>
                  <a:lnTo>
                    <a:pt x="164080" y="461499"/>
                  </a:lnTo>
                  <a:lnTo>
                    <a:pt x="116483" y="457068"/>
                  </a:lnTo>
                  <a:lnTo>
                    <a:pt x="76174" y="452235"/>
                  </a:lnTo>
                  <a:lnTo>
                    <a:pt x="19856" y="441540"/>
                  </a:lnTo>
                  <a:lnTo>
                    <a:pt x="0" y="429767"/>
                  </a:lnTo>
                  <a:lnTo>
                    <a:pt x="0" y="47751"/>
                  </a:lnTo>
                  <a:close/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 txBox="1"/>
          <p:nvPr/>
        </p:nvSpPr>
        <p:spPr>
          <a:xfrm>
            <a:off x="4704588" y="2257552"/>
            <a:ext cx="19691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FFFFFF"/>
                </a:solidFill>
                <a:latin typeface="Times New Roman"/>
                <a:cs typeface="Times New Roman"/>
              </a:rPr>
              <a:t>DIRECCIÓN</a:t>
            </a:r>
            <a:r>
              <a:rPr dirty="0" sz="900" spc="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 b="1">
                <a:solidFill>
                  <a:srgbClr val="FFFFFF"/>
                </a:solidFill>
                <a:latin typeface="Times New Roman"/>
                <a:cs typeface="Times New Roman"/>
              </a:rPr>
              <a:t>REGIONAL</a:t>
            </a:r>
            <a:r>
              <a:rPr dirty="0" sz="900" spc="3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 b="1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dirty="0" sz="900" spc="3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 spc="-10" b="1">
                <a:solidFill>
                  <a:srgbClr val="FFFFFF"/>
                </a:solidFill>
                <a:latin typeface="Times New Roman"/>
                <a:cs typeface="Times New Roman"/>
              </a:rPr>
              <a:t>SALUD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4243070" y="2700527"/>
            <a:ext cx="2847975" cy="485775"/>
          </a:xfrm>
          <a:prstGeom prst="rect">
            <a:avLst/>
          </a:prstGeom>
          <a:ln w="25400">
            <a:solidFill>
              <a:srgbClr val="4F81BC"/>
            </a:solidFill>
          </a:ln>
        </p:spPr>
        <p:txBody>
          <a:bodyPr wrap="square" lIns="0" tIns="9525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750"/>
              </a:spcBef>
            </a:pPr>
            <a:r>
              <a:rPr dirty="0" sz="900">
                <a:latin typeface="Microsoft Sans Serif"/>
                <a:cs typeface="Microsoft Sans Serif"/>
              </a:rPr>
              <a:t>Mg.</a:t>
            </a:r>
            <a:r>
              <a:rPr dirty="0" sz="900" spc="165">
                <a:latin typeface="Microsoft Sans Serif"/>
                <a:cs typeface="Microsoft Sans Serif"/>
              </a:rPr>
              <a:t> </a:t>
            </a:r>
            <a:r>
              <a:rPr dirty="0" sz="900">
                <a:latin typeface="Microsoft Sans Serif"/>
                <a:cs typeface="Microsoft Sans Serif"/>
              </a:rPr>
              <a:t>Victoria</a:t>
            </a:r>
            <a:r>
              <a:rPr dirty="0" sz="900" spc="170">
                <a:latin typeface="Microsoft Sans Serif"/>
                <a:cs typeface="Microsoft Sans Serif"/>
              </a:rPr>
              <a:t> </a:t>
            </a:r>
            <a:r>
              <a:rPr dirty="0" sz="900" spc="-25">
                <a:latin typeface="Microsoft Sans Serif"/>
                <a:cs typeface="Microsoft Sans Serif"/>
              </a:rPr>
              <a:t>CASTILLO</a:t>
            </a:r>
            <a:r>
              <a:rPr dirty="0" sz="900" spc="170">
                <a:latin typeface="Microsoft Sans Serif"/>
                <a:cs typeface="Microsoft Sans Serif"/>
              </a:rPr>
              <a:t> </a:t>
            </a:r>
            <a:r>
              <a:rPr dirty="0" sz="900" spc="-10">
                <a:latin typeface="Microsoft Sans Serif"/>
                <a:cs typeface="Microsoft Sans Serif"/>
              </a:rPr>
              <a:t>VALDIVIEZO</a:t>
            </a:r>
            <a:endParaRPr sz="900">
              <a:latin typeface="Microsoft Sans Serif"/>
              <a:cs typeface="Microsoft Sans Serif"/>
            </a:endParaRPr>
          </a:p>
          <a:p>
            <a:pPr algn="ctr" marL="635">
              <a:lnSpc>
                <a:spcPct val="100000"/>
              </a:lnSpc>
              <a:spcBef>
                <a:spcPts val="110"/>
              </a:spcBef>
            </a:pPr>
            <a:r>
              <a:rPr dirty="0" sz="1000">
                <a:latin typeface="Microsoft Sans Serif"/>
                <a:cs typeface="Microsoft Sans Serif"/>
              </a:rPr>
              <a:t>Director</a:t>
            </a:r>
            <a:r>
              <a:rPr dirty="0" sz="1000" spc="360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Regional</a:t>
            </a:r>
            <a:endParaRPr sz="1000">
              <a:latin typeface="Microsoft Sans Serif"/>
              <a:cs typeface="Microsoft Sans Serif"/>
            </a:endParaRPr>
          </a:p>
        </p:txBody>
      </p:sp>
      <p:grpSp>
        <p:nvGrpSpPr>
          <p:cNvPr id="24" name="object 24" descr=""/>
          <p:cNvGrpSpPr/>
          <p:nvPr/>
        </p:nvGrpSpPr>
        <p:grpSpPr>
          <a:xfrm>
            <a:off x="4282848" y="7326607"/>
            <a:ext cx="1485265" cy="224154"/>
            <a:chOff x="4282848" y="7326607"/>
            <a:chExt cx="1485265" cy="224154"/>
          </a:xfrm>
        </p:grpSpPr>
        <p:sp>
          <p:nvSpPr>
            <p:cNvPr id="25" name="object 25" descr=""/>
            <p:cNvSpPr/>
            <p:nvPr/>
          </p:nvSpPr>
          <p:spPr>
            <a:xfrm>
              <a:off x="4287928" y="7331687"/>
              <a:ext cx="1475105" cy="213995"/>
            </a:xfrm>
            <a:custGeom>
              <a:avLst/>
              <a:gdLst/>
              <a:ahLst/>
              <a:cxnLst/>
              <a:rect l="l" t="t" r="r" b="b"/>
              <a:pathLst>
                <a:path w="1475104" h="213995">
                  <a:moveTo>
                    <a:pt x="1138806" y="0"/>
                  </a:moveTo>
                  <a:lnTo>
                    <a:pt x="0" y="0"/>
                  </a:lnTo>
                  <a:lnTo>
                    <a:pt x="0" y="213695"/>
                  </a:lnTo>
                  <a:lnTo>
                    <a:pt x="1474942" y="213696"/>
                  </a:lnTo>
                  <a:lnTo>
                    <a:pt x="1138806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4287928" y="7331687"/>
              <a:ext cx="1475105" cy="213995"/>
            </a:xfrm>
            <a:custGeom>
              <a:avLst/>
              <a:gdLst/>
              <a:ahLst/>
              <a:cxnLst/>
              <a:rect l="l" t="t" r="r" b="b"/>
              <a:pathLst>
                <a:path w="1475104" h="213995">
                  <a:moveTo>
                    <a:pt x="0" y="0"/>
                  </a:moveTo>
                  <a:lnTo>
                    <a:pt x="1138806" y="0"/>
                  </a:lnTo>
                  <a:lnTo>
                    <a:pt x="1474942" y="213696"/>
                  </a:lnTo>
                  <a:lnTo>
                    <a:pt x="0" y="213695"/>
                  </a:lnTo>
                  <a:lnTo>
                    <a:pt x="0" y="0"/>
                  </a:lnTo>
                  <a:close/>
                </a:path>
              </a:pathLst>
            </a:custGeom>
            <a:ln w="9563">
              <a:solidFill>
                <a:srgbClr val="0033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 descr=""/>
          <p:cNvSpPr txBox="1"/>
          <p:nvPr/>
        </p:nvSpPr>
        <p:spPr>
          <a:xfrm>
            <a:off x="4127500" y="3657332"/>
            <a:ext cx="3090545" cy="6223000"/>
          </a:xfrm>
          <a:prstGeom prst="rect">
            <a:avLst/>
          </a:prstGeom>
          <a:ln w="28575">
            <a:solidFill>
              <a:srgbClr val="003399"/>
            </a:solidFill>
          </a:ln>
        </p:spPr>
        <p:txBody>
          <a:bodyPr wrap="square" lIns="0" tIns="4572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60"/>
              </a:spcBef>
            </a:pPr>
            <a:endParaRPr sz="600">
              <a:latin typeface="Times New Roman"/>
              <a:cs typeface="Times New Roman"/>
            </a:endParaRPr>
          </a:p>
          <a:p>
            <a:pPr marL="105410">
              <a:lnSpc>
                <a:spcPct val="100000"/>
              </a:lnSpc>
              <a:spcBef>
                <a:spcPts val="5"/>
              </a:spcBef>
            </a:pPr>
            <a:r>
              <a:rPr dirty="0" sz="600">
                <a:latin typeface="Microsoft Sans Serif"/>
                <a:cs typeface="Microsoft Sans Serif"/>
              </a:rPr>
              <a:t>Mg.</a:t>
            </a:r>
            <a:r>
              <a:rPr dirty="0" sz="600" spc="105">
                <a:latin typeface="Microsoft Sans Serif"/>
                <a:cs typeface="Microsoft Sans Serif"/>
              </a:rPr>
              <a:t> </a:t>
            </a:r>
            <a:r>
              <a:rPr dirty="0" sz="600">
                <a:latin typeface="Microsoft Sans Serif"/>
                <a:cs typeface="Microsoft Sans Serif"/>
              </a:rPr>
              <a:t>Wilmer</a:t>
            </a:r>
            <a:r>
              <a:rPr dirty="0" sz="600" spc="105">
                <a:latin typeface="Microsoft Sans Serif"/>
                <a:cs typeface="Microsoft Sans Serif"/>
              </a:rPr>
              <a:t> </a:t>
            </a:r>
            <a:r>
              <a:rPr dirty="0" sz="600">
                <a:latin typeface="Microsoft Sans Serif"/>
                <a:cs typeface="Microsoft Sans Serif"/>
              </a:rPr>
              <a:t>J.</a:t>
            </a:r>
            <a:r>
              <a:rPr dirty="0" sz="600" spc="110">
                <a:latin typeface="Microsoft Sans Serif"/>
                <a:cs typeface="Microsoft Sans Serif"/>
              </a:rPr>
              <a:t> </a:t>
            </a:r>
            <a:r>
              <a:rPr dirty="0" sz="600" b="1">
                <a:latin typeface="Trebuchet MS"/>
                <a:cs typeface="Trebuchet MS"/>
              </a:rPr>
              <a:t>DAVIS</a:t>
            </a:r>
            <a:r>
              <a:rPr dirty="0" sz="600" spc="75" b="1">
                <a:latin typeface="Trebuchet MS"/>
                <a:cs typeface="Trebuchet MS"/>
              </a:rPr>
              <a:t> </a:t>
            </a:r>
            <a:r>
              <a:rPr dirty="0" sz="600" spc="-10" b="1">
                <a:latin typeface="Trebuchet MS"/>
                <a:cs typeface="Trebuchet MS"/>
              </a:rPr>
              <a:t>CARRILLO</a:t>
            </a:r>
            <a:endParaRPr sz="600">
              <a:latin typeface="Trebuchet MS"/>
              <a:cs typeface="Trebuchet MS"/>
            </a:endParaRPr>
          </a:p>
          <a:p>
            <a:pPr marL="105410">
              <a:lnSpc>
                <a:spcPct val="100000"/>
              </a:lnSpc>
              <a:spcBef>
                <a:spcPts val="65"/>
              </a:spcBef>
            </a:pPr>
            <a:r>
              <a:rPr dirty="0" sz="600">
                <a:latin typeface="Microsoft Sans Serif"/>
                <a:cs typeface="Microsoft Sans Serif"/>
              </a:rPr>
              <a:t>Director</a:t>
            </a:r>
            <a:r>
              <a:rPr dirty="0" sz="600" spc="200">
                <a:latin typeface="Microsoft Sans Serif"/>
                <a:cs typeface="Microsoft Sans Serif"/>
              </a:rPr>
              <a:t> </a:t>
            </a:r>
            <a:r>
              <a:rPr dirty="0" sz="600" spc="-10">
                <a:latin typeface="Microsoft Sans Serif"/>
                <a:cs typeface="Microsoft Sans Serif"/>
              </a:rPr>
              <a:t>Ejecutivo</a:t>
            </a:r>
            <a:endParaRPr sz="600">
              <a:latin typeface="Microsoft Sans Serif"/>
              <a:cs typeface="Microsoft Sans Serif"/>
            </a:endParaRPr>
          </a:p>
          <a:p>
            <a:pPr marL="105410" marR="988694">
              <a:lnSpc>
                <a:spcPct val="109200"/>
              </a:lnSpc>
              <a:spcBef>
                <a:spcPts val="660"/>
              </a:spcBef>
            </a:pPr>
            <a:r>
              <a:rPr dirty="0" sz="600">
                <a:latin typeface="Microsoft Sans Serif"/>
                <a:cs typeface="Microsoft Sans Serif"/>
              </a:rPr>
              <a:t>Mg.</a:t>
            </a:r>
            <a:r>
              <a:rPr dirty="0" sz="600" spc="95">
                <a:latin typeface="Microsoft Sans Serif"/>
                <a:cs typeface="Microsoft Sans Serif"/>
              </a:rPr>
              <a:t> </a:t>
            </a:r>
            <a:r>
              <a:rPr dirty="0" sz="600">
                <a:latin typeface="Microsoft Sans Serif"/>
                <a:cs typeface="Microsoft Sans Serif"/>
              </a:rPr>
              <a:t>Rommell</a:t>
            </a:r>
            <a:r>
              <a:rPr dirty="0" sz="600" spc="100">
                <a:latin typeface="Microsoft Sans Serif"/>
                <a:cs typeface="Microsoft Sans Serif"/>
              </a:rPr>
              <a:t> </a:t>
            </a:r>
            <a:r>
              <a:rPr dirty="0" sz="600">
                <a:latin typeface="Microsoft Sans Serif"/>
                <a:cs typeface="Microsoft Sans Serif"/>
              </a:rPr>
              <a:t>Veintimilla</a:t>
            </a:r>
            <a:r>
              <a:rPr dirty="0" sz="600" spc="100">
                <a:latin typeface="Microsoft Sans Serif"/>
                <a:cs typeface="Microsoft Sans Serif"/>
              </a:rPr>
              <a:t> </a:t>
            </a:r>
            <a:r>
              <a:rPr dirty="0" sz="600" b="1">
                <a:latin typeface="Trebuchet MS"/>
                <a:cs typeface="Trebuchet MS"/>
              </a:rPr>
              <a:t>GONZALEZ</a:t>
            </a:r>
            <a:r>
              <a:rPr dirty="0" sz="600" spc="70" b="1">
                <a:latin typeface="Trebuchet MS"/>
                <a:cs typeface="Trebuchet MS"/>
              </a:rPr>
              <a:t> </a:t>
            </a:r>
            <a:r>
              <a:rPr dirty="0" sz="600" spc="-10" b="1">
                <a:latin typeface="Trebuchet MS"/>
                <a:cs typeface="Trebuchet MS"/>
              </a:rPr>
              <a:t>SEMINARIO</a:t>
            </a:r>
            <a:r>
              <a:rPr dirty="0" sz="600" spc="500" b="1">
                <a:latin typeface="Trebuchet MS"/>
                <a:cs typeface="Trebuchet MS"/>
              </a:rPr>
              <a:t>  </a:t>
            </a:r>
            <a:r>
              <a:rPr dirty="0" sz="600">
                <a:latin typeface="Microsoft Sans Serif"/>
                <a:cs typeface="Microsoft Sans Serif"/>
              </a:rPr>
              <a:t>Director</a:t>
            </a:r>
            <a:r>
              <a:rPr dirty="0" sz="600" spc="145">
                <a:latin typeface="Microsoft Sans Serif"/>
                <a:cs typeface="Microsoft Sans Serif"/>
              </a:rPr>
              <a:t> </a:t>
            </a:r>
            <a:r>
              <a:rPr dirty="0" sz="600">
                <a:latin typeface="Microsoft Sans Serif"/>
                <a:cs typeface="Microsoft Sans Serif"/>
              </a:rPr>
              <a:t>de</a:t>
            </a:r>
            <a:r>
              <a:rPr dirty="0" sz="600" spc="145">
                <a:latin typeface="Microsoft Sans Serif"/>
                <a:cs typeface="Microsoft Sans Serif"/>
              </a:rPr>
              <a:t> </a:t>
            </a:r>
            <a:r>
              <a:rPr dirty="0" sz="600">
                <a:latin typeface="Microsoft Sans Serif"/>
                <a:cs typeface="Microsoft Sans Serif"/>
              </a:rPr>
              <a:t>Vigilancia</a:t>
            </a:r>
            <a:r>
              <a:rPr dirty="0" sz="600" spc="150">
                <a:latin typeface="Microsoft Sans Serif"/>
                <a:cs typeface="Microsoft Sans Serif"/>
              </a:rPr>
              <a:t> </a:t>
            </a:r>
            <a:r>
              <a:rPr dirty="0" sz="600">
                <a:latin typeface="Microsoft Sans Serif"/>
                <a:cs typeface="Microsoft Sans Serif"/>
              </a:rPr>
              <a:t>Epidemiológica</a:t>
            </a:r>
            <a:r>
              <a:rPr dirty="0" sz="600" spc="150">
                <a:latin typeface="Microsoft Sans Serif"/>
                <a:cs typeface="Microsoft Sans Serif"/>
              </a:rPr>
              <a:t> </a:t>
            </a:r>
            <a:r>
              <a:rPr dirty="0" sz="600">
                <a:latin typeface="Microsoft Sans Serif"/>
                <a:cs typeface="Microsoft Sans Serif"/>
              </a:rPr>
              <a:t>en</a:t>
            </a:r>
            <a:r>
              <a:rPr dirty="0" sz="600" spc="140">
                <a:latin typeface="Microsoft Sans Serif"/>
                <a:cs typeface="Microsoft Sans Serif"/>
              </a:rPr>
              <a:t> </a:t>
            </a:r>
            <a:r>
              <a:rPr dirty="0" sz="600">
                <a:latin typeface="Microsoft Sans Serif"/>
                <a:cs typeface="Microsoft Sans Serif"/>
              </a:rPr>
              <a:t>Salud</a:t>
            </a:r>
            <a:r>
              <a:rPr dirty="0" sz="600" spc="150">
                <a:latin typeface="Microsoft Sans Serif"/>
                <a:cs typeface="Microsoft Sans Serif"/>
              </a:rPr>
              <a:t> </a:t>
            </a:r>
            <a:r>
              <a:rPr dirty="0" sz="600" spc="-10">
                <a:latin typeface="Microsoft Sans Serif"/>
                <a:cs typeface="Microsoft Sans Serif"/>
              </a:rPr>
              <a:t>Pública</a:t>
            </a:r>
            <a:endParaRPr sz="600">
              <a:latin typeface="Microsoft Sans Serif"/>
              <a:cs typeface="Microsoft Sans Serif"/>
            </a:endParaRPr>
          </a:p>
          <a:p>
            <a:pPr marL="105410" marR="1818005">
              <a:lnSpc>
                <a:spcPct val="109600"/>
              </a:lnSpc>
              <a:spcBef>
                <a:spcPts val="655"/>
              </a:spcBef>
            </a:pPr>
            <a:r>
              <a:rPr dirty="0" sz="600">
                <a:latin typeface="Microsoft Sans Serif"/>
                <a:cs typeface="Microsoft Sans Serif"/>
              </a:rPr>
              <a:t>Dra.</a:t>
            </a:r>
            <a:r>
              <a:rPr dirty="0" sz="600" spc="130">
                <a:latin typeface="Microsoft Sans Serif"/>
                <a:cs typeface="Microsoft Sans Serif"/>
              </a:rPr>
              <a:t> </a:t>
            </a:r>
            <a:r>
              <a:rPr dirty="0" sz="600">
                <a:latin typeface="Microsoft Sans Serif"/>
                <a:cs typeface="Microsoft Sans Serif"/>
              </a:rPr>
              <a:t>María</a:t>
            </a:r>
            <a:r>
              <a:rPr dirty="0" sz="600" spc="130">
                <a:latin typeface="Microsoft Sans Serif"/>
                <a:cs typeface="Microsoft Sans Serif"/>
              </a:rPr>
              <a:t> </a:t>
            </a:r>
            <a:r>
              <a:rPr dirty="0" sz="600">
                <a:latin typeface="Microsoft Sans Serif"/>
                <a:cs typeface="Microsoft Sans Serif"/>
              </a:rPr>
              <a:t>Edith</a:t>
            </a:r>
            <a:r>
              <a:rPr dirty="0" sz="600" spc="135">
                <a:latin typeface="Microsoft Sans Serif"/>
                <a:cs typeface="Microsoft Sans Serif"/>
              </a:rPr>
              <a:t> </a:t>
            </a:r>
            <a:r>
              <a:rPr dirty="0" sz="600" b="1">
                <a:latin typeface="Trebuchet MS"/>
                <a:cs typeface="Trebuchet MS"/>
              </a:rPr>
              <a:t>SOLIS</a:t>
            </a:r>
            <a:r>
              <a:rPr dirty="0" sz="600" spc="110" b="1">
                <a:latin typeface="Trebuchet MS"/>
                <a:cs typeface="Trebuchet MS"/>
              </a:rPr>
              <a:t> </a:t>
            </a:r>
            <a:r>
              <a:rPr dirty="0" sz="600" spc="-10" b="1">
                <a:latin typeface="Trebuchet MS"/>
                <a:cs typeface="Trebuchet MS"/>
              </a:rPr>
              <a:t>CASTRO</a:t>
            </a:r>
            <a:r>
              <a:rPr dirty="0" sz="600" spc="500" b="1">
                <a:latin typeface="Trebuchet MS"/>
                <a:cs typeface="Trebuchet MS"/>
              </a:rPr>
              <a:t> </a:t>
            </a:r>
            <a:r>
              <a:rPr dirty="0" sz="600">
                <a:latin typeface="Microsoft Sans Serif"/>
                <a:cs typeface="Microsoft Sans Serif"/>
              </a:rPr>
              <a:t>Director</a:t>
            </a:r>
            <a:r>
              <a:rPr dirty="0" sz="600" spc="165">
                <a:latin typeface="Microsoft Sans Serif"/>
                <a:cs typeface="Microsoft Sans Serif"/>
              </a:rPr>
              <a:t> </a:t>
            </a:r>
            <a:r>
              <a:rPr dirty="0" sz="600">
                <a:latin typeface="Microsoft Sans Serif"/>
                <a:cs typeface="Microsoft Sans Serif"/>
              </a:rPr>
              <a:t>de</a:t>
            </a:r>
            <a:r>
              <a:rPr dirty="0" sz="600" spc="160">
                <a:latin typeface="Microsoft Sans Serif"/>
                <a:cs typeface="Microsoft Sans Serif"/>
              </a:rPr>
              <a:t> </a:t>
            </a:r>
            <a:r>
              <a:rPr dirty="0" sz="600">
                <a:latin typeface="Microsoft Sans Serif"/>
                <a:cs typeface="Microsoft Sans Serif"/>
              </a:rPr>
              <a:t>Brotes</a:t>
            </a:r>
            <a:r>
              <a:rPr dirty="0" sz="600" spc="160">
                <a:latin typeface="Microsoft Sans Serif"/>
                <a:cs typeface="Microsoft Sans Serif"/>
              </a:rPr>
              <a:t> </a:t>
            </a:r>
            <a:r>
              <a:rPr dirty="0" sz="600">
                <a:latin typeface="Microsoft Sans Serif"/>
                <a:cs typeface="Microsoft Sans Serif"/>
              </a:rPr>
              <a:t>y</a:t>
            </a:r>
            <a:r>
              <a:rPr dirty="0" sz="600" spc="160">
                <a:latin typeface="Microsoft Sans Serif"/>
                <a:cs typeface="Microsoft Sans Serif"/>
              </a:rPr>
              <a:t> </a:t>
            </a:r>
            <a:r>
              <a:rPr dirty="0" sz="600" spc="-10">
                <a:latin typeface="Microsoft Sans Serif"/>
                <a:cs typeface="Microsoft Sans Serif"/>
              </a:rPr>
              <a:t>EVISAP</a:t>
            </a:r>
            <a:r>
              <a:rPr dirty="0" sz="600" spc="500">
                <a:latin typeface="Microsoft Sans Serif"/>
                <a:cs typeface="Microsoft Sans Serif"/>
              </a:rPr>
              <a:t> </a:t>
            </a:r>
            <a:r>
              <a:rPr dirty="0" sz="600">
                <a:latin typeface="Microsoft Sans Serif"/>
                <a:cs typeface="Microsoft Sans Serif"/>
              </a:rPr>
              <a:t>Médico</a:t>
            </a:r>
            <a:r>
              <a:rPr dirty="0" sz="600" spc="160">
                <a:latin typeface="Microsoft Sans Serif"/>
                <a:cs typeface="Microsoft Sans Serif"/>
              </a:rPr>
              <a:t> </a:t>
            </a:r>
            <a:r>
              <a:rPr dirty="0" sz="600" spc="-10">
                <a:latin typeface="Microsoft Sans Serif"/>
                <a:cs typeface="Microsoft Sans Serif"/>
              </a:rPr>
              <a:t>Epidemiólogo</a:t>
            </a:r>
            <a:endParaRPr sz="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600">
              <a:latin typeface="Microsoft Sans Serif"/>
              <a:cs typeface="Microsoft Sans Serif"/>
            </a:endParaRPr>
          </a:p>
          <a:p>
            <a:pPr marL="105410" marR="1432560">
              <a:lnSpc>
                <a:spcPct val="109200"/>
              </a:lnSpc>
              <a:spcBef>
                <a:spcPts val="5"/>
              </a:spcBef>
            </a:pPr>
            <a:r>
              <a:rPr dirty="0" sz="600">
                <a:latin typeface="Microsoft Sans Serif"/>
                <a:cs typeface="Microsoft Sans Serif"/>
              </a:rPr>
              <a:t>Mg.</a:t>
            </a:r>
            <a:r>
              <a:rPr dirty="0" sz="600" spc="110">
                <a:latin typeface="Microsoft Sans Serif"/>
                <a:cs typeface="Microsoft Sans Serif"/>
              </a:rPr>
              <a:t> </a:t>
            </a:r>
            <a:r>
              <a:rPr dirty="0" sz="600">
                <a:latin typeface="Microsoft Sans Serif"/>
                <a:cs typeface="Microsoft Sans Serif"/>
              </a:rPr>
              <a:t>Luis</a:t>
            </a:r>
            <a:r>
              <a:rPr dirty="0" sz="600" spc="105">
                <a:latin typeface="Microsoft Sans Serif"/>
                <a:cs typeface="Microsoft Sans Serif"/>
              </a:rPr>
              <a:t> </a:t>
            </a:r>
            <a:r>
              <a:rPr dirty="0" sz="600">
                <a:latin typeface="Microsoft Sans Serif"/>
                <a:cs typeface="Microsoft Sans Serif"/>
              </a:rPr>
              <a:t>Constantino</a:t>
            </a:r>
            <a:r>
              <a:rPr dirty="0" sz="600" spc="114">
                <a:latin typeface="Microsoft Sans Serif"/>
                <a:cs typeface="Microsoft Sans Serif"/>
              </a:rPr>
              <a:t> </a:t>
            </a:r>
            <a:r>
              <a:rPr dirty="0" sz="600" b="1">
                <a:latin typeface="Trebuchet MS"/>
                <a:cs typeface="Trebuchet MS"/>
              </a:rPr>
              <a:t>ARÉVALO</a:t>
            </a:r>
            <a:r>
              <a:rPr dirty="0" sz="600" spc="80" b="1">
                <a:latin typeface="Trebuchet MS"/>
                <a:cs typeface="Trebuchet MS"/>
              </a:rPr>
              <a:t> </a:t>
            </a:r>
            <a:r>
              <a:rPr dirty="0" sz="600" spc="-10" b="1">
                <a:latin typeface="Trebuchet MS"/>
                <a:cs typeface="Trebuchet MS"/>
              </a:rPr>
              <a:t>GUERRERO</a:t>
            </a:r>
            <a:r>
              <a:rPr dirty="0" sz="600" spc="500" b="1">
                <a:latin typeface="Trebuchet MS"/>
                <a:cs typeface="Trebuchet MS"/>
              </a:rPr>
              <a:t> </a:t>
            </a:r>
            <a:r>
              <a:rPr dirty="0" sz="600">
                <a:latin typeface="Microsoft Sans Serif"/>
                <a:cs typeface="Microsoft Sans Serif"/>
              </a:rPr>
              <a:t>Equipo</a:t>
            </a:r>
            <a:r>
              <a:rPr dirty="0" sz="600" spc="75">
                <a:latin typeface="Microsoft Sans Serif"/>
                <a:cs typeface="Microsoft Sans Serif"/>
              </a:rPr>
              <a:t> </a:t>
            </a:r>
            <a:r>
              <a:rPr dirty="0" sz="600" spc="-10">
                <a:latin typeface="Microsoft Sans Serif"/>
                <a:cs typeface="Microsoft Sans Serif"/>
              </a:rPr>
              <a:t>Técnico</a:t>
            </a:r>
            <a:endParaRPr sz="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600">
              <a:latin typeface="Microsoft Sans Serif"/>
              <a:cs typeface="Microsoft Sans Serif"/>
            </a:endParaRPr>
          </a:p>
          <a:p>
            <a:pPr marL="105410" marR="1431290">
              <a:lnSpc>
                <a:spcPct val="109400"/>
              </a:lnSpc>
            </a:pPr>
            <a:r>
              <a:rPr dirty="0" sz="600">
                <a:latin typeface="Microsoft Sans Serif"/>
                <a:cs typeface="Microsoft Sans Serif"/>
              </a:rPr>
              <a:t>Bach.</a:t>
            </a:r>
            <a:r>
              <a:rPr dirty="0" sz="600" spc="90">
                <a:latin typeface="Microsoft Sans Serif"/>
                <a:cs typeface="Microsoft Sans Serif"/>
              </a:rPr>
              <a:t> </a:t>
            </a:r>
            <a:r>
              <a:rPr dirty="0" sz="600">
                <a:latin typeface="Microsoft Sans Serif"/>
                <a:cs typeface="Microsoft Sans Serif"/>
              </a:rPr>
              <a:t>Ronald</a:t>
            </a:r>
            <a:r>
              <a:rPr dirty="0" sz="600" spc="95">
                <a:latin typeface="Microsoft Sans Serif"/>
                <a:cs typeface="Microsoft Sans Serif"/>
              </a:rPr>
              <a:t> </a:t>
            </a:r>
            <a:r>
              <a:rPr dirty="0" sz="600">
                <a:latin typeface="Microsoft Sans Serif"/>
                <a:cs typeface="Microsoft Sans Serif"/>
              </a:rPr>
              <a:t>Edward</a:t>
            </a:r>
            <a:r>
              <a:rPr dirty="0" sz="600" spc="95">
                <a:latin typeface="Microsoft Sans Serif"/>
                <a:cs typeface="Microsoft Sans Serif"/>
              </a:rPr>
              <a:t> </a:t>
            </a:r>
            <a:r>
              <a:rPr dirty="0" sz="600" b="1">
                <a:latin typeface="Trebuchet MS"/>
                <a:cs typeface="Trebuchet MS"/>
              </a:rPr>
              <a:t>HERNÁNDEZ</a:t>
            </a:r>
            <a:r>
              <a:rPr dirty="0" sz="600" spc="65" b="1">
                <a:latin typeface="Trebuchet MS"/>
                <a:cs typeface="Trebuchet MS"/>
              </a:rPr>
              <a:t> </a:t>
            </a:r>
            <a:r>
              <a:rPr dirty="0" sz="600" spc="-10" b="1">
                <a:latin typeface="Trebuchet MS"/>
                <a:cs typeface="Trebuchet MS"/>
              </a:rPr>
              <a:t>VARGAS</a:t>
            </a:r>
            <a:r>
              <a:rPr dirty="0" sz="600" spc="500" b="1">
                <a:latin typeface="Trebuchet MS"/>
                <a:cs typeface="Trebuchet MS"/>
              </a:rPr>
              <a:t> </a:t>
            </a:r>
            <a:r>
              <a:rPr dirty="0" sz="600">
                <a:latin typeface="Microsoft Sans Serif"/>
                <a:cs typeface="Microsoft Sans Serif"/>
              </a:rPr>
              <a:t>Equipo</a:t>
            </a:r>
            <a:r>
              <a:rPr dirty="0" sz="600" spc="75">
                <a:latin typeface="Microsoft Sans Serif"/>
                <a:cs typeface="Microsoft Sans Serif"/>
              </a:rPr>
              <a:t> </a:t>
            </a:r>
            <a:r>
              <a:rPr dirty="0" sz="600" spc="-10">
                <a:latin typeface="Microsoft Sans Serif"/>
                <a:cs typeface="Microsoft Sans Serif"/>
              </a:rPr>
              <a:t>Técnico</a:t>
            </a:r>
            <a:endParaRPr sz="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600">
              <a:latin typeface="Microsoft Sans Serif"/>
              <a:cs typeface="Microsoft Sans Serif"/>
            </a:endParaRPr>
          </a:p>
          <a:p>
            <a:pPr marL="105410" marR="1645285">
              <a:lnSpc>
                <a:spcPct val="109200"/>
              </a:lnSpc>
            </a:pPr>
            <a:r>
              <a:rPr dirty="0" sz="600">
                <a:latin typeface="Microsoft Sans Serif"/>
                <a:cs typeface="Microsoft Sans Serif"/>
              </a:rPr>
              <a:t>Lic.</a:t>
            </a:r>
            <a:r>
              <a:rPr dirty="0" sz="600" spc="125">
                <a:latin typeface="Microsoft Sans Serif"/>
                <a:cs typeface="Microsoft Sans Serif"/>
              </a:rPr>
              <a:t> </a:t>
            </a:r>
            <a:r>
              <a:rPr dirty="0" sz="600">
                <a:latin typeface="Microsoft Sans Serif"/>
                <a:cs typeface="Microsoft Sans Serif"/>
              </a:rPr>
              <a:t>Estefani</a:t>
            </a:r>
            <a:r>
              <a:rPr dirty="0" sz="600" spc="125">
                <a:latin typeface="Microsoft Sans Serif"/>
                <a:cs typeface="Microsoft Sans Serif"/>
              </a:rPr>
              <a:t> </a:t>
            </a:r>
            <a:r>
              <a:rPr dirty="0" sz="600">
                <a:latin typeface="Microsoft Sans Serif"/>
                <a:cs typeface="Microsoft Sans Serif"/>
              </a:rPr>
              <a:t>Yudith</a:t>
            </a:r>
            <a:r>
              <a:rPr dirty="0" sz="600" spc="125">
                <a:latin typeface="Microsoft Sans Serif"/>
                <a:cs typeface="Microsoft Sans Serif"/>
              </a:rPr>
              <a:t> </a:t>
            </a:r>
            <a:r>
              <a:rPr dirty="0" sz="600" b="1">
                <a:latin typeface="Trebuchet MS"/>
                <a:cs typeface="Trebuchet MS"/>
              </a:rPr>
              <a:t>ESPINOZA</a:t>
            </a:r>
            <a:r>
              <a:rPr dirty="0" sz="600" spc="95" b="1">
                <a:latin typeface="Trebuchet MS"/>
                <a:cs typeface="Trebuchet MS"/>
              </a:rPr>
              <a:t> </a:t>
            </a:r>
            <a:r>
              <a:rPr dirty="0" sz="600" spc="-10" b="1">
                <a:latin typeface="Trebuchet MS"/>
                <a:cs typeface="Trebuchet MS"/>
              </a:rPr>
              <a:t>RISCO</a:t>
            </a:r>
            <a:r>
              <a:rPr dirty="0" sz="600" spc="500" b="1">
                <a:latin typeface="Trebuchet MS"/>
                <a:cs typeface="Trebuchet MS"/>
              </a:rPr>
              <a:t> </a:t>
            </a:r>
            <a:r>
              <a:rPr dirty="0" sz="600">
                <a:latin typeface="Microsoft Sans Serif"/>
                <a:cs typeface="Microsoft Sans Serif"/>
              </a:rPr>
              <a:t>Equipo</a:t>
            </a:r>
            <a:r>
              <a:rPr dirty="0" sz="600" spc="75">
                <a:latin typeface="Microsoft Sans Serif"/>
                <a:cs typeface="Microsoft Sans Serif"/>
              </a:rPr>
              <a:t> </a:t>
            </a:r>
            <a:r>
              <a:rPr dirty="0" sz="600" spc="-10">
                <a:latin typeface="Microsoft Sans Serif"/>
                <a:cs typeface="Microsoft Sans Serif"/>
              </a:rPr>
              <a:t>Técnico</a:t>
            </a:r>
            <a:endParaRPr sz="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600">
              <a:latin typeface="Microsoft Sans Serif"/>
              <a:cs typeface="Microsoft Sans Serif"/>
            </a:endParaRPr>
          </a:p>
          <a:p>
            <a:pPr marL="105410" marR="1625600">
              <a:lnSpc>
                <a:spcPct val="109200"/>
              </a:lnSpc>
            </a:pPr>
            <a:r>
              <a:rPr dirty="0" sz="600">
                <a:latin typeface="Microsoft Sans Serif"/>
                <a:cs typeface="Microsoft Sans Serif"/>
              </a:rPr>
              <a:t>Lic.</a:t>
            </a:r>
            <a:r>
              <a:rPr dirty="0" sz="600" spc="125">
                <a:latin typeface="Microsoft Sans Serif"/>
                <a:cs typeface="Microsoft Sans Serif"/>
              </a:rPr>
              <a:t> </a:t>
            </a:r>
            <a:r>
              <a:rPr dirty="0" sz="600">
                <a:latin typeface="Microsoft Sans Serif"/>
                <a:cs typeface="Microsoft Sans Serif"/>
              </a:rPr>
              <a:t>Judith</a:t>
            </a:r>
            <a:r>
              <a:rPr dirty="0" sz="600" spc="120">
                <a:latin typeface="Microsoft Sans Serif"/>
                <a:cs typeface="Microsoft Sans Serif"/>
              </a:rPr>
              <a:t> </a:t>
            </a:r>
            <a:r>
              <a:rPr dirty="0" sz="600">
                <a:latin typeface="Microsoft Sans Serif"/>
                <a:cs typeface="Microsoft Sans Serif"/>
              </a:rPr>
              <a:t>Sofia</a:t>
            </a:r>
            <a:r>
              <a:rPr dirty="0" sz="600" spc="135">
                <a:latin typeface="Microsoft Sans Serif"/>
                <a:cs typeface="Microsoft Sans Serif"/>
              </a:rPr>
              <a:t> </a:t>
            </a:r>
            <a:r>
              <a:rPr dirty="0" sz="600" b="1">
                <a:latin typeface="Trebuchet MS"/>
                <a:cs typeface="Trebuchet MS"/>
              </a:rPr>
              <a:t>ZARATE</a:t>
            </a:r>
            <a:r>
              <a:rPr dirty="0" sz="600" spc="100" b="1">
                <a:latin typeface="Trebuchet MS"/>
                <a:cs typeface="Trebuchet MS"/>
              </a:rPr>
              <a:t> </a:t>
            </a:r>
            <a:r>
              <a:rPr dirty="0" sz="600" spc="-10" b="1">
                <a:latin typeface="Trebuchet MS"/>
                <a:cs typeface="Trebuchet MS"/>
              </a:rPr>
              <a:t>MOGOLLON</a:t>
            </a:r>
            <a:r>
              <a:rPr dirty="0" sz="600" spc="500" b="1">
                <a:latin typeface="Trebuchet MS"/>
                <a:cs typeface="Trebuchet MS"/>
              </a:rPr>
              <a:t> </a:t>
            </a:r>
            <a:r>
              <a:rPr dirty="0" sz="600">
                <a:latin typeface="Microsoft Sans Serif"/>
                <a:cs typeface="Microsoft Sans Serif"/>
              </a:rPr>
              <a:t>Equipo</a:t>
            </a:r>
            <a:r>
              <a:rPr dirty="0" sz="600" spc="80">
                <a:latin typeface="Microsoft Sans Serif"/>
                <a:cs typeface="Microsoft Sans Serif"/>
              </a:rPr>
              <a:t> </a:t>
            </a:r>
            <a:r>
              <a:rPr dirty="0" sz="600" spc="-10">
                <a:latin typeface="Microsoft Sans Serif"/>
                <a:cs typeface="Microsoft Sans Serif"/>
              </a:rPr>
              <a:t>Técnico</a:t>
            </a:r>
            <a:endParaRPr sz="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600">
              <a:latin typeface="Microsoft Sans Serif"/>
              <a:cs typeface="Microsoft Sans Serif"/>
            </a:endParaRPr>
          </a:p>
          <a:p>
            <a:pPr marL="105410" marR="1860550">
              <a:lnSpc>
                <a:spcPct val="109200"/>
              </a:lnSpc>
            </a:pPr>
            <a:r>
              <a:rPr dirty="0" sz="600">
                <a:latin typeface="Microsoft Sans Serif"/>
                <a:cs typeface="Microsoft Sans Serif"/>
              </a:rPr>
              <a:t>Lic.</a:t>
            </a:r>
            <a:r>
              <a:rPr dirty="0" sz="600" spc="160">
                <a:latin typeface="Microsoft Sans Serif"/>
                <a:cs typeface="Microsoft Sans Serif"/>
              </a:rPr>
              <a:t> </a:t>
            </a:r>
            <a:r>
              <a:rPr dirty="0" sz="600">
                <a:latin typeface="Microsoft Sans Serif"/>
                <a:cs typeface="Microsoft Sans Serif"/>
              </a:rPr>
              <a:t>Vicente</a:t>
            </a:r>
            <a:r>
              <a:rPr dirty="0" sz="600" spc="165">
                <a:latin typeface="Microsoft Sans Serif"/>
                <a:cs typeface="Microsoft Sans Serif"/>
              </a:rPr>
              <a:t> </a:t>
            </a:r>
            <a:r>
              <a:rPr dirty="0" sz="600" b="1">
                <a:latin typeface="Trebuchet MS"/>
                <a:cs typeface="Trebuchet MS"/>
              </a:rPr>
              <a:t>CORDOVA</a:t>
            </a:r>
            <a:r>
              <a:rPr dirty="0" sz="600" spc="140" b="1">
                <a:latin typeface="Trebuchet MS"/>
                <a:cs typeface="Trebuchet MS"/>
              </a:rPr>
              <a:t> </a:t>
            </a:r>
            <a:r>
              <a:rPr dirty="0" sz="600" spc="-10" b="1">
                <a:latin typeface="Trebuchet MS"/>
                <a:cs typeface="Trebuchet MS"/>
              </a:rPr>
              <a:t>ZARATE</a:t>
            </a:r>
            <a:r>
              <a:rPr dirty="0" sz="600" spc="500" b="1">
                <a:latin typeface="Trebuchet MS"/>
                <a:cs typeface="Trebuchet MS"/>
              </a:rPr>
              <a:t> </a:t>
            </a:r>
            <a:r>
              <a:rPr dirty="0" sz="600">
                <a:latin typeface="Microsoft Sans Serif"/>
                <a:cs typeface="Microsoft Sans Serif"/>
              </a:rPr>
              <a:t>Equipo</a:t>
            </a:r>
            <a:r>
              <a:rPr dirty="0" sz="600" spc="75">
                <a:latin typeface="Microsoft Sans Serif"/>
                <a:cs typeface="Microsoft Sans Serif"/>
              </a:rPr>
              <a:t> </a:t>
            </a:r>
            <a:r>
              <a:rPr dirty="0" sz="600" spc="-10">
                <a:latin typeface="Microsoft Sans Serif"/>
                <a:cs typeface="Microsoft Sans Serif"/>
              </a:rPr>
              <a:t>Técnico</a:t>
            </a:r>
            <a:endParaRPr sz="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600">
              <a:latin typeface="Microsoft Sans Serif"/>
              <a:cs typeface="Microsoft Sans Serif"/>
            </a:endParaRPr>
          </a:p>
          <a:p>
            <a:pPr marL="105410" marR="1593850">
              <a:lnSpc>
                <a:spcPct val="109200"/>
              </a:lnSpc>
            </a:pPr>
            <a:r>
              <a:rPr dirty="0" sz="600">
                <a:latin typeface="Microsoft Sans Serif"/>
                <a:cs typeface="Microsoft Sans Serif"/>
              </a:rPr>
              <a:t>Lic.</a:t>
            </a:r>
            <a:r>
              <a:rPr dirty="0" sz="600" spc="90">
                <a:latin typeface="Microsoft Sans Serif"/>
                <a:cs typeface="Microsoft Sans Serif"/>
              </a:rPr>
              <a:t> </a:t>
            </a:r>
            <a:r>
              <a:rPr dirty="0" sz="600">
                <a:latin typeface="Microsoft Sans Serif"/>
                <a:cs typeface="Microsoft Sans Serif"/>
              </a:rPr>
              <a:t>Esmeralda</a:t>
            </a:r>
            <a:r>
              <a:rPr dirty="0" sz="600" spc="95">
                <a:latin typeface="Microsoft Sans Serif"/>
                <a:cs typeface="Microsoft Sans Serif"/>
              </a:rPr>
              <a:t> </a:t>
            </a:r>
            <a:r>
              <a:rPr dirty="0" sz="600">
                <a:latin typeface="Microsoft Sans Serif"/>
                <a:cs typeface="Microsoft Sans Serif"/>
              </a:rPr>
              <a:t>Berline</a:t>
            </a:r>
            <a:r>
              <a:rPr dirty="0" sz="600" spc="95">
                <a:latin typeface="Microsoft Sans Serif"/>
                <a:cs typeface="Microsoft Sans Serif"/>
              </a:rPr>
              <a:t> </a:t>
            </a:r>
            <a:r>
              <a:rPr dirty="0" sz="600" b="1">
                <a:latin typeface="Trebuchet MS"/>
                <a:cs typeface="Trebuchet MS"/>
              </a:rPr>
              <a:t>HERRERA</a:t>
            </a:r>
            <a:r>
              <a:rPr dirty="0" sz="600" spc="70" b="1">
                <a:latin typeface="Trebuchet MS"/>
                <a:cs typeface="Trebuchet MS"/>
              </a:rPr>
              <a:t> </a:t>
            </a:r>
            <a:r>
              <a:rPr dirty="0" sz="600" spc="-20" b="1">
                <a:latin typeface="Trebuchet MS"/>
                <a:cs typeface="Trebuchet MS"/>
              </a:rPr>
              <a:t>SILVA</a:t>
            </a:r>
            <a:r>
              <a:rPr dirty="0" sz="600" spc="500" b="1">
                <a:latin typeface="Trebuchet MS"/>
                <a:cs typeface="Trebuchet MS"/>
              </a:rPr>
              <a:t> </a:t>
            </a:r>
            <a:r>
              <a:rPr dirty="0" sz="600">
                <a:latin typeface="Microsoft Sans Serif"/>
                <a:cs typeface="Microsoft Sans Serif"/>
              </a:rPr>
              <a:t>Equipo</a:t>
            </a:r>
            <a:r>
              <a:rPr dirty="0" sz="600" spc="75">
                <a:latin typeface="Microsoft Sans Serif"/>
                <a:cs typeface="Microsoft Sans Serif"/>
              </a:rPr>
              <a:t> </a:t>
            </a:r>
            <a:r>
              <a:rPr dirty="0" sz="600" spc="-10">
                <a:latin typeface="Microsoft Sans Serif"/>
                <a:cs typeface="Microsoft Sans Serif"/>
              </a:rPr>
              <a:t>Técnico</a:t>
            </a:r>
            <a:endParaRPr sz="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600">
              <a:latin typeface="Microsoft Sans Serif"/>
              <a:cs typeface="Microsoft Sans Serif"/>
            </a:endParaRPr>
          </a:p>
          <a:p>
            <a:pPr marL="105410" marR="1607820">
              <a:lnSpc>
                <a:spcPct val="109200"/>
              </a:lnSpc>
            </a:pPr>
            <a:r>
              <a:rPr dirty="0" sz="600">
                <a:latin typeface="Microsoft Sans Serif"/>
                <a:cs typeface="Microsoft Sans Serif"/>
              </a:rPr>
              <a:t>Lic.</a:t>
            </a:r>
            <a:r>
              <a:rPr dirty="0" sz="600" spc="160">
                <a:latin typeface="Microsoft Sans Serif"/>
                <a:cs typeface="Microsoft Sans Serif"/>
              </a:rPr>
              <a:t> </a:t>
            </a:r>
            <a:r>
              <a:rPr dirty="0" sz="600">
                <a:latin typeface="Microsoft Sans Serif"/>
                <a:cs typeface="Microsoft Sans Serif"/>
              </a:rPr>
              <a:t>Carlos</a:t>
            </a:r>
            <a:r>
              <a:rPr dirty="0" sz="600" spc="155">
                <a:latin typeface="Microsoft Sans Serif"/>
                <a:cs typeface="Microsoft Sans Serif"/>
              </a:rPr>
              <a:t> </a:t>
            </a:r>
            <a:r>
              <a:rPr dirty="0" sz="600">
                <a:latin typeface="Microsoft Sans Serif"/>
                <a:cs typeface="Microsoft Sans Serif"/>
              </a:rPr>
              <a:t>Jonatan</a:t>
            </a:r>
            <a:r>
              <a:rPr dirty="0" sz="600" spc="165">
                <a:latin typeface="Microsoft Sans Serif"/>
                <a:cs typeface="Microsoft Sans Serif"/>
              </a:rPr>
              <a:t> </a:t>
            </a:r>
            <a:r>
              <a:rPr dirty="0" sz="600" b="1">
                <a:latin typeface="Trebuchet MS"/>
                <a:cs typeface="Trebuchet MS"/>
              </a:rPr>
              <a:t>PALACIOS</a:t>
            </a:r>
            <a:r>
              <a:rPr dirty="0" sz="600" spc="135" b="1">
                <a:latin typeface="Trebuchet MS"/>
                <a:cs typeface="Trebuchet MS"/>
              </a:rPr>
              <a:t> </a:t>
            </a:r>
            <a:r>
              <a:rPr dirty="0" sz="600" spc="-20" b="1">
                <a:latin typeface="Trebuchet MS"/>
                <a:cs typeface="Trebuchet MS"/>
              </a:rPr>
              <a:t>OLAYA</a:t>
            </a:r>
            <a:r>
              <a:rPr dirty="0" sz="600" spc="500" b="1">
                <a:latin typeface="Trebuchet MS"/>
                <a:cs typeface="Trebuchet MS"/>
              </a:rPr>
              <a:t> </a:t>
            </a:r>
            <a:r>
              <a:rPr dirty="0" sz="600">
                <a:latin typeface="Microsoft Sans Serif"/>
                <a:cs typeface="Microsoft Sans Serif"/>
              </a:rPr>
              <a:t>Equipo</a:t>
            </a:r>
            <a:r>
              <a:rPr dirty="0" sz="600" spc="75">
                <a:latin typeface="Microsoft Sans Serif"/>
                <a:cs typeface="Microsoft Sans Serif"/>
              </a:rPr>
              <a:t> </a:t>
            </a:r>
            <a:r>
              <a:rPr dirty="0" sz="600" spc="-10">
                <a:latin typeface="Microsoft Sans Serif"/>
                <a:cs typeface="Microsoft Sans Serif"/>
              </a:rPr>
              <a:t>Técnico</a:t>
            </a:r>
            <a:endParaRPr sz="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600">
              <a:latin typeface="Microsoft Sans Serif"/>
              <a:cs typeface="Microsoft Sans Serif"/>
            </a:endParaRPr>
          </a:p>
          <a:p>
            <a:pPr marL="105410" marR="1250950">
              <a:lnSpc>
                <a:spcPct val="109200"/>
              </a:lnSpc>
            </a:pPr>
            <a:r>
              <a:rPr dirty="0" sz="600">
                <a:latin typeface="Microsoft Sans Serif"/>
                <a:cs typeface="Microsoft Sans Serif"/>
              </a:rPr>
              <a:t>Téc.</a:t>
            </a:r>
            <a:r>
              <a:rPr dirty="0" sz="600" spc="125">
                <a:latin typeface="Microsoft Sans Serif"/>
                <a:cs typeface="Microsoft Sans Serif"/>
              </a:rPr>
              <a:t> </a:t>
            </a:r>
            <a:r>
              <a:rPr dirty="0" sz="600">
                <a:latin typeface="Microsoft Sans Serif"/>
                <a:cs typeface="Microsoft Sans Serif"/>
              </a:rPr>
              <a:t>Contab.</a:t>
            </a:r>
            <a:r>
              <a:rPr dirty="0" sz="600" spc="130">
                <a:latin typeface="Microsoft Sans Serif"/>
                <a:cs typeface="Microsoft Sans Serif"/>
              </a:rPr>
              <a:t> </a:t>
            </a:r>
            <a:r>
              <a:rPr dirty="0" sz="600">
                <a:latin typeface="Microsoft Sans Serif"/>
                <a:cs typeface="Microsoft Sans Serif"/>
              </a:rPr>
              <a:t>César</a:t>
            </a:r>
            <a:r>
              <a:rPr dirty="0" sz="600" spc="130">
                <a:latin typeface="Microsoft Sans Serif"/>
                <a:cs typeface="Microsoft Sans Serif"/>
              </a:rPr>
              <a:t> </a:t>
            </a:r>
            <a:r>
              <a:rPr dirty="0" sz="600">
                <a:latin typeface="Microsoft Sans Serif"/>
                <a:cs typeface="Microsoft Sans Serif"/>
              </a:rPr>
              <a:t>Augusto</a:t>
            </a:r>
            <a:r>
              <a:rPr dirty="0" sz="600" spc="135">
                <a:latin typeface="Microsoft Sans Serif"/>
                <a:cs typeface="Microsoft Sans Serif"/>
              </a:rPr>
              <a:t> </a:t>
            </a:r>
            <a:r>
              <a:rPr dirty="0" sz="600" b="1">
                <a:latin typeface="Trebuchet MS"/>
                <a:cs typeface="Trebuchet MS"/>
              </a:rPr>
              <a:t>PALACIOS</a:t>
            </a:r>
            <a:r>
              <a:rPr dirty="0" sz="600" spc="100" b="1">
                <a:latin typeface="Trebuchet MS"/>
                <a:cs typeface="Trebuchet MS"/>
              </a:rPr>
              <a:t> </a:t>
            </a:r>
            <a:r>
              <a:rPr dirty="0" sz="600" spc="-10" b="1">
                <a:latin typeface="Trebuchet MS"/>
                <a:cs typeface="Trebuchet MS"/>
              </a:rPr>
              <a:t>CHALEN</a:t>
            </a:r>
            <a:r>
              <a:rPr dirty="0" sz="600" spc="500" b="1">
                <a:latin typeface="Trebuchet MS"/>
                <a:cs typeface="Trebuchet MS"/>
              </a:rPr>
              <a:t> </a:t>
            </a:r>
            <a:r>
              <a:rPr dirty="0" sz="600" spc="-10">
                <a:latin typeface="Microsoft Sans Serif"/>
                <a:cs typeface="Microsoft Sans Serif"/>
              </a:rPr>
              <a:t>Digitador</a:t>
            </a:r>
            <a:endParaRPr sz="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90"/>
              </a:spcBef>
            </a:pPr>
            <a:endParaRPr sz="600">
              <a:latin typeface="Microsoft Sans Serif"/>
              <a:cs typeface="Microsoft Sans Serif"/>
            </a:endParaRPr>
          </a:p>
          <a:p>
            <a:pPr marL="208915">
              <a:lnSpc>
                <a:spcPct val="100000"/>
              </a:lnSpc>
              <a:spcBef>
                <a:spcPts val="5"/>
              </a:spcBef>
            </a:pPr>
            <a:r>
              <a:rPr dirty="0" sz="600" spc="150" b="1" i="1">
                <a:solidFill>
                  <a:srgbClr val="FFFFFF"/>
                </a:solidFill>
                <a:latin typeface="Arial"/>
                <a:cs typeface="Arial"/>
              </a:rPr>
              <a:t>Comité</a:t>
            </a:r>
            <a:r>
              <a:rPr dirty="0" sz="600" spc="5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114" b="1" i="1">
                <a:solidFill>
                  <a:srgbClr val="FFFFFF"/>
                </a:solidFill>
                <a:latin typeface="Arial"/>
                <a:cs typeface="Arial"/>
              </a:rPr>
              <a:t>Editor</a:t>
            </a:r>
            <a:endParaRPr sz="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600">
              <a:latin typeface="Arial"/>
              <a:cs typeface="Arial"/>
            </a:endParaRPr>
          </a:p>
          <a:p>
            <a:pPr marL="105410">
              <a:lnSpc>
                <a:spcPct val="100000"/>
              </a:lnSpc>
              <a:spcBef>
                <a:spcPts val="5"/>
              </a:spcBef>
            </a:pPr>
            <a:r>
              <a:rPr dirty="0" u="sng" sz="6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Redacción</a:t>
            </a:r>
            <a:r>
              <a:rPr dirty="0" u="sng" sz="600" spc="8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6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y</a:t>
            </a:r>
            <a:r>
              <a:rPr dirty="0" u="sng" sz="600" spc="85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600" spc="-1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Edición</a:t>
            </a:r>
            <a:endParaRPr sz="600">
              <a:latin typeface="Trebuchet MS"/>
              <a:cs typeface="Trebuchet MS"/>
            </a:endParaRPr>
          </a:p>
          <a:p>
            <a:pPr marL="105410">
              <a:lnSpc>
                <a:spcPct val="100000"/>
              </a:lnSpc>
              <a:spcBef>
                <a:spcPts val="65"/>
              </a:spcBef>
            </a:pPr>
            <a:r>
              <a:rPr dirty="0" sz="600">
                <a:latin typeface="Microsoft Sans Serif"/>
                <a:cs typeface="Microsoft Sans Serif"/>
              </a:rPr>
              <a:t>Dra.</a:t>
            </a:r>
            <a:r>
              <a:rPr dirty="0" sz="600" spc="130">
                <a:latin typeface="Microsoft Sans Serif"/>
                <a:cs typeface="Microsoft Sans Serif"/>
              </a:rPr>
              <a:t> </a:t>
            </a:r>
            <a:r>
              <a:rPr dirty="0" sz="600">
                <a:latin typeface="Microsoft Sans Serif"/>
                <a:cs typeface="Microsoft Sans Serif"/>
              </a:rPr>
              <a:t>María</a:t>
            </a:r>
            <a:r>
              <a:rPr dirty="0" sz="600" spc="130">
                <a:latin typeface="Microsoft Sans Serif"/>
                <a:cs typeface="Microsoft Sans Serif"/>
              </a:rPr>
              <a:t> </a:t>
            </a:r>
            <a:r>
              <a:rPr dirty="0" sz="600">
                <a:latin typeface="Microsoft Sans Serif"/>
                <a:cs typeface="Microsoft Sans Serif"/>
              </a:rPr>
              <a:t>Edith</a:t>
            </a:r>
            <a:r>
              <a:rPr dirty="0" sz="600" spc="135">
                <a:latin typeface="Microsoft Sans Serif"/>
                <a:cs typeface="Microsoft Sans Serif"/>
              </a:rPr>
              <a:t> </a:t>
            </a:r>
            <a:r>
              <a:rPr dirty="0" sz="600" b="1">
                <a:latin typeface="Trebuchet MS"/>
                <a:cs typeface="Trebuchet MS"/>
              </a:rPr>
              <a:t>SOLIS</a:t>
            </a:r>
            <a:r>
              <a:rPr dirty="0" sz="600" spc="110" b="1">
                <a:latin typeface="Trebuchet MS"/>
                <a:cs typeface="Trebuchet MS"/>
              </a:rPr>
              <a:t> </a:t>
            </a:r>
            <a:r>
              <a:rPr dirty="0" sz="600" spc="-10" b="1">
                <a:latin typeface="Trebuchet MS"/>
                <a:cs typeface="Trebuchet MS"/>
              </a:rPr>
              <a:t>CASTRO</a:t>
            </a:r>
            <a:endParaRPr sz="600">
              <a:latin typeface="Trebuchet MS"/>
              <a:cs typeface="Trebuchet MS"/>
            </a:endParaRPr>
          </a:p>
          <a:p>
            <a:pPr marL="105410">
              <a:lnSpc>
                <a:spcPct val="100000"/>
              </a:lnSpc>
              <a:spcBef>
                <a:spcPts val="65"/>
              </a:spcBef>
            </a:pPr>
            <a:r>
              <a:rPr dirty="0" sz="600">
                <a:latin typeface="Microsoft Sans Serif"/>
                <a:cs typeface="Microsoft Sans Serif"/>
              </a:rPr>
              <a:t>Bach.</a:t>
            </a:r>
            <a:r>
              <a:rPr dirty="0" sz="600" spc="95">
                <a:latin typeface="Microsoft Sans Serif"/>
                <a:cs typeface="Microsoft Sans Serif"/>
              </a:rPr>
              <a:t> </a:t>
            </a:r>
            <a:r>
              <a:rPr dirty="0" sz="600">
                <a:latin typeface="Microsoft Sans Serif"/>
                <a:cs typeface="Microsoft Sans Serif"/>
              </a:rPr>
              <a:t>Ronald</a:t>
            </a:r>
            <a:r>
              <a:rPr dirty="0" sz="600" spc="95">
                <a:latin typeface="Microsoft Sans Serif"/>
                <a:cs typeface="Microsoft Sans Serif"/>
              </a:rPr>
              <a:t> </a:t>
            </a:r>
            <a:r>
              <a:rPr dirty="0" sz="600">
                <a:latin typeface="Microsoft Sans Serif"/>
                <a:cs typeface="Microsoft Sans Serif"/>
              </a:rPr>
              <a:t>Edward</a:t>
            </a:r>
            <a:r>
              <a:rPr dirty="0" sz="600" spc="90">
                <a:latin typeface="Microsoft Sans Serif"/>
                <a:cs typeface="Microsoft Sans Serif"/>
              </a:rPr>
              <a:t> </a:t>
            </a:r>
            <a:r>
              <a:rPr dirty="0" sz="600" b="1">
                <a:latin typeface="Trebuchet MS"/>
                <a:cs typeface="Trebuchet MS"/>
              </a:rPr>
              <a:t>HERNÁNDEZ</a:t>
            </a:r>
            <a:r>
              <a:rPr dirty="0" sz="600" spc="65" b="1">
                <a:latin typeface="Trebuchet MS"/>
                <a:cs typeface="Trebuchet MS"/>
              </a:rPr>
              <a:t> </a:t>
            </a:r>
            <a:r>
              <a:rPr dirty="0" sz="600" spc="-10" b="1">
                <a:latin typeface="Trebuchet MS"/>
                <a:cs typeface="Trebuchet MS"/>
              </a:rPr>
              <a:t>VARGAS</a:t>
            </a:r>
            <a:endParaRPr sz="600">
              <a:latin typeface="Trebuchet MS"/>
              <a:cs typeface="Trebuchet MS"/>
            </a:endParaRPr>
          </a:p>
          <a:p>
            <a:pPr marL="105410">
              <a:lnSpc>
                <a:spcPct val="100000"/>
              </a:lnSpc>
              <a:spcBef>
                <a:spcPts val="595"/>
              </a:spcBef>
            </a:pPr>
            <a:r>
              <a:rPr dirty="0" u="sng" sz="6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Proceso</a:t>
            </a:r>
            <a:r>
              <a:rPr dirty="0" u="sng" sz="600" spc="1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6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de</a:t>
            </a:r>
            <a:r>
              <a:rPr dirty="0" u="sng" sz="600" spc="95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600" spc="-1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Información</a:t>
            </a:r>
            <a:endParaRPr sz="600">
              <a:latin typeface="Trebuchet MS"/>
              <a:cs typeface="Trebuchet MS"/>
            </a:endParaRPr>
          </a:p>
          <a:p>
            <a:pPr marL="105410">
              <a:lnSpc>
                <a:spcPct val="100000"/>
              </a:lnSpc>
              <a:spcBef>
                <a:spcPts val="65"/>
              </a:spcBef>
            </a:pPr>
            <a:r>
              <a:rPr dirty="0" sz="600">
                <a:latin typeface="Microsoft Sans Serif"/>
                <a:cs typeface="Microsoft Sans Serif"/>
              </a:rPr>
              <a:t>Bach.</a:t>
            </a:r>
            <a:r>
              <a:rPr dirty="0" sz="600" spc="90">
                <a:latin typeface="Microsoft Sans Serif"/>
                <a:cs typeface="Microsoft Sans Serif"/>
              </a:rPr>
              <a:t> </a:t>
            </a:r>
            <a:r>
              <a:rPr dirty="0" sz="600">
                <a:latin typeface="Microsoft Sans Serif"/>
                <a:cs typeface="Microsoft Sans Serif"/>
              </a:rPr>
              <a:t>Ronald</a:t>
            </a:r>
            <a:r>
              <a:rPr dirty="0" sz="600" spc="95">
                <a:latin typeface="Microsoft Sans Serif"/>
                <a:cs typeface="Microsoft Sans Serif"/>
              </a:rPr>
              <a:t> </a:t>
            </a:r>
            <a:r>
              <a:rPr dirty="0" sz="600">
                <a:latin typeface="Microsoft Sans Serif"/>
                <a:cs typeface="Microsoft Sans Serif"/>
              </a:rPr>
              <a:t>Edward</a:t>
            </a:r>
            <a:r>
              <a:rPr dirty="0" sz="600" spc="95">
                <a:latin typeface="Microsoft Sans Serif"/>
                <a:cs typeface="Microsoft Sans Serif"/>
              </a:rPr>
              <a:t> </a:t>
            </a:r>
            <a:r>
              <a:rPr dirty="0" sz="600" b="1">
                <a:latin typeface="Trebuchet MS"/>
                <a:cs typeface="Trebuchet MS"/>
              </a:rPr>
              <a:t>HERNÁNDEZ</a:t>
            </a:r>
            <a:r>
              <a:rPr dirty="0" sz="600" spc="65" b="1">
                <a:latin typeface="Trebuchet MS"/>
                <a:cs typeface="Trebuchet MS"/>
              </a:rPr>
              <a:t> </a:t>
            </a:r>
            <a:r>
              <a:rPr dirty="0" sz="600" spc="-10" b="1">
                <a:latin typeface="Trebuchet MS"/>
                <a:cs typeface="Trebuchet MS"/>
              </a:rPr>
              <a:t>VARGAS</a:t>
            </a:r>
            <a:endParaRPr sz="600">
              <a:latin typeface="Trebuchet MS"/>
              <a:cs typeface="Trebuchet MS"/>
            </a:endParaRPr>
          </a:p>
          <a:p>
            <a:pPr marL="105410">
              <a:lnSpc>
                <a:spcPct val="100000"/>
              </a:lnSpc>
              <a:spcBef>
                <a:spcPts val="595"/>
              </a:spcBef>
            </a:pPr>
            <a:r>
              <a:rPr dirty="0" u="sng" sz="600" spc="-1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Diseño</a:t>
            </a:r>
            <a:endParaRPr sz="600">
              <a:latin typeface="Trebuchet MS"/>
              <a:cs typeface="Trebuchet MS"/>
            </a:endParaRPr>
          </a:p>
          <a:p>
            <a:pPr marL="105410" marR="1431290">
              <a:lnSpc>
                <a:spcPct val="109200"/>
              </a:lnSpc>
              <a:spcBef>
                <a:spcPts val="5"/>
              </a:spcBef>
            </a:pPr>
            <a:r>
              <a:rPr dirty="0" sz="600">
                <a:latin typeface="Microsoft Sans Serif"/>
                <a:cs typeface="Microsoft Sans Serif"/>
              </a:rPr>
              <a:t>Bach.</a:t>
            </a:r>
            <a:r>
              <a:rPr dirty="0" sz="600" spc="90">
                <a:latin typeface="Microsoft Sans Serif"/>
                <a:cs typeface="Microsoft Sans Serif"/>
              </a:rPr>
              <a:t> </a:t>
            </a:r>
            <a:r>
              <a:rPr dirty="0" sz="600">
                <a:latin typeface="Microsoft Sans Serif"/>
                <a:cs typeface="Microsoft Sans Serif"/>
              </a:rPr>
              <a:t>Ronald</a:t>
            </a:r>
            <a:r>
              <a:rPr dirty="0" sz="600" spc="95">
                <a:latin typeface="Microsoft Sans Serif"/>
                <a:cs typeface="Microsoft Sans Serif"/>
              </a:rPr>
              <a:t> </a:t>
            </a:r>
            <a:r>
              <a:rPr dirty="0" sz="600">
                <a:latin typeface="Microsoft Sans Serif"/>
                <a:cs typeface="Microsoft Sans Serif"/>
              </a:rPr>
              <a:t>Edward</a:t>
            </a:r>
            <a:r>
              <a:rPr dirty="0" sz="600" spc="95">
                <a:latin typeface="Microsoft Sans Serif"/>
                <a:cs typeface="Microsoft Sans Serif"/>
              </a:rPr>
              <a:t> </a:t>
            </a:r>
            <a:r>
              <a:rPr dirty="0" sz="600" b="1">
                <a:latin typeface="Trebuchet MS"/>
                <a:cs typeface="Trebuchet MS"/>
              </a:rPr>
              <a:t>HERNÁNDEZ</a:t>
            </a:r>
            <a:r>
              <a:rPr dirty="0" sz="600" spc="65" b="1">
                <a:latin typeface="Trebuchet MS"/>
                <a:cs typeface="Trebuchet MS"/>
              </a:rPr>
              <a:t> </a:t>
            </a:r>
            <a:r>
              <a:rPr dirty="0" sz="600" spc="-10" b="1">
                <a:latin typeface="Trebuchet MS"/>
                <a:cs typeface="Trebuchet MS"/>
              </a:rPr>
              <a:t>VARGAS</a:t>
            </a:r>
            <a:r>
              <a:rPr dirty="0" sz="600" spc="500" b="1">
                <a:latin typeface="Trebuchet MS"/>
                <a:cs typeface="Trebuchet MS"/>
              </a:rPr>
              <a:t> </a:t>
            </a:r>
            <a:r>
              <a:rPr dirty="0" sz="600">
                <a:latin typeface="Microsoft Sans Serif"/>
                <a:cs typeface="Microsoft Sans Serif"/>
              </a:rPr>
              <a:t>Ing.</a:t>
            </a:r>
            <a:r>
              <a:rPr dirty="0" sz="600" spc="114">
                <a:latin typeface="Microsoft Sans Serif"/>
                <a:cs typeface="Microsoft Sans Serif"/>
              </a:rPr>
              <a:t> </a:t>
            </a:r>
            <a:r>
              <a:rPr dirty="0" sz="600">
                <a:latin typeface="Microsoft Sans Serif"/>
                <a:cs typeface="Microsoft Sans Serif"/>
              </a:rPr>
              <a:t>Jhon</a:t>
            </a:r>
            <a:r>
              <a:rPr dirty="0" sz="600" spc="114">
                <a:latin typeface="Microsoft Sans Serif"/>
                <a:cs typeface="Microsoft Sans Serif"/>
              </a:rPr>
              <a:t> </a:t>
            </a:r>
            <a:r>
              <a:rPr dirty="0" sz="600">
                <a:latin typeface="Microsoft Sans Serif"/>
                <a:cs typeface="Microsoft Sans Serif"/>
              </a:rPr>
              <a:t>Cristhian</a:t>
            </a:r>
            <a:r>
              <a:rPr dirty="0" sz="600" spc="125">
                <a:latin typeface="Microsoft Sans Serif"/>
                <a:cs typeface="Microsoft Sans Serif"/>
              </a:rPr>
              <a:t> </a:t>
            </a:r>
            <a:r>
              <a:rPr dirty="0" sz="600" b="1">
                <a:latin typeface="Trebuchet MS"/>
                <a:cs typeface="Trebuchet MS"/>
              </a:rPr>
              <a:t>CARBAJAL</a:t>
            </a:r>
            <a:r>
              <a:rPr dirty="0" sz="600" spc="100" b="1">
                <a:latin typeface="Trebuchet MS"/>
                <a:cs typeface="Trebuchet MS"/>
              </a:rPr>
              <a:t> </a:t>
            </a:r>
            <a:r>
              <a:rPr dirty="0" sz="600" spc="-10" b="1">
                <a:latin typeface="Trebuchet MS"/>
                <a:cs typeface="Trebuchet MS"/>
              </a:rPr>
              <a:t>CRISANTO</a:t>
            </a:r>
            <a:endParaRPr sz="600">
              <a:latin typeface="Trebuchet MS"/>
              <a:cs typeface="Trebuchet MS"/>
            </a:endParaRPr>
          </a:p>
        </p:txBody>
      </p:sp>
      <p:grpSp>
        <p:nvGrpSpPr>
          <p:cNvPr id="28" name="object 28" descr=""/>
          <p:cNvGrpSpPr/>
          <p:nvPr/>
        </p:nvGrpSpPr>
        <p:grpSpPr>
          <a:xfrm>
            <a:off x="4082796" y="3209569"/>
            <a:ext cx="3175635" cy="466725"/>
            <a:chOff x="4082796" y="3209569"/>
            <a:chExt cx="3175635" cy="466725"/>
          </a:xfrm>
        </p:grpSpPr>
        <p:pic>
          <p:nvPicPr>
            <p:cNvPr id="29" name="object 2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82796" y="3209569"/>
              <a:ext cx="3175254" cy="466445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91178" y="3340633"/>
              <a:ext cx="3157728" cy="203301"/>
            </a:xfrm>
            <a:prstGeom prst="rect">
              <a:avLst/>
            </a:prstGeom>
          </p:spPr>
        </p:pic>
        <p:sp>
          <p:nvSpPr>
            <p:cNvPr id="31" name="object 31" descr=""/>
            <p:cNvSpPr/>
            <p:nvPr/>
          </p:nvSpPr>
          <p:spPr>
            <a:xfrm>
              <a:off x="4128516" y="3232403"/>
              <a:ext cx="3090545" cy="381635"/>
            </a:xfrm>
            <a:custGeom>
              <a:avLst/>
              <a:gdLst/>
              <a:ahLst/>
              <a:cxnLst/>
              <a:rect l="l" t="t" r="r" b="b"/>
              <a:pathLst>
                <a:path w="3090545" h="381635">
                  <a:moveTo>
                    <a:pt x="2317877" y="0"/>
                  </a:moveTo>
                  <a:lnTo>
                    <a:pt x="2238878" y="197"/>
                  </a:lnTo>
                  <a:lnTo>
                    <a:pt x="2162161" y="777"/>
                  </a:lnTo>
                  <a:lnTo>
                    <a:pt x="2088113" y="1720"/>
                  </a:lnTo>
                  <a:lnTo>
                    <a:pt x="2017125" y="3006"/>
                  </a:lnTo>
                  <a:lnTo>
                    <a:pt x="1949583" y="4615"/>
                  </a:lnTo>
                  <a:lnTo>
                    <a:pt x="1885876" y="6529"/>
                  </a:lnTo>
                  <a:lnTo>
                    <a:pt x="1826393" y="8728"/>
                  </a:lnTo>
                  <a:lnTo>
                    <a:pt x="1771522" y="11191"/>
                  </a:lnTo>
                  <a:lnTo>
                    <a:pt x="1721652" y="13901"/>
                  </a:lnTo>
                  <a:lnTo>
                    <a:pt x="1677171" y="16836"/>
                  </a:lnTo>
                  <a:lnTo>
                    <a:pt x="1638468" y="19977"/>
                  </a:lnTo>
                  <a:lnTo>
                    <a:pt x="1579947" y="26802"/>
                  </a:lnTo>
                  <a:lnTo>
                    <a:pt x="1541221" y="42003"/>
                  </a:lnTo>
                  <a:lnTo>
                    <a:pt x="1529516" y="45795"/>
                  </a:lnTo>
                  <a:lnTo>
                    <a:pt x="1484506" y="52966"/>
                  </a:lnTo>
                  <a:lnTo>
                    <a:pt x="1413286" y="59459"/>
                  </a:lnTo>
                  <a:lnTo>
                    <a:pt x="1368816" y="62403"/>
                  </a:lnTo>
                  <a:lnTo>
                    <a:pt x="1318958" y="65119"/>
                  </a:lnTo>
                  <a:lnTo>
                    <a:pt x="1264099" y="67588"/>
                  </a:lnTo>
                  <a:lnTo>
                    <a:pt x="1204628" y="69790"/>
                  </a:lnTo>
                  <a:lnTo>
                    <a:pt x="1140932" y="71707"/>
                  </a:lnTo>
                  <a:lnTo>
                    <a:pt x="1073400" y="73318"/>
                  </a:lnTo>
                  <a:lnTo>
                    <a:pt x="1002419" y="74605"/>
                  </a:lnTo>
                  <a:lnTo>
                    <a:pt x="928378" y="75549"/>
                  </a:lnTo>
                  <a:lnTo>
                    <a:pt x="851665" y="76129"/>
                  </a:lnTo>
                  <a:lnTo>
                    <a:pt x="772668" y="76326"/>
                  </a:lnTo>
                  <a:lnTo>
                    <a:pt x="693669" y="76129"/>
                  </a:lnTo>
                  <a:lnTo>
                    <a:pt x="616952" y="75549"/>
                  </a:lnTo>
                  <a:lnTo>
                    <a:pt x="542904" y="74605"/>
                  </a:lnTo>
                  <a:lnTo>
                    <a:pt x="471916" y="73318"/>
                  </a:lnTo>
                  <a:lnTo>
                    <a:pt x="404374" y="71707"/>
                  </a:lnTo>
                  <a:lnTo>
                    <a:pt x="340667" y="69790"/>
                  </a:lnTo>
                  <a:lnTo>
                    <a:pt x="281184" y="67588"/>
                  </a:lnTo>
                  <a:lnTo>
                    <a:pt x="226313" y="65119"/>
                  </a:lnTo>
                  <a:lnTo>
                    <a:pt x="176443" y="62403"/>
                  </a:lnTo>
                  <a:lnTo>
                    <a:pt x="131962" y="59459"/>
                  </a:lnTo>
                  <a:lnTo>
                    <a:pt x="93259" y="56307"/>
                  </a:lnTo>
                  <a:lnTo>
                    <a:pt x="34738" y="49456"/>
                  </a:lnTo>
                  <a:lnTo>
                    <a:pt x="0" y="38100"/>
                  </a:lnTo>
                  <a:lnTo>
                    <a:pt x="0" y="343534"/>
                  </a:lnTo>
                  <a:lnTo>
                    <a:pt x="60721" y="358328"/>
                  </a:lnTo>
                  <a:lnTo>
                    <a:pt x="131962" y="364798"/>
                  </a:lnTo>
                  <a:lnTo>
                    <a:pt x="176443" y="367733"/>
                  </a:lnTo>
                  <a:lnTo>
                    <a:pt x="226313" y="370443"/>
                  </a:lnTo>
                  <a:lnTo>
                    <a:pt x="281184" y="372906"/>
                  </a:lnTo>
                  <a:lnTo>
                    <a:pt x="340667" y="375105"/>
                  </a:lnTo>
                  <a:lnTo>
                    <a:pt x="404374" y="377019"/>
                  </a:lnTo>
                  <a:lnTo>
                    <a:pt x="471916" y="378628"/>
                  </a:lnTo>
                  <a:lnTo>
                    <a:pt x="542904" y="379914"/>
                  </a:lnTo>
                  <a:lnTo>
                    <a:pt x="616952" y="380857"/>
                  </a:lnTo>
                  <a:lnTo>
                    <a:pt x="693669" y="381437"/>
                  </a:lnTo>
                  <a:lnTo>
                    <a:pt x="772668" y="381634"/>
                  </a:lnTo>
                  <a:lnTo>
                    <a:pt x="851665" y="381437"/>
                  </a:lnTo>
                  <a:lnTo>
                    <a:pt x="928378" y="380857"/>
                  </a:lnTo>
                  <a:lnTo>
                    <a:pt x="1002419" y="379914"/>
                  </a:lnTo>
                  <a:lnTo>
                    <a:pt x="1073400" y="378628"/>
                  </a:lnTo>
                  <a:lnTo>
                    <a:pt x="1140932" y="377019"/>
                  </a:lnTo>
                  <a:lnTo>
                    <a:pt x="1204628" y="375105"/>
                  </a:lnTo>
                  <a:lnTo>
                    <a:pt x="1264099" y="372906"/>
                  </a:lnTo>
                  <a:lnTo>
                    <a:pt x="1318958" y="370443"/>
                  </a:lnTo>
                  <a:lnTo>
                    <a:pt x="1368816" y="367733"/>
                  </a:lnTo>
                  <a:lnTo>
                    <a:pt x="1413286" y="364798"/>
                  </a:lnTo>
                  <a:lnTo>
                    <a:pt x="1451979" y="361657"/>
                  </a:lnTo>
                  <a:lnTo>
                    <a:pt x="1510482" y="354832"/>
                  </a:lnTo>
                  <a:lnTo>
                    <a:pt x="1549198" y="339631"/>
                  </a:lnTo>
                  <a:lnTo>
                    <a:pt x="1560907" y="335839"/>
                  </a:lnTo>
                  <a:lnTo>
                    <a:pt x="1605930" y="328668"/>
                  </a:lnTo>
                  <a:lnTo>
                    <a:pt x="1677171" y="322175"/>
                  </a:lnTo>
                  <a:lnTo>
                    <a:pt x="1721652" y="319231"/>
                  </a:lnTo>
                  <a:lnTo>
                    <a:pt x="1771523" y="316515"/>
                  </a:lnTo>
                  <a:lnTo>
                    <a:pt x="1826393" y="314046"/>
                  </a:lnTo>
                  <a:lnTo>
                    <a:pt x="1885876" y="311844"/>
                  </a:lnTo>
                  <a:lnTo>
                    <a:pt x="1949583" y="309927"/>
                  </a:lnTo>
                  <a:lnTo>
                    <a:pt x="2017125" y="308316"/>
                  </a:lnTo>
                  <a:lnTo>
                    <a:pt x="2088113" y="307029"/>
                  </a:lnTo>
                  <a:lnTo>
                    <a:pt x="2162161" y="306085"/>
                  </a:lnTo>
                  <a:lnTo>
                    <a:pt x="2238878" y="305505"/>
                  </a:lnTo>
                  <a:lnTo>
                    <a:pt x="2317877" y="305307"/>
                  </a:lnTo>
                  <a:lnTo>
                    <a:pt x="2396875" y="305505"/>
                  </a:lnTo>
                  <a:lnTo>
                    <a:pt x="2473592" y="306085"/>
                  </a:lnTo>
                  <a:lnTo>
                    <a:pt x="2547640" y="307029"/>
                  </a:lnTo>
                  <a:lnTo>
                    <a:pt x="2618628" y="308316"/>
                  </a:lnTo>
                  <a:lnTo>
                    <a:pt x="2686170" y="309927"/>
                  </a:lnTo>
                  <a:lnTo>
                    <a:pt x="2749877" y="311844"/>
                  </a:lnTo>
                  <a:lnTo>
                    <a:pt x="2809360" y="314046"/>
                  </a:lnTo>
                  <a:lnTo>
                    <a:pt x="2864230" y="316515"/>
                  </a:lnTo>
                  <a:lnTo>
                    <a:pt x="2914101" y="319231"/>
                  </a:lnTo>
                  <a:lnTo>
                    <a:pt x="2958582" y="322175"/>
                  </a:lnTo>
                  <a:lnTo>
                    <a:pt x="2997285" y="325327"/>
                  </a:lnTo>
                  <a:lnTo>
                    <a:pt x="3055806" y="332178"/>
                  </a:lnTo>
                  <a:lnTo>
                    <a:pt x="3090544" y="343534"/>
                  </a:lnTo>
                  <a:lnTo>
                    <a:pt x="3090544" y="38100"/>
                  </a:lnTo>
                  <a:lnTo>
                    <a:pt x="3029823" y="23306"/>
                  </a:lnTo>
                  <a:lnTo>
                    <a:pt x="2958582" y="16836"/>
                  </a:lnTo>
                  <a:lnTo>
                    <a:pt x="2914101" y="13901"/>
                  </a:lnTo>
                  <a:lnTo>
                    <a:pt x="2864230" y="11191"/>
                  </a:lnTo>
                  <a:lnTo>
                    <a:pt x="2809360" y="8728"/>
                  </a:lnTo>
                  <a:lnTo>
                    <a:pt x="2749877" y="6529"/>
                  </a:lnTo>
                  <a:lnTo>
                    <a:pt x="2686170" y="4615"/>
                  </a:lnTo>
                  <a:lnTo>
                    <a:pt x="2618628" y="3006"/>
                  </a:lnTo>
                  <a:lnTo>
                    <a:pt x="2547640" y="1720"/>
                  </a:lnTo>
                  <a:lnTo>
                    <a:pt x="2473592" y="777"/>
                  </a:lnTo>
                  <a:lnTo>
                    <a:pt x="2396875" y="197"/>
                  </a:lnTo>
                  <a:lnTo>
                    <a:pt x="2317877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4128516" y="3232403"/>
              <a:ext cx="3090545" cy="381635"/>
            </a:xfrm>
            <a:custGeom>
              <a:avLst/>
              <a:gdLst/>
              <a:ahLst/>
              <a:cxnLst/>
              <a:rect l="l" t="t" r="r" b="b"/>
              <a:pathLst>
                <a:path w="3090545" h="381635">
                  <a:moveTo>
                    <a:pt x="0" y="38100"/>
                  </a:moveTo>
                  <a:lnTo>
                    <a:pt x="60721" y="52966"/>
                  </a:lnTo>
                  <a:lnTo>
                    <a:pt x="131962" y="59459"/>
                  </a:lnTo>
                  <a:lnTo>
                    <a:pt x="176443" y="62403"/>
                  </a:lnTo>
                  <a:lnTo>
                    <a:pt x="226313" y="65119"/>
                  </a:lnTo>
                  <a:lnTo>
                    <a:pt x="281184" y="67588"/>
                  </a:lnTo>
                  <a:lnTo>
                    <a:pt x="340667" y="69790"/>
                  </a:lnTo>
                  <a:lnTo>
                    <a:pt x="404374" y="71707"/>
                  </a:lnTo>
                  <a:lnTo>
                    <a:pt x="471916" y="73318"/>
                  </a:lnTo>
                  <a:lnTo>
                    <a:pt x="542904" y="74605"/>
                  </a:lnTo>
                  <a:lnTo>
                    <a:pt x="616952" y="75549"/>
                  </a:lnTo>
                  <a:lnTo>
                    <a:pt x="693669" y="76129"/>
                  </a:lnTo>
                  <a:lnTo>
                    <a:pt x="772668" y="76326"/>
                  </a:lnTo>
                  <a:lnTo>
                    <a:pt x="851665" y="76129"/>
                  </a:lnTo>
                  <a:lnTo>
                    <a:pt x="928378" y="75549"/>
                  </a:lnTo>
                  <a:lnTo>
                    <a:pt x="1002419" y="74605"/>
                  </a:lnTo>
                  <a:lnTo>
                    <a:pt x="1073400" y="73318"/>
                  </a:lnTo>
                  <a:lnTo>
                    <a:pt x="1140932" y="71707"/>
                  </a:lnTo>
                  <a:lnTo>
                    <a:pt x="1204628" y="69790"/>
                  </a:lnTo>
                  <a:lnTo>
                    <a:pt x="1264099" y="67588"/>
                  </a:lnTo>
                  <a:lnTo>
                    <a:pt x="1318958" y="65119"/>
                  </a:lnTo>
                  <a:lnTo>
                    <a:pt x="1368816" y="62403"/>
                  </a:lnTo>
                  <a:lnTo>
                    <a:pt x="1413286" y="59459"/>
                  </a:lnTo>
                  <a:lnTo>
                    <a:pt x="1451979" y="56307"/>
                  </a:lnTo>
                  <a:lnTo>
                    <a:pt x="1510482" y="49456"/>
                  </a:lnTo>
                  <a:lnTo>
                    <a:pt x="1545209" y="38100"/>
                  </a:lnTo>
                  <a:lnTo>
                    <a:pt x="1549198" y="34218"/>
                  </a:lnTo>
                  <a:lnTo>
                    <a:pt x="1605930" y="23306"/>
                  </a:lnTo>
                  <a:lnTo>
                    <a:pt x="1677171" y="16836"/>
                  </a:lnTo>
                  <a:lnTo>
                    <a:pt x="1721652" y="13901"/>
                  </a:lnTo>
                  <a:lnTo>
                    <a:pt x="1771522" y="11191"/>
                  </a:lnTo>
                  <a:lnTo>
                    <a:pt x="1826393" y="8728"/>
                  </a:lnTo>
                  <a:lnTo>
                    <a:pt x="1885876" y="6529"/>
                  </a:lnTo>
                  <a:lnTo>
                    <a:pt x="1949583" y="4615"/>
                  </a:lnTo>
                  <a:lnTo>
                    <a:pt x="2017125" y="3006"/>
                  </a:lnTo>
                  <a:lnTo>
                    <a:pt x="2088113" y="1720"/>
                  </a:lnTo>
                  <a:lnTo>
                    <a:pt x="2162161" y="777"/>
                  </a:lnTo>
                  <a:lnTo>
                    <a:pt x="2238878" y="197"/>
                  </a:lnTo>
                  <a:lnTo>
                    <a:pt x="2317877" y="0"/>
                  </a:lnTo>
                  <a:lnTo>
                    <a:pt x="2396875" y="197"/>
                  </a:lnTo>
                  <a:lnTo>
                    <a:pt x="2473592" y="777"/>
                  </a:lnTo>
                  <a:lnTo>
                    <a:pt x="2547640" y="1720"/>
                  </a:lnTo>
                  <a:lnTo>
                    <a:pt x="2618628" y="3006"/>
                  </a:lnTo>
                  <a:lnTo>
                    <a:pt x="2686170" y="4615"/>
                  </a:lnTo>
                  <a:lnTo>
                    <a:pt x="2749877" y="6529"/>
                  </a:lnTo>
                  <a:lnTo>
                    <a:pt x="2809360" y="8728"/>
                  </a:lnTo>
                  <a:lnTo>
                    <a:pt x="2864230" y="11191"/>
                  </a:lnTo>
                  <a:lnTo>
                    <a:pt x="2914101" y="13901"/>
                  </a:lnTo>
                  <a:lnTo>
                    <a:pt x="2958582" y="16836"/>
                  </a:lnTo>
                  <a:lnTo>
                    <a:pt x="2997285" y="19977"/>
                  </a:lnTo>
                  <a:lnTo>
                    <a:pt x="3055806" y="26802"/>
                  </a:lnTo>
                  <a:lnTo>
                    <a:pt x="3090544" y="38100"/>
                  </a:lnTo>
                  <a:lnTo>
                    <a:pt x="3090544" y="343534"/>
                  </a:lnTo>
                  <a:lnTo>
                    <a:pt x="3086555" y="339631"/>
                  </a:lnTo>
                  <a:lnTo>
                    <a:pt x="3074846" y="335839"/>
                  </a:lnTo>
                  <a:lnTo>
                    <a:pt x="3029823" y="328668"/>
                  </a:lnTo>
                  <a:lnTo>
                    <a:pt x="2958582" y="322175"/>
                  </a:lnTo>
                  <a:lnTo>
                    <a:pt x="2914101" y="319231"/>
                  </a:lnTo>
                  <a:lnTo>
                    <a:pt x="2864230" y="316515"/>
                  </a:lnTo>
                  <a:lnTo>
                    <a:pt x="2809360" y="314046"/>
                  </a:lnTo>
                  <a:lnTo>
                    <a:pt x="2749877" y="311844"/>
                  </a:lnTo>
                  <a:lnTo>
                    <a:pt x="2686170" y="309927"/>
                  </a:lnTo>
                  <a:lnTo>
                    <a:pt x="2618628" y="308316"/>
                  </a:lnTo>
                  <a:lnTo>
                    <a:pt x="2547640" y="307029"/>
                  </a:lnTo>
                  <a:lnTo>
                    <a:pt x="2473592" y="306085"/>
                  </a:lnTo>
                  <a:lnTo>
                    <a:pt x="2396875" y="305505"/>
                  </a:lnTo>
                  <a:lnTo>
                    <a:pt x="2317877" y="305307"/>
                  </a:lnTo>
                  <a:lnTo>
                    <a:pt x="2238878" y="305505"/>
                  </a:lnTo>
                  <a:lnTo>
                    <a:pt x="2162161" y="306085"/>
                  </a:lnTo>
                  <a:lnTo>
                    <a:pt x="2088113" y="307029"/>
                  </a:lnTo>
                  <a:lnTo>
                    <a:pt x="2017125" y="308316"/>
                  </a:lnTo>
                  <a:lnTo>
                    <a:pt x="1949583" y="309927"/>
                  </a:lnTo>
                  <a:lnTo>
                    <a:pt x="1885876" y="311844"/>
                  </a:lnTo>
                  <a:lnTo>
                    <a:pt x="1826393" y="314046"/>
                  </a:lnTo>
                  <a:lnTo>
                    <a:pt x="1771523" y="316515"/>
                  </a:lnTo>
                  <a:lnTo>
                    <a:pt x="1721652" y="319231"/>
                  </a:lnTo>
                  <a:lnTo>
                    <a:pt x="1677171" y="322175"/>
                  </a:lnTo>
                  <a:lnTo>
                    <a:pt x="1638468" y="325327"/>
                  </a:lnTo>
                  <a:lnTo>
                    <a:pt x="1579947" y="332178"/>
                  </a:lnTo>
                  <a:lnTo>
                    <a:pt x="1545209" y="343534"/>
                  </a:lnTo>
                  <a:lnTo>
                    <a:pt x="1541221" y="347416"/>
                  </a:lnTo>
                  <a:lnTo>
                    <a:pt x="1484506" y="358328"/>
                  </a:lnTo>
                  <a:lnTo>
                    <a:pt x="1413286" y="364798"/>
                  </a:lnTo>
                  <a:lnTo>
                    <a:pt x="1368816" y="367733"/>
                  </a:lnTo>
                  <a:lnTo>
                    <a:pt x="1318958" y="370443"/>
                  </a:lnTo>
                  <a:lnTo>
                    <a:pt x="1264099" y="372906"/>
                  </a:lnTo>
                  <a:lnTo>
                    <a:pt x="1204628" y="375105"/>
                  </a:lnTo>
                  <a:lnTo>
                    <a:pt x="1140932" y="377019"/>
                  </a:lnTo>
                  <a:lnTo>
                    <a:pt x="1073400" y="378628"/>
                  </a:lnTo>
                  <a:lnTo>
                    <a:pt x="1002419" y="379914"/>
                  </a:lnTo>
                  <a:lnTo>
                    <a:pt x="928378" y="380857"/>
                  </a:lnTo>
                  <a:lnTo>
                    <a:pt x="851665" y="381437"/>
                  </a:lnTo>
                  <a:lnTo>
                    <a:pt x="772668" y="381634"/>
                  </a:lnTo>
                  <a:lnTo>
                    <a:pt x="693669" y="381437"/>
                  </a:lnTo>
                  <a:lnTo>
                    <a:pt x="616952" y="380857"/>
                  </a:lnTo>
                  <a:lnTo>
                    <a:pt x="542904" y="379914"/>
                  </a:lnTo>
                  <a:lnTo>
                    <a:pt x="471916" y="378628"/>
                  </a:lnTo>
                  <a:lnTo>
                    <a:pt x="404374" y="377019"/>
                  </a:lnTo>
                  <a:lnTo>
                    <a:pt x="340667" y="375105"/>
                  </a:lnTo>
                  <a:lnTo>
                    <a:pt x="281184" y="372906"/>
                  </a:lnTo>
                  <a:lnTo>
                    <a:pt x="226313" y="370443"/>
                  </a:lnTo>
                  <a:lnTo>
                    <a:pt x="176443" y="367733"/>
                  </a:lnTo>
                  <a:lnTo>
                    <a:pt x="131962" y="364798"/>
                  </a:lnTo>
                  <a:lnTo>
                    <a:pt x="93259" y="361657"/>
                  </a:lnTo>
                  <a:lnTo>
                    <a:pt x="34738" y="354832"/>
                  </a:lnTo>
                  <a:lnTo>
                    <a:pt x="0" y="343534"/>
                  </a:lnTo>
                  <a:lnTo>
                    <a:pt x="0" y="38100"/>
                  </a:lnTo>
                  <a:close/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 descr=""/>
          <p:cNvSpPr txBox="1"/>
          <p:nvPr/>
        </p:nvSpPr>
        <p:spPr>
          <a:xfrm>
            <a:off x="4382008" y="3331209"/>
            <a:ext cx="258127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FFFFFF"/>
                </a:solidFill>
                <a:latin typeface="Times New Roman"/>
                <a:cs typeface="Times New Roman"/>
              </a:rPr>
              <a:t>DIRECCIÓN</a:t>
            </a:r>
            <a:r>
              <a:rPr dirty="0" sz="900" spc="6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 spc="-25" b="1">
                <a:solidFill>
                  <a:srgbClr val="FFFFFF"/>
                </a:solidFill>
                <a:latin typeface="Times New Roman"/>
                <a:cs typeface="Times New Roman"/>
              </a:rPr>
              <a:t>EJECUTIVA</a:t>
            </a:r>
            <a:r>
              <a:rPr dirty="0" sz="900" spc="6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 b="1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dirty="0" sz="900" spc="6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 spc="-10" b="1">
                <a:solidFill>
                  <a:srgbClr val="FFFFFF"/>
                </a:solidFill>
                <a:latin typeface="Times New Roman"/>
                <a:cs typeface="Times New Roman"/>
              </a:rPr>
              <a:t>EPIDEMIOLOGÍA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4" name="object 3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24205">
              <a:lnSpc>
                <a:spcPts val="860"/>
              </a:lnSpc>
            </a:pPr>
            <a:r>
              <a:rPr dirty="0"/>
              <a:t>Fuente:</a:t>
            </a:r>
            <a:r>
              <a:rPr dirty="0" spc="-10"/>
              <a:t> </a:t>
            </a:r>
            <a:r>
              <a:rPr dirty="0"/>
              <a:t>Tablas,</a:t>
            </a:r>
            <a:r>
              <a:rPr dirty="0" spc="-5"/>
              <a:t> </a:t>
            </a:r>
            <a:r>
              <a:rPr dirty="0"/>
              <a:t>gráficos</a:t>
            </a:r>
            <a:r>
              <a:rPr dirty="0" spc="-5"/>
              <a:t> </a:t>
            </a:r>
            <a:r>
              <a:rPr dirty="0"/>
              <a:t>y</a:t>
            </a:r>
            <a:r>
              <a:rPr dirty="0" spc="-5"/>
              <a:t> </a:t>
            </a:r>
            <a:r>
              <a:rPr dirty="0"/>
              <a:t>mapas</a:t>
            </a:r>
            <a:r>
              <a:rPr dirty="0" spc="-10"/>
              <a:t> </a:t>
            </a:r>
            <a:r>
              <a:rPr dirty="0"/>
              <a:t>del Sistema</a:t>
            </a:r>
            <a:r>
              <a:rPr dirty="0" spc="-5"/>
              <a:t> </a:t>
            </a:r>
            <a:r>
              <a:rPr dirty="0"/>
              <a:t>de</a:t>
            </a:r>
            <a:r>
              <a:rPr dirty="0" spc="-5"/>
              <a:t> </a:t>
            </a:r>
            <a:r>
              <a:rPr dirty="0" spc="-10"/>
              <a:t>Notificación</a:t>
            </a:r>
            <a:r>
              <a:rPr dirty="0" spc="-5"/>
              <a:t> </a:t>
            </a:r>
            <a:r>
              <a:rPr dirty="0" spc="-10"/>
              <a:t>Epidemiológica online</a:t>
            </a:r>
            <a:r>
              <a:rPr dirty="0"/>
              <a:t> (NOTIWEB)</a:t>
            </a:r>
            <a:r>
              <a:rPr dirty="0" spc="20"/>
              <a:t> </a:t>
            </a:r>
            <a:r>
              <a:rPr dirty="0"/>
              <a:t>- </a:t>
            </a:r>
            <a:r>
              <a:rPr dirty="0" spc="-25"/>
              <a:t>CDC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04787" y="390404"/>
            <a:ext cx="6946265" cy="9777730"/>
            <a:chOff x="204787" y="390404"/>
            <a:chExt cx="6946265" cy="977773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48793" y="390404"/>
              <a:ext cx="4895400" cy="359259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219075" y="914399"/>
              <a:ext cx="6917690" cy="9239250"/>
            </a:xfrm>
            <a:custGeom>
              <a:avLst/>
              <a:gdLst/>
              <a:ahLst/>
              <a:cxnLst/>
              <a:rect l="l" t="t" r="r" b="b"/>
              <a:pathLst>
                <a:path w="6917690" h="9239250">
                  <a:moveTo>
                    <a:pt x="0" y="9239250"/>
                  </a:moveTo>
                  <a:lnTo>
                    <a:pt x="6917690" y="9239250"/>
                  </a:lnTo>
                  <a:lnTo>
                    <a:pt x="6917690" y="0"/>
                  </a:lnTo>
                  <a:lnTo>
                    <a:pt x="0" y="0"/>
                  </a:lnTo>
                  <a:lnTo>
                    <a:pt x="0" y="9239250"/>
                  </a:lnTo>
                  <a:close/>
                </a:path>
              </a:pathLst>
            </a:custGeom>
            <a:ln w="28574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4396232" y="515683"/>
            <a:ext cx="1666875" cy="154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55"/>
              </a:lnSpc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1200" spc="25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49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r>
              <a:rPr dirty="0" sz="1200" spc="21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dirty="0" baseline="5050" sz="1650">
                <a:solidFill>
                  <a:srgbClr val="FFFFFF"/>
                </a:solidFill>
                <a:latin typeface="Calibri"/>
                <a:cs typeface="Calibri"/>
              </a:rPr>
              <a:t>Página</a:t>
            </a:r>
            <a:r>
              <a:rPr dirty="0" baseline="5050" sz="16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baseline="5050" sz="165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dirty="0" baseline="5050" sz="16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baseline="5050" sz="165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dirty="0" baseline="5050" sz="16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baseline="5050" sz="1650" spc="-37">
                <a:solidFill>
                  <a:srgbClr val="FFFFFF"/>
                </a:solidFill>
                <a:latin typeface="Calibri"/>
                <a:cs typeface="Calibri"/>
              </a:rPr>
              <a:t>15</a:t>
            </a:r>
            <a:endParaRPr baseline="5050" sz="1650">
              <a:latin typeface="Calibri"/>
              <a:cs typeface="Calibri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142875" y="155574"/>
            <a:ext cx="7205345" cy="9387205"/>
            <a:chOff x="142875" y="155574"/>
            <a:chExt cx="7205345" cy="9387205"/>
          </a:xfrm>
        </p:grpSpPr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40829" y="338454"/>
              <a:ext cx="571500" cy="57150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2397" y="311331"/>
              <a:ext cx="417600" cy="48826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4719" y="3357752"/>
              <a:ext cx="2785110" cy="3484879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24984" y="3555872"/>
              <a:ext cx="2101850" cy="3418204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16095" y="3305682"/>
              <a:ext cx="2156460" cy="344804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51075" y="6903593"/>
              <a:ext cx="3359150" cy="263906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7995" y="2302751"/>
              <a:ext cx="6617208" cy="982611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2875" y="155574"/>
              <a:ext cx="7205345" cy="1473834"/>
            </a:xfrm>
            <a:prstGeom prst="rect">
              <a:avLst/>
            </a:prstGeom>
          </p:spPr>
        </p:pic>
      </p:grpSp>
      <p:sp>
        <p:nvSpPr>
          <p:cNvPr id="15" name="object 15" descr=""/>
          <p:cNvSpPr txBox="1"/>
          <p:nvPr/>
        </p:nvSpPr>
        <p:spPr>
          <a:xfrm>
            <a:off x="455168" y="9700514"/>
            <a:ext cx="2969260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>
                <a:latin typeface="Times New Roman"/>
                <a:cs typeface="Times New Roman"/>
              </a:rPr>
              <a:t>Fuente:</a:t>
            </a:r>
            <a:r>
              <a:rPr dirty="0" sz="700" spc="240">
                <a:latin typeface="Times New Roman"/>
                <a:cs typeface="Times New Roman"/>
              </a:rPr>
              <a:t> </a:t>
            </a:r>
            <a:r>
              <a:rPr dirty="0" sz="700" spc="-10">
                <a:latin typeface="Times New Roman"/>
                <a:cs typeface="Times New Roman"/>
              </a:rPr>
              <a:t>https://fotos.perfil.com/2019/12/08/900/0/sarampion20191208-814685.jpg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7" name="object 1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60"/>
              </a:lnSpc>
            </a:pPr>
            <a:r>
              <a:rPr dirty="0"/>
              <a:t>Fuente:</a:t>
            </a:r>
            <a:r>
              <a:rPr dirty="0" spc="-10"/>
              <a:t> </a:t>
            </a:r>
            <a:r>
              <a:rPr dirty="0"/>
              <a:t>Tablas,</a:t>
            </a:r>
            <a:r>
              <a:rPr dirty="0" spc="-5"/>
              <a:t> </a:t>
            </a:r>
            <a:r>
              <a:rPr dirty="0"/>
              <a:t>gráficos</a:t>
            </a:r>
            <a:r>
              <a:rPr dirty="0" spc="-5"/>
              <a:t> </a:t>
            </a:r>
            <a:r>
              <a:rPr dirty="0"/>
              <a:t>y</a:t>
            </a:r>
            <a:r>
              <a:rPr dirty="0" spc="-5"/>
              <a:t> </a:t>
            </a:r>
            <a:r>
              <a:rPr dirty="0"/>
              <a:t>mapas</a:t>
            </a:r>
            <a:r>
              <a:rPr dirty="0" spc="-10"/>
              <a:t> </a:t>
            </a:r>
            <a:r>
              <a:rPr dirty="0"/>
              <a:t>del Sistema</a:t>
            </a:r>
            <a:r>
              <a:rPr dirty="0" spc="-5"/>
              <a:t> </a:t>
            </a:r>
            <a:r>
              <a:rPr dirty="0"/>
              <a:t>de</a:t>
            </a:r>
            <a:r>
              <a:rPr dirty="0" spc="-5"/>
              <a:t> </a:t>
            </a:r>
            <a:r>
              <a:rPr dirty="0" spc="-10"/>
              <a:t>Notificación</a:t>
            </a:r>
            <a:r>
              <a:rPr dirty="0" spc="-5"/>
              <a:t> </a:t>
            </a:r>
            <a:r>
              <a:rPr dirty="0" spc="-10"/>
              <a:t>Epidemiológica online</a:t>
            </a:r>
            <a:r>
              <a:rPr dirty="0"/>
              <a:t> (NOTIWEB)</a:t>
            </a:r>
            <a:r>
              <a:rPr dirty="0" spc="15"/>
              <a:t> </a:t>
            </a:r>
            <a:r>
              <a:rPr dirty="0"/>
              <a:t>- </a:t>
            </a:r>
            <a:r>
              <a:rPr dirty="0" spc="-25"/>
              <a:t>CDC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320289" y="1673224"/>
            <a:ext cx="3010535" cy="638175"/>
          </a:xfrm>
          <a:prstGeom prst="rect"/>
          <a:solidFill>
            <a:srgbClr val="DBEDF4"/>
          </a:solidFill>
          <a:ln w="9525">
            <a:solidFill>
              <a:srgbClr val="000000"/>
            </a:solidFill>
          </a:ln>
        </p:spPr>
        <p:txBody>
          <a:bodyPr wrap="square" lIns="0" tIns="17780" rIns="0" bIns="0" rtlCol="0" vert="horz">
            <a:spAutoFit/>
          </a:bodyPr>
          <a:lstStyle/>
          <a:p>
            <a:pPr marL="323850">
              <a:lnSpc>
                <a:spcPct val="100000"/>
              </a:lnSpc>
              <a:spcBef>
                <a:spcPts val="140"/>
              </a:spcBef>
            </a:pPr>
            <a:r>
              <a:rPr dirty="0" spc="-10"/>
              <a:t>Sarampión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301996" y="468121"/>
            <a:ext cx="77406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Página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15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383532" y="466597"/>
            <a:ext cx="8178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1200" spc="2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49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615934" y="2273163"/>
          <a:ext cx="2504440" cy="7658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27150"/>
                <a:gridCol w="346710"/>
                <a:gridCol w="346710"/>
                <a:gridCol w="401955"/>
              </a:tblGrid>
              <a:tr h="1568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55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DENGUE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3429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55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Conf.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3429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55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Prob.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3429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55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3429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</a:tr>
              <a:tr h="138430"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550">
                          <a:latin typeface="Arial MT"/>
                          <a:cs typeface="Arial MT"/>
                        </a:rPr>
                        <a:t>DENGUE</a:t>
                      </a:r>
                      <a:r>
                        <a:rPr dirty="0" sz="550" spc="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550">
                          <a:latin typeface="Arial MT"/>
                          <a:cs typeface="Arial MT"/>
                        </a:rPr>
                        <a:t>SIN</a:t>
                      </a:r>
                      <a:r>
                        <a:rPr dirty="0" sz="55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550">
                          <a:latin typeface="Arial MT"/>
                          <a:cs typeface="Arial MT"/>
                        </a:rPr>
                        <a:t>SIGNOS</a:t>
                      </a:r>
                      <a:r>
                        <a:rPr dirty="0" sz="550" spc="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55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550" spc="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550" spc="-10">
                          <a:latin typeface="Arial MT"/>
                          <a:cs typeface="Arial MT"/>
                        </a:rPr>
                        <a:t>ALARMA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29209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550" spc="-50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29209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550" spc="-25">
                          <a:latin typeface="Arial MT"/>
                          <a:cs typeface="Arial MT"/>
                        </a:rPr>
                        <a:t>32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29209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550" spc="-25">
                          <a:latin typeface="Arial MT"/>
                          <a:cs typeface="Arial MT"/>
                        </a:rPr>
                        <a:t>32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29209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138430"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550">
                          <a:latin typeface="Arial MT"/>
                          <a:cs typeface="Arial MT"/>
                        </a:rPr>
                        <a:t>DENGUE</a:t>
                      </a:r>
                      <a:r>
                        <a:rPr dirty="0" sz="550" spc="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550">
                          <a:latin typeface="Arial MT"/>
                          <a:cs typeface="Arial MT"/>
                        </a:rPr>
                        <a:t>CON</a:t>
                      </a:r>
                      <a:r>
                        <a:rPr dirty="0" sz="55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550">
                          <a:latin typeface="Arial MT"/>
                          <a:cs typeface="Arial MT"/>
                        </a:rPr>
                        <a:t>SIGNOS</a:t>
                      </a:r>
                      <a:r>
                        <a:rPr dirty="0" sz="550" spc="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55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550" spc="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550" spc="-10">
                          <a:latin typeface="Arial MT"/>
                          <a:cs typeface="Arial MT"/>
                        </a:rPr>
                        <a:t>ALARMA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29209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550" spc="-50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29209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550" spc="-50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29209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550" spc="-50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29209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97155">
                <a:tc>
                  <a:txBody>
                    <a:bodyPr/>
                    <a:lstStyle/>
                    <a:p>
                      <a:pPr marL="15875">
                        <a:lnSpc>
                          <a:spcPts val="615"/>
                        </a:lnSpc>
                        <a:spcBef>
                          <a:spcPts val="50"/>
                        </a:spcBef>
                      </a:pPr>
                      <a:r>
                        <a:rPr dirty="0" sz="550">
                          <a:latin typeface="Arial MT"/>
                          <a:cs typeface="Arial MT"/>
                        </a:rPr>
                        <a:t>DENGUE</a:t>
                      </a:r>
                      <a:r>
                        <a:rPr dirty="0" sz="550" spc="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550" spc="-10">
                          <a:latin typeface="Arial MT"/>
                          <a:cs typeface="Arial MT"/>
                        </a:rPr>
                        <a:t>GRAVE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635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ts val="615"/>
                        </a:lnSpc>
                        <a:spcBef>
                          <a:spcPts val="50"/>
                        </a:spcBef>
                      </a:pPr>
                      <a:r>
                        <a:rPr dirty="0" sz="550" spc="-50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635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ts val="615"/>
                        </a:lnSpc>
                        <a:spcBef>
                          <a:spcPts val="50"/>
                        </a:spcBef>
                      </a:pPr>
                      <a:r>
                        <a:rPr dirty="0" sz="550" spc="-50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635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ts val="615"/>
                        </a:lnSpc>
                        <a:spcBef>
                          <a:spcPts val="50"/>
                        </a:spcBef>
                      </a:pPr>
                      <a:r>
                        <a:rPr dirty="0" sz="550" spc="-50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635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138430"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550" spc="-10">
                          <a:latin typeface="Arial MT"/>
                          <a:cs typeface="Arial MT"/>
                        </a:rPr>
                        <a:t>DEFUNCION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29209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550" spc="-50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29209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550" spc="-50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29209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550" spc="-50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29209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96520">
                <a:tc>
                  <a:txBody>
                    <a:bodyPr/>
                    <a:lstStyle/>
                    <a:p>
                      <a:pPr marL="348615">
                        <a:lnSpc>
                          <a:spcPts val="615"/>
                        </a:lnSpc>
                        <a:spcBef>
                          <a:spcPts val="50"/>
                        </a:spcBef>
                      </a:pPr>
                      <a:r>
                        <a:rPr dirty="0" sz="5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REGION</a:t>
                      </a:r>
                      <a:r>
                        <a:rPr dirty="0" sz="550" spc="9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5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TUMBES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ts val="615"/>
                        </a:lnSpc>
                        <a:spcBef>
                          <a:spcPts val="50"/>
                        </a:spcBef>
                      </a:pPr>
                      <a:r>
                        <a:rPr dirty="0" sz="55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15"/>
                        </a:lnSpc>
                        <a:spcBef>
                          <a:spcPts val="50"/>
                        </a:spcBef>
                      </a:pPr>
                      <a:r>
                        <a:rPr dirty="0" sz="5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32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15"/>
                        </a:lnSpc>
                        <a:spcBef>
                          <a:spcPts val="50"/>
                        </a:spcBef>
                      </a:pPr>
                      <a:r>
                        <a:rPr dirty="0" sz="5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32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</a:tr>
            </a:tbl>
          </a:graphicData>
        </a:graphic>
      </p:graphicFrame>
      <p:sp>
        <p:nvSpPr>
          <p:cNvPr id="5" name="object 5" descr=""/>
          <p:cNvSpPr txBox="1"/>
          <p:nvPr/>
        </p:nvSpPr>
        <p:spPr>
          <a:xfrm>
            <a:off x="392684" y="1398523"/>
            <a:ext cx="3230880" cy="3816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algn="just" marL="12700" marR="5080">
              <a:lnSpc>
                <a:spcPct val="96000"/>
              </a:lnSpc>
              <a:spcBef>
                <a:spcPts val="135"/>
              </a:spcBef>
            </a:pPr>
            <a:r>
              <a:rPr dirty="0" sz="800">
                <a:latin typeface="Arial MT"/>
                <a:cs typeface="Arial MT"/>
              </a:rPr>
              <a:t>En</a:t>
            </a:r>
            <a:r>
              <a:rPr dirty="0" sz="800" spc="8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la</a:t>
            </a:r>
            <a:r>
              <a:rPr dirty="0" sz="800" spc="8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SE</a:t>
            </a:r>
            <a:r>
              <a:rPr dirty="0" sz="800" spc="8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49-</a:t>
            </a:r>
            <a:r>
              <a:rPr dirty="0" sz="800">
                <a:latin typeface="Arial MT"/>
                <a:cs typeface="Arial MT"/>
              </a:rPr>
              <a:t>2024</a:t>
            </a:r>
            <a:r>
              <a:rPr dirty="0" sz="800" spc="8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se</a:t>
            </a:r>
            <a:r>
              <a:rPr dirty="0" sz="800" spc="9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han</a:t>
            </a:r>
            <a:r>
              <a:rPr dirty="0" sz="800" spc="8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notificado</a:t>
            </a:r>
            <a:r>
              <a:rPr dirty="0" sz="800" spc="9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32</a:t>
            </a:r>
            <a:r>
              <a:rPr dirty="0" sz="800" spc="8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casos</a:t>
            </a:r>
            <a:r>
              <a:rPr dirty="0" sz="800" spc="9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nuevos</a:t>
            </a:r>
            <a:r>
              <a:rPr dirty="0" sz="800" spc="8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de</a:t>
            </a:r>
            <a:r>
              <a:rPr dirty="0" sz="800" spc="8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dengue,</a:t>
            </a:r>
            <a:r>
              <a:rPr dirty="0" sz="800" spc="90">
                <a:latin typeface="Arial MT"/>
                <a:cs typeface="Arial MT"/>
              </a:rPr>
              <a:t> </a:t>
            </a:r>
            <a:r>
              <a:rPr dirty="0" sz="800" spc="-25">
                <a:latin typeface="Arial MT"/>
                <a:cs typeface="Arial MT"/>
              </a:rPr>
              <a:t>el</a:t>
            </a:r>
            <a:r>
              <a:rPr dirty="0" sz="800">
                <a:latin typeface="Arial MT"/>
                <a:cs typeface="Arial MT"/>
              </a:rPr>
              <a:t> 100%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han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sido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probables;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según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cuadro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clínico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el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100%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corresponde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 spc="-50">
                <a:latin typeface="Arial MT"/>
                <a:cs typeface="Arial MT"/>
              </a:rPr>
              <a:t>a</a:t>
            </a:r>
            <a:r>
              <a:rPr dirty="0" sz="800">
                <a:latin typeface="Arial MT"/>
                <a:cs typeface="Arial MT"/>
              </a:rPr>
              <a:t> dengue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sin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signos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de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alarma.</a:t>
            </a:r>
            <a:endParaRPr sz="800">
              <a:latin typeface="Arial MT"/>
              <a:cs typeface="Arial MT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2358707" y="903922"/>
            <a:ext cx="2958465" cy="300355"/>
            <a:chOff x="2358707" y="903922"/>
            <a:chExt cx="2958465" cy="300355"/>
          </a:xfrm>
        </p:grpSpPr>
        <p:sp>
          <p:nvSpPr>
            <p:cNvPr id="7" name="object 7" descr=""/>
            <p:cNvSpPr/>
            <p:nvPr/>
          </p:nvSpPr>
          <p:spPr>
            <a:xfrm>
              <a:off x="2363470" y="908684"/>
              <a:ext cx="2948940" cy="290830"/>
            </a:xfrm>
            <a:custGeom>
              <a:avLst/>
              <a:gdLst/>
              <a:ahLst/>
              <a:cxnLst/>
              <a:rect l="l" t="t" r="r" b="b"/>
              <a:pathLst>
                <a:path w="2948940" h="290830">
                  <a:moveTo>
                    <a:pt x="2948939" y="0"/>
                  </a:moveTo>
                  <a:lnTo>
                    <a:pt x="0" y="0"/>
                  </a:lnTo>
                  <a:lnTo>
                    <a:pt x="0" y="290829"/>
                  </a:lnTo>
                  <a:lnTo>
                    <a:pt x="2948939" y="290829"/>
                  </a:lnTo>
                  <a:lnTo>
                    <a:pt x="2948939" y="0"/>
                  </a:lnTo>
                  <a:close/>
                </a:path>
              </a:pathLst>
            </a:custGeom>
            <a:solidFill>
              <a:srgbClr val="DBED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363470" y="908684"/>
              <a:ext cx="2948940" cy="290830"/>
            </a:xfrm>
            <a:custGeom>
              <a:avLst/>
              <a:gdLst/>
              <a:ahLst/>
              <a:cxnLst/>
              <a:rect l="l" t="t" r="r" b="b"/>
              <a:pathLst>
                <a:path w="2948940" h="290830">
                  <a:moveTo>
                    <a:pt x="0" y="290829"/>
                  </a:moveTo>
                  <a:lnTo>
                    <a:pt x="2948939" y="290829"/>
                  </a:lnTo>
                  <a:lnTo>
                    <a:pt x="2948939" y="0"/>
                  </a:lnTo>
                  <a:lnTo>
                    <a:pt x="0" y="0"/>
                  </a:lnTo>
                  <a:lnTo>
                    <a:pt x="0" y="29082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2442717" y="932179"/>
            <a:ext cx="27920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Arial"/>
                <a:cs typeface="Arial"/>
              </a:rPr>
              <a:t>Dengue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-</a:t>
            </a:r>
            <a:r>
              <a:rPr dirty="0" sz="1200" spc="-4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Región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Tumbes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SE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49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-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2024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818890" y="1473199"/>
            <a:ext cx="3192780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75" b="1">
                <a:latin typeface="Arial"/>
                <a:cs typeface="Arial"/>
              </a:rPr>
              <a:t>Distribución</a:t>
            </a:r>
            <a:r>
              <a:rPr dirty="0" sz="700" spc="10" b="1">
                <a:latin typeface="Arial"/>
                <a:cs typeface="Arial"/>
              </a:rPr>
              <a:t> </a:t>
            </a:r>
            <a:r>
              <a:rPr dirty="0" sz="700" spc="-95" b="1">
                <a:latin typeface="Arial"/>
                <a:cs typeface="Arial"/>
              </a:rPr>
              <a:t>según</a:t>
            </a:r>
            <a:r>
              <a:rPr dirty="0" sz="700" spc="15" b="1">
                <a:latin typeface="Arial"/>
                <a:cs typeface="Arial"/>
              </a:rPr>
              <a:t> </a:t>
            </a:r>
            <a:r>
              <a:rPr dirty="0" sz="700" spc="-90" b="1">
                <a:latin typeface="Arial"/>
                <a:cs typeface="Arial"/>
              </a:rPr>
              <a:t>forma</a:t>
            </a:r>
            <a:r>
              <a:rPr dirty="0" sz="700" spc="25" b="1">
                <a:latin typeface="Arial"/>
                <a:cs typeface="Arial"/>
              </a:rPr>
              <a:t> </a:t>
            </a:r>
            <a:r>
              <a:rPr dirty="0" sz="700" spc="-70" b="1">
                <a:latin typeface="Arial"/>
                <a:cs typeface="Arial"/>
              </a:rPr>
              <a:t>clínica</a:t>
            </a:r>
            <a:r>
              <a:rPr dirty="0" sz="700" spc="20" b="1">
                <a:latin typeface="Arial"/>
                <a:cs typeface="Arial"/>
              </a:rPr>
              <a:t> </a:t>
            </a:r>
            <a:r>
              <a:rPr dirty="0" sz="700" spc="-90" b="1">
                <a:latin typeface="Arial"/>
                <a:cs typeface="Arial"/>
              </a:rPr>
              <a:t>y</a:t>
            </a:r>
            <a:r>
              <a:rPr dirty="0" sz="700" spc="15" b="1">
                <a:latin typeface="Arial"/>
                <a:cs typeface="Arial"/>
              </a:rPr>
              <a:t> </a:t>
            </a:r>
            <a:r>
              <a:rPr dirty="0" sz="700" spc="-105" b="1">
                <a:latin typeface="Arial"/>
                <a:cs typeface="Arial"/>
              </a:rPr>
              <a:t>SE</a:t>
            </a:r>
            <a:r>
              <a:rPr dirty="0" sz="700" b="1">
                <a:latin typeface="Arial"/>
                <a:cs typeface="Arial"/>
              </a:rPr>
              <a:t> </a:t>
            </a:r>
            <a:r>
              <a:rPr dirty="0" sz="700" spc="-95" b="1">
                <a:latin typeface="Arial"/>
                <a:cs typeface="Arial"/>
              </a:rPr>
              <a:t>de</a:t>
            </a:r>
            <a:r>
              <a:rPr dirty="0" sz="700" spc="15" b="1">
                <a:latin typeface="Arial"/>
                <a:cs typeface="Arial"/>
              </a:rPr>
              <a:t> </a:t>
            </a:r>
            <a:r>
              <a:rPr dirty="0" sz="700" spc="-75" b="1">
                <a:latin typeface="Arial"/>
                <a:cs typeface="Arial"/>
              </a:rPr>
              <a:t>inicio</a:t>
            </a:r>
            <a:r>
              <a:rPr dirty="0" sz="700" spc="15" b="1">
                <a:latin typeface="Arial"/>
                <a:cs typeface="Arial"/>
              </a:rPr>
              <a:t> </a:t>
            </a:r>
            <a:r>
              <a:rPr dirty="0" sz="700" spc="-95" b="1">
                <a:latin typeface="Arial"/>
                <a:cs typeface="Arial"/>
              </a:rPr>
              <a:t>de</a:t>
            </a:r>
            <a:r>
              <a:rPr dirty="0" sz="700" spc="15" b="1">
                <a:latin typeface="Arial"/>
                <a:cs typeface="Arial"/>
              </a:rPr>
              <a:t> </a:t>
            </a:r>
            <a:r>
              <a:rPr dirty="0" sz="700" spc="-85" b="1">
                <a:latin typeface="Arial"/>
                <a:cs typeface="Arial"/>
              </a:rPr>
              <a:t>enfermedad</a:t>
            </a:r>
            <a:r>
              <a:rPr dirty="0" sz="700" spc="15" b="1">
                <a:latin typeface="Arial"/>
                <a:cs typeface="Arial"/>
              </a:rPr>
              <a:t> </a:t>
            </a:r>
            <a:r>
              <a:rPr dirty="0" sz="700" spc="-80" b="1">
                <a:latin typeface="Arial"/>
                <a:cs typeface="Arial"/>
              </a:rPr>
              <a:t>reportados</a:t>
            </a:r>
            <a:r>
              <a:rPr dirty="0" sz="700" spc="20" b="1">
                <a:latin typeface="Arial"/>
                <a:cs typeface="Arial"/>
              </a:rPr>
              <a:t> </a:t>
            </a:r>
            <a:r>
              <a:rPr dirty="0" sz="700" spc="-95" b="1">
                <a:latin typeface="Arial"/>
                <a:cs typeface="Arial"/>
              </a:rPr>
              <a:t>en</a:t>
            </a:r>
            <a:r>
              <a:rPr dirty="0" sz="700" spc="20" b="1">
                <a:latin typeface="Arial"/>
                <a:cs typeface="Arial"/>
              </a:rPr>
              <a:t> </a:t>
            </a:r>
            <a:r>
              <a:rPr dirty="0" sz="700" spc="-85" b="1">
                <a:latin typeface="Arial"/>
                <a:cs typeface="Arial"/>
              </a:rPr>
              <a:t>SE01-</a:t>
            </a:r>
            <a:r>
              <a:rPr dirty="0" sz="700" spc="5" b="1">
                <a:latin typeface="Arial"/>
                <a:cs typeface="Arial"/>
              </a:rPr>
              <a:t> </a:t>
            </a:r>
            <a:r>
              <a:rPr dirty="0" sz="700" spc="-35" b="1">
                <a:latin typeface="Arial"/>
                <a:cs typeface="Arial"/>
              </a:rPr>
              <a:t>49/</a:t>
            </a:r>
            <a:r>
              <a:rPr dirty="0" sz="700" spc="15" b="1">
                <a:latin typeface="Arial"/>
                <a:cs typeface="Arial"/>
              </a:rPr>
              <a:t> </a:t>
            </a:r>
            <a:r>
              <a:rPr dirty="0" sz="700" spc="-45" b="1">
                <a:latin typeface="Arial"/>
                <a:cs typeface="Arial"/>
              </a:rPr>
              <a:t>2024</a:t>
            </a:r>
            <a:endParaRPr sz="7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92861" y="2080768"/>
            <a:ext cx="3605529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-80" b="1">
                <a:latin typeface="Arial"/>
                <a:cs typeface="Arial"/>
              </a:rPr>
              <a:t>Distribución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según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forma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spc="-75" b="1">
                <a:latin typeface="Arial"/>
                <a:cs typeface="Arial"/>
              </a:rPr>
              <a:t>clínica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y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spc="-110" b="1">
                <a:latin typeface="Arial"/>
                <a:cs typeface="Arial"/>
              </a:rPr>
              <a:t>SE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de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75" b="1">
                <a:latin typeface="Arial"/>
                <a:cs typeface="Arial"/>
              </a:rPr>
              <a:t>inicio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de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enfermedad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85" b="1">
                <a:latin typeface="Arial"/>
                <a:cs typeface="Arial"/>
              </a:rPr>
              <a:t>reportados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en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110" b="1">
                <a:latin typeface="Arial"/>
                <a:cs typeface="Arial"/>
              </a:rPr>
              <a:t>SE</a:t>
            </a:r>
            <a:r>
              <a:rPr dirty="0" sz="800" spc="-5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49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–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spc="-30" b="1">
                <a:latin typeface="Arial"/>
                <a:cs typeface="Arial"/>
              </a:rPr>
              <a:t>2024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736591" y="7548371"/>
            <a:ext cx="1836420" cy="26416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 marR="5080" indent="106680">
              <a:lnSpc>
                <a:spcPts val="919"/>
              </a:lnSpc>
              <a:spcBef>
                <a:spcPts val="160"/>
              </a:spcBef>
            </a:pPr>
            <a:r>
              <a:rPr dirty="0" sz="800" spc="-100" b="1">
                <a:latin typeface="Arial"/>
                <a:cs typeface="Arial"/>
              </a:rPr>
              <a:t>Dengue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–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spc="-95" b="1">
                <a:latin typeface="Arial"/>
                <a:cs typeface="Arial"/>
              </a:rPr>
              <a:t>Tasa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de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80" b="1">
                <a:latin typeface="Arial"/>
                <a:cs typeface="Arial"/>
              </a:rPr>
              <a:t>Incidencia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acumulada </a:t>
            </a:r>
            <a:r>
              <a:rPr dirty="0" sz="800" spc="-95" b="1">
                <a:latin typeface="Arial"/>
                <a:cs typeface="Arial"/>
              </a:rPr>
              <a:t>según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95" b="1">
                <a:latin typeface="Arial"/>
                <a:cs typeface="Arial"/>
              </a:rPr>
              <a:t>Grupo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de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95" b="1">
                <a:latin typeface="Arial"/>
                <a:cs typeface="Arial"/>
              </a:rPr>
              <a:t>edad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100" b="1">
                <a:latin typeface="Arial"/>
                <a:cs typeface="Arial"/>
              </a:rPr>
              <a:t>Tumbes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2024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(SE01-</a:t>
            </a:r>
            <a:r>
              <a:rPr dirty="0" sz="800" spc="-55" b="1">
                <a:latin typeface="Arial"/>
                <a:cs typeface="Arial"/>
              </a:rPr>
              <a:t>49)</a:t>
            </a:r>
            <a:endParaRPr sz="8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907033" y="6153149"/>
            <a:ext cx="2561590" cy="26416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771525" marR="5080" indent="-759460">
              <a:lnSpc>
                <a:spcPts val="919"/>
              </a:lnSpc>
              <a:spcBef>
                <a:spcPts val="160"/>
              </a:spcBef>
            </a:pPr>
            <a:r>
              <a:rPr dirty="0" sz="800" spc="-100" b="1">
                <a:latin typeface="Arial"/>
                <a:cs typeface="Arial"/>
              </a:rPr>
              <a:t>Dengue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60" b="1">
                <a:latin typeface="Arial"/>
                <a:cs typeface="Arial"/>
              </a:rPr>
              <a:t>-</a:t>
            </a:r>
            <a:r>
              <a:rPr dirty="0" sz="800" spc="-80" b="1">
                <a:latin typeface="Arial"/>
                <a:cs typeface="Arial"/>
              </a:rPr>
              <a:t>Distribución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según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85" b="1">
                <a:latin typeface="Arial"/>
                <a:cs typeface="Arial"/>
              </a:rPr>
              <a:t>Etapa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95" b="1">
                <a:latin typeface="Arial"/>
                <a:cs typeface="Arial"/>
              </a:rPr>
              <a:t>de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spc="-85" b="1">
                <a:latin typeface="Arial"/>
                <a:cs typeface="Arial"/>
              </a:rPr>
              <a:t>Vida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Región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100" b="1">
                <a:latin typeface="Arial"/>
                <a:cs typeface="Arial"/>
              </a:rPr>
              <a:t>Tumbes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65" b="1">
                <a:latin typeface="Arial"/>
                <a:cs typeface="Arial"/>
              </a:rPr>
              <a:t>2024</a:t>
            </a:r>
            <a:r>
              <a:rPr dirty="0" sz="800" spc="500" b="1">
                <a:latin typeface="Arial"/>
                <a:cs typeface="Arial"/>
              </a:rPr>
              <a:t> </a:t>
            </a:r>
            <a:r>
              <a:rPr dirty="0" sz="800" spc="-95" b="1">
                <a:latin typeface="Arial"/>
                <a:cs typeface="Arial"/>
              </a:rPr>
              <a:t>(Acumulado</a:t>
            </a:r>
            <a:r>
              <a:rPr dirty="0" sz="80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a</a:t>
            </a:r>
            <a:r>
              <a:rPr dirty="0" sz="800" spc="-5" b="1">
                <a:latin typeface="Arial"/>
                <a:cs typeface="Arial"/>
              </a:rPr>
              <a:t> </a:t>
            </a:r>
            <a:r>
              <a:rPr dirty="0" sz="800" spc="-70" b="1">
                <a:latin typeface="Arial"/>
                <a:cs typeface="Arial"/>
              </a:rPr>
              <a:t>la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95" b="1">
                <a:latin typeface="Arial"/>
                <a:cs typeface="Arial"/>
              </a:rPr>
              <a:t>SE01-</a:t>
            </a:r>
            <a:r>
              <a:rPr dirty="0" sz="800" spc="-25" b="1">
                <a:latin typeface="Arial"/>
                <a:cs typeface="Arial"/>
              </a:rPr>
              <a:t>49)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480305" y="7067550"/>
            <a:ext cx="1301750" cy="23495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 marR="5080" indent="151765">
              <a:lnSpc>
                <a:spcPts val="800"/>
              </a:lnSpc>
              <a:spcBef>
                <a:spcPts val="160"/>
              </a:spcBef>
            </a:pPr>
            <a:r>
              <a:rPr dirty="0" sz="700" spc="-85" b="1">
                <a:latin typeface="Arial"/>
                <a:cs typeface="Arial"/>
              </a:rPr>
              <a:t>Dengue</a:t>
            </a:r>
            <a:r>
              <a:rPr dirty="0" sz="700" spc="15" b="1">
                <a:latin typeface="Arial"/>
                <a:cs typeface="Arial"/>
              </a:rPr>
              <a:t> </a:t>
            </a:r>
            <a:r>
              <a:rPr dirty="0" sz="700" spc="-55" b="1">
                <a:latin typeface="Arial"/>
                <a:cs typeface="Arial"/>
              </a:rPr>
              <a:t>-</a:t>
            </a:r>
            <a:r>
              <a:rPr dirty="0" sz="700" spc="-70" b="1">
                <a:latin typeface="Arial"/>
                <a:cs typeface="Arial"/>
              </a:rPr>
              <a:t>Distribución</a:t>
            </a:r>
            <a:r>
              <a:rPr dirty="0" sz="700" spc="20" b="1">
                <a:latin typeface="Arial"/>
                <a:cs typeface="Arial"/>
              </a:rPr>
              <a:t> </a:t>
            </a:r>
            <a:r>
              <a:rPr dirty="0" sz="700" spc="-10" b="1">
                <a:latin typeface="Arial"/>
                <a:cs typeface="Arial"/>
              </a:rPr>
              <a:t>según</a:t>
            </a:r>
            <a:r>
              <a:rPr dirty="0" sz="700" spc="500" b="1">
                <a:latin typeface="Arial"/>
                <a:cs typeface="Arial"/>
              </a:rPr>
              <a:t> </a:t>
            </a:r>
            <a:r>
              <a:rPr dirty="0" sz="700" spc="-80" b="1">
                <a:latin typeface="Arial"/>
                <a:cs typeface="Arial"/>
              </a:rPr>
              <a:t>Sexo</a:t>
            </a:r>
            <a:r>
              <a:rPr dirty="0" sz="700" spc="5" b="1">
                <a:latin typeface="Arial"/>
                <a:cs typeface="Arial"/>
              </a:rPr>
              <a:t> </a:t>
            </a:r>
            <a:r>
              <a:rPr dirty="0" sz="700" spc="-80" b="1">
                <a:latin typeface="Arial"/>
                <a:cs typeface="Arial"/>
              </a:rPr>
              <a:t>Región</a:t>
            </a:r>
            <a:r>
              <a:rPr dirty="0" sz="700" b="1">
                <a:latin typeface="Arial"/>
                <a:cs typeface="Arial"/>
              </a:rPr>
              <a:t> </a:t>
            </a:r>
            <a:r>
              <a:rPr dirty="0" sz="700" spc="-90" b="1">
                <a:latin typeface="Arial"/>
                <a:cs typeface="Arial"/>
              </a:rPr>
              <a:t>Tumbes</a:t>
            </a:r>
            <a:r>
              <a:rPr dirty="0" sz="700" spc="10" b="1">
                <a:latin typeface="Arial"/>
                <a:cs typeface="Arial"/>
              </a:rPr>
              <a:t> </a:t>
            </a:r>
            <a:r>
              <a:rPr dirty="0" sz="700" spc="-80" b="1">
                <a:latin typeface="Arial"/>
                <a:cs typeface="Arial"/>
              </a:rPr>
              <a:t>2024</a:t>
            </a:r>
            <a:r>
              <a:rPr dirty="0" sz="700" b="1">
                <a:latin typeface="Arial"/>
                <a:cs typeface="Arial"/>
              </a:rPr>
              <a:t> </a:t>
            </a:r>
            <a:r>
              <a:rPr dirty="0" sz="700" spc="-75" b="1">
                <a:latin typeface="Arial"/>
                <a:cs typeface="Arial"/>
              </a:rPr>
              <a:t>(SE01-</a:t>
            </a:r>
            <a:r>
              <a:rPr dirty="0" sz="700" spc="-55" b="1">
                <a:latin typeface="Arial"/>
                <a:cs typeface="Arial"/>
              </a:rPr>
              <a:t>49)</a:t>
            </a:r>
            <a:endParaRPr sz="7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58216" y="8725915"/>
            <a:ext cx="6462395" cy="1083945"/>
          </a:xfrm>
          <a:prstGeom prst="rect">
            <a:avLst/>
          </a:prstGeom>
        </p:spPr>
        <p:txBody>
          <a:bodyPr wrap="square" lIns="0" tIns="18415" rIns="0" bIns="0" rtlCol="0" vert="horz">
            <a:spAutoFit/>
          </a:bodyPr>
          <a:lstStyle/>
          <a:p>
            <a:pPr algn="just" marL="12700" marR="5080">
              <a:lnSpc>
                <a:spcPct val="95800"/>
              </a:lnSpc>
              <a:spcBef>
                <a:spcPts val="145"/>
              </a:spcBef>
            </a:pP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lo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que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va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del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año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2024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(SE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1-49)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registran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5623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casos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de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dengue,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que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corresponde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una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tasa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incidencia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acumulada </a:t>
            </a:r>
            <a:r>
              <a:rPr dirty="0" sz="900">
                <a:latin typeface="Arial MT"/>
                <a:cs typeface="Arial MT"/>
              </a:rPr>
              <a:t>(TIA)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21,15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x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1000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hab.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Es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decir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que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por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cada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1000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habitantes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han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presentado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21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nuevos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dengue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-10">
                <a:latin typeface="Arial MT"/>
                <a:cs typeface="Arial MT"/>
              </a:rPr>
              <a:t> Región </a:t>
            </a:r>
            <a:r>
              <a:rPr dirty="0" sz="900">
                <a:latin typeface="Arial MT"/>
                <a:cs typeface="Arial MT"/>
              </a:rPr>
              <a:t>Tumbes.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100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%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(13/13)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distritos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reportan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Dengue.</a:t>
            </a:r>
            <a:endParaRPr sz="900">
              <a:latin typeface="Arial MT"/>
              <a:cs typeface="Arial MT"/>
            </a:endParaRPr>
          </a:p>
          <a:p>
            <a:pPr algn="just" marL="12700" marR="5715">
              <a:lnSpc>
                <a:spcPct val="96000"/>
              </a:lnSpc>
            </a:pPr>
            <a:r>
              <a:rPr dirty="0" sz="900">
                <a:latin typeface="Arial MT"/>
                <a:cs typeface="Arial MT"/>
              </a:rPr>
              <a:t>Según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etapa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vida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distribuyen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todas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las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edades,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con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mayor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frecuencia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adultos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niños.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Las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TIA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más</a:t>
            </a:r>
            <a:r>
              <a:rPr dirty="0" sz="900" spc="-10">
                <a:latin typeface="Arial MT"/>
                <a:cs typeface="Arial MT"/>
              </a:rPr>
              <a:t> altas </a:t>
            </a:r>
            <a:r>
              <a:rPr dirty="0" sz="900">
                <a:latin typeface="Arial MT"/>
                <a:cs typeface="Arial MT"/>
              </a:rPr>
              <a:t>corresponden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adolescentes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niños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(28,75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x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1000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25,06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x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1000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hab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respectivamente).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Con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relación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al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sexo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las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mujeres </a:t>
            </a:r>
            <a:r>
              <a:rPr dirty="0" sz="900">
                <a:latin typeface="Arial MT"/>
                <a:cs typeface="Arial MT"/>
              </a:rPr>
              <a:t>resultan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ser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más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afectadas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(52%).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Esto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muestra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que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dengue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región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Tumbes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tiene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una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alta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distribución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causando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mayor enfermedad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población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joven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sexo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femenino.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mayor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riesgo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exposición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picadura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por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Aedes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aegypti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relaciona </a:t>
            </a:r>
            <a:r>
              <a:rPr dirty="0" sz="900">
                <a:latin typeface="Arial MT"/>
                <a:cs typeface="Arial MT"/>
              </a:rPr>
              <a:t>por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una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mayor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permanencia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ambientes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domiciliarios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o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públicos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que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están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infestados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por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este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vector.</a:t>
            </a:r>
            <a:endParaRPr sz="900">
              <a:latin typeface="Arial MT"/>
              <a:cs typeface="Arial MT"/>
            </a:endParaRPr>
          </a:p>
        </p:txBody>
      </p:sp>
      <p:graphicFrame>
        <p:nvGraphicFramePr>
          <p:cNvPr id="16" name="object 16" descr=""/>
          <p:cNvGraphicFramePr>
            <a:graphicFrameLocks noGrp="1"/>
          </p:cNvGraphicFramePr>
          <p:nvPr/>
        </p:nvGraphicFramePr>
        <p:xfrm>
          <a:off x="4082048" y="1785529"/>
          <a:ext cx="3070860" cy="754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76070"/>
                <a:gridCol w="471169"/>
                <a:gridCol w="471169"/>
                <a:gridCol w="471169"/>
              </a:tblGrid>
              <a:tr h="1543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550" spc="10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DENGUE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550" spc="6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Conf.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550" spc="7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Prob.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550" spc="8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550" spc="100">
                          <a:latin typeface="Arial MT"/>
                          <a:cs typeface="Arial MT"/>
                        </a:rPr>
                        <a:t>DENGUE</a:t>
                      </a:r>
                      <a:r>
                        <a:rPr dirty="0" sz="550" spc="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550" spc="65">
                          <a:latin typeface="Arial MT"/>
                          <a:cs typeface="Arial MT"/>
                        </a:rPr>
                        <a:t>SIN</a:t>
                      </a:r>
                      <a:r>
                        <a:rPr dirty="0" sz="5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550" spc="80">
                          <a:latin typeface="Arial MT"/>
                          <a:cs typeface="Arial MT"/>
                        </a:rPr>
                        <a:t>SIGNOS</a:t>
                      </a:r>
                      <a:r>
                        <a:rPr dirty="0" sz="550" spc="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550" spc="114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550" spc="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550" spc="90">
                          <a:latin typeface="Arial MT"/>
                          <a:cs typeface="Arial MT"/>
                        </a:rPr>
                        <a:t>ALARMA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2794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4805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2794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550" spc="65">
                          <a:latin typeface="Arial MT"/>
                          <a:cs typeface="Arial MT"/>
                        </a:rPr>
                        <a:t>391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2794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5196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2794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550" spc="100">
                          <a:latin typeface="Arial MT"/>
                          <a:cs typeface="Arial MT"/>
                        </a:rPr>
                        <a:t>DENGUE</a:t>
                      </a:r>
                      <a:r>
                        <a:rPr dirty="0" sz="550" spc="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550" spc="105">
                          <a:latin typeface="Arial MT"/>
                          <a:cs typeface="Arial MT"/>
                        </a:rPr>
                        <a:t>CON</a:t>
                      </a:r>
                      <a:r>
                        <a:rPr dirty="0" sz="5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550" spc="80">
                          <a:latin typeface="Arial MT"/>
                          <a:cs typeface="Arial MT"/>
                        </a:rPr>
                        <a:t>SIGNOS</a:t>
                      </a:r>
                      <a:r>
                        <a:rPr dirty="0" sz="550" spc="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550" spc="114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550" spc="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550" spc="90">
                          <a:latin typeface="Arial MT"/>
                          <a:cs typeface="Arial MT"/>
                        </a:rPr>
                        <a:t>ALARMA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2794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550" spc="65">
                          <a:latin typeface="Arial MT"/>
                          <a:cs typeface="Arial MT"/>
                        </a:rPr>
                        <a:t>401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2794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550" spc="65">
                          <a:latin typeface="Arial MT"/>
                          <a:cs typeface="Arial MT"/>
                        </a:rPr>
                        <a:t>17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2794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550" spc="65">
                          <a:latin typeface="Arial MT"/>
                          <a:cs typeface="Arial MT"/>
                        </a:rPr>
                        <a:t>418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2794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marL="19050">
                        <a:lnSpc>
                          <a:spcPts val="610"/>
                        </a:lnSpc>
                        <a:spcBef>
                          <a:spcPts val="40"/>
                        </a:spcBef>
                      </a:pPr>
                      <a:r>
                        <a:rPr dirty="0" sz="550" spc="100">
                          <a:latin typeface="Arial MT"/>
                          <a:cs typeface="Arial MT"/>
                        </a:rPr>
                        <a:t>DENGUE</a:t>
                      </a:r>
                      <a:r>
                        <a:rPr dirty="0" sz="550" spc="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550" spc="85">
                          <a:latin typeface="Arial MT"/>
                          <a:cs typeface="Arial MT"/>
                        </a:rPr>
                        <a:t>GRAVE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508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10"/>
                        </a:lnSpc>
                        <a:spcBef>
                          <a:spcPts val="40"/>
                        </a:spcBef>
                      </a:pPr>
                      <a:r>
                        <a:rPr dirty="0" sz="550" spc="40">
                          <a:latin typeface="Arial MT"/>
                          <a:cs typeface="Arial MT"/>
                        </a:rPr>
                        <a:t>7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508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10"/>
                        </a:lnSpc>
                        <a:spcBef>
                          <a:spcPts val="40"/>
                        </a:spcBef>
                      </a:pPr>
                      <a:r>
                        <a:rPr dirty="0" sz="550" spc="40">
                          <a:latin typeface="Arial MT"/>
                          <a:cs typeface="Arial MT"/>
                        </a:rPr>
                        <a:t>2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508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10"/>
                        </a:lnSpc>
                        <a:spcBef>
                          <a:spcPts val="40"/>
                        </a:spcBef>
                      </a:pPr>
                      <a:r>
                        <a:rPr dirty="0" sz="550" spc="40">
                          <a:latin typeface="Arial MT"/>
                          <a:cs typeface="Arial MT"/>
                        </a:rPr>
                        <a:t>9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508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550" spc="80">
                          <a:latin typeface="Arial MT"/>
                          <a:cs typeface="Arial MT"/>
                        </a:rPr>
                        <a:t>DEFUNCION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2794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550" spc="40">
                          <a:latin typeface="Arial MT"/>
                          <a:cs typeface="Arial MT"/>
                        </a:rPr>
                        <a:t>1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2794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550" spc="40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2794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550" spc="40">
                          <a:latin typeface="Arial MT"/>
                          <a:cs typeface="Arial MT"/>
                        </a:rPr>
                        <a:t>1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2794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marL="406400">
                        <a:lnSpc>
                          <a:spcPts val="610"/>
                        </a:lnSpc>
                        <a:spcBef>
                          <a:spcPts val="40"/>
                        </a:spcBef>
                      </a:pPr>
                      <a:r>
                        <a:rPr dirty="0" sz="550" spc="9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REGION</a:t>
                      </a:r>
                      <a:r>
                        <a:rPr dirty="0" sz="550" spc="6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50" spc="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TUMBES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610"/>
                        </a:lnSpc>
                        <a:spcBef>
                          <a:spcPts val="40"/>
                        </a:spcBef>
                      </a:pPr>
                      <a:r>
                        <a:rPr dirty="0" sz="550" spc="7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5213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10"/>
                        </a:lnSpc>
                        <a:spcBef>
                          <a:spcPts val="40"/>
                        </a:spcBef>
                      </a:pPr>
                      <a:r>
                        <a:rPr dirty="0" sz="550" spc="6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410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610"/>
                        </a:lnSpc>
                        <a:spcBef>
                          <a:spcPts val="40"/>
                        </a:spcBef>
                      </a:pPr>
                      <a:r>
                        <a:rPr dirty="0" sz="550" spc="7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5623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</a:tr>
            </a:tbl>
          </a:graphicData>
        </a:graphic>
      </p:graphicFrame>
      <p:sp>
        <p:nvSpPr>
          <p:cNvPr id="17" name="object 17" descr=""/>
          <p:cNvSpPr txBox="1"/>
          <p:nvPr/>
        </p:nvSpPr>
        <p:spPr>
          <a:xfrm>
            <a:off x="4248944" y="1668038"/>
            <a:ext cx="2662555" cy="129539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650" spc="125" b="1">
                <a:latin typeface="Arial"/>
                <a:cs typeface="Arial"/>
              </a:rPr>
              <a:t>CASOS</a:t>
            </a:r>
            <a:r>
              <a:rPr dirty="0" sz="650" spc="55" b="1">
                <a:latin typeface="Arial"/>
                <a:cs typeface="Arial"/>
              </a:rPr>
              <a:t> </a:t>
            </a:r>
            <a:r>
              <a:rPr dirty="0" sz="650" spc="130" b="1">
                <a:latin typeface="Arial"/>
                <a:cs typeface="Arial"/>
              </a:rPr>
              <a:t>DE</a:t>
            </a:r>
            <a:r>
              <a:rPr dirty="0" sz="650" spc="60" b="1">
                <a:latin typeface="Arial"/>
                <a:cs typeface="Arial"/>
              </a:rPr>
              <a:t> </a:t>
            </a:r>
            <a:r>
              <a:rPr dirty="0" sz="650" spc="120" b="1">
                <a:latin typeface="Arial"/>
                <a:cs typeface="Arial"/>
              </a:rPr>
              <a:t>DENGUE</a:t>
            </a:r>
            <a:r>
              <a:rPr dirty="0" sz="650" spc="55" b="1">
                <a:latin typeface="Arial"/>
                <a:cs typeface="Arial"/>
              </a:rPr>
              <a:t> </a:t>
            </a:r>
            <a:r>
              <a:rPr dirty="0" sz="650" spc="114" b="1">
                <a:latin typeface="Arial"/>
                <a:cs typeface="Arial"/>
              </a:rPr>
              <a:t>NOTIFICADOS</a:t>
            </a:r>
            <a:r>
              <a:rPr dirty="0" sz="650" spc="60" b="1">
                <a:latin typeface="Arial"/>
                <a:cs typeface="Arial"/>
              </a:rPr>
              <a:t> </a:t>
            </a:r>
            <a:r>
              <a:rPr dirty="0" sz="650" spc="130" b="1">
                <a:latin typeface="Arial"/>
                <a:cs typeface="Arial"/>
              </a:rPr>
              <a:t>DE</a:t>
            </a:r>
            <a:r>
              <a:rPr dirty="0" sz="650" spc="55" b="1">
                <a:latin typeface="Arial"/>
                <a:cs typeface="Arial"/>
              </a:rPr>
              <a:t> </a:t>
            </a:r>
            <a:r>
              <a:rPr dirty="0" sz="650" spc="125" b="1">
                <a:latin typeface="Arial"/>
                <a:cs typeface="Arial"/>
              </a:rPr>
              <a:t>LA</a:t>
            </a:r>
            <a:r>
              <a:rPr dirty="0" sz="650" spc="15" b="1">
                <a:latin typeface="Arial"/>
                <a:cs typeface="Arial"/>
              </a:rPr>
              <a:t> </a:t>
            </a:r>
            <a:r>
              <a:rPr dirty="0" sz="650" spc="125" b="1">
                <a:latin typeface="Arial"/>
                <a:cs typeface="Arial"/>
              </a:rPr>
              <a:t>SE</a:t>
            </a:r>
            <a:r>
              <a:rPr dirty="0" sz="650" spc="55" b="1">
                <a:latin typeface="Arial"/>
                <a:cs typeface="Arial"/>
              </a:rPr>
              <a:t> </a:t>
            </a:r>
            <a:r>
              <a:rPr dirty="0" sz="650" spc="95" b="1">
                <a:latin typeface="Arial"/>
                <a:cs typeface="Arial"/>
              </a:rPr>
              <a:t>01-</a:t>
            </a:r>
            <a:r>
              <a:rPr dirty="0" sz="650" spc="85" b="1">
                <a:latin typeface="Arial"/>
                <a:cs typeface="Arial"/>
              </a:rPr>
              <a:t>49</a:t>
            </a:r>
            <a:endParaRPr sz="650">
              <a:latin typeface="Arial"/>
              <a:cs typeface="Arial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2003187" y="3383856"/>
            <a:ext cx="3134360" cy="1906270"/>
            <a:chOff x="2003187" y="3383856"/>
            <a:chExt cx="3134360" cy="1906270"/>
          </a:xfrm>
        </p:grpSpPr>
        <p:sp>
          <p:nvSpPr>
            <p:cNvPr id="19" name="object 19" descr=""/>
            <p:cNvSpPr/>
            <p:nvPr/>
          </p:nvSpPr>
          <p:spPr>
            <a:xfrm>
              <a:off x="2030997" y="3390443"/>
              <a:ext cx="3105785" cy="1877695"/>
            </a:xfrm>
            <a:custGeom>
              <a:avLst/>
              <a:gdLst/>
              <a:ahLst/>
              <a:cxnLst/>
              <a:rect l="l" t="t" r="r" b="b"/>
              <a:pathLst>
                <a:path w="3105785" h="1877695">
                  <a:moveTo>
                    <a:pt x="3105186" y="0"/>
                  </a:moveTo>
                  <a:lnTo>
                    <a:pt x="0" y="0"/>
                  </a:lnTo>
                  <a:lnTo>
                    <a:pt x="0" y="1877119"/>
                  </a:lnTo>
                  <a:lnTo>
                    <a:pt x="3105186" y="1877119"/>
                  </a:lnTo>
                  <a:lnTo>
                    <a:pt x="310518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2028224" y="3387666"/>
              <a:ext cx="3105785" cy="1882775"/>
            </a:xfrm>
            <a:custGeom>
              <a:avLst/>
              <a:gdLst/>
              <a:ahLst/>
              <a:cxnLst/>
              <a:rect l="l" t="t" r="r" b="b"/>
              <a:pathLst>
                <a:path w="3105785" h="1882775">
                  <a:moveTo>
                    <a:pt x="0" y="1882672"/>
                  </a:moveTo>
                  <a:lnTo>
                    <a:pt x="3105186" y="1882673"/>
                  </a:lnTo>
                  <a:lnTo>
                    <a:pt x="3105186" y="0"/>
                  </a:lnTo>
                  <a:lnTo>
                    <a:pt x="0" y="0"/>
                  </a:lnTo>
                  <a:lnTo>
                    <a:pt x="0" y="1882672"/>
                  </a:lnTo>
                  <a:close/>
                </a:path>
              </a:pathLst>
            </a:custGeom>
            <a:ln w="74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2028224" y="4970422"/>
              <a:ext cx="3105785" cy="300355"/>
            </a:xfrm>
            <a:custGeom>
              <a:avLst/>
              <a:gdLst/>
              <a:ahLst/>
              <a:cxnLst/>
              <a:rect l="l" t="t" r="r" b="b"/>
              <a:pathLst>
                <a:path w="3105785" h="300354">
                  <a:moveTo>
                    <a:pt x="776318" y="0"/>
                  </a:moveTo>
                  <a:lnTo>
                    <a:pt x="715324" y="0"/>
                  </a:lnTo>
                  <a:lnTo>
                    <a:pt x="659874" y="27768"/>
                  </a:lnTo>
                  <a:lnTo>
                    <a:pt x="598879" y="66665"/>
                  </a:lnTo>
                  <a:lnTo>
                    <a:pt x="537884" y="94433"/>
                  </a:lnTo>
                  <a:lnTo>
                    <a:pt x="476890" y="161076"/>
                  </a:lnTo>
                  <a:lnTo>
                    <a:pt x="415895" y="161076"/>
                  </a:lnTo>
                  <a:lnTo>
                    <a:pt x="360445" y="155523"/>
                  </a:lnTo>
                  <a:lnTo>
                    <a:pt x="238433" y="222166"/>
                  </a:lnTo>
                  <a:lnTo>
                    <a:pt x="177439" y="233273"/>
                  </a:lnTo>
                  <a:lnTo>
                    <a:pt x="121989" y="216612"/>
                  </a:lnTo>
                  <a:lnTo>
                    <a:pt x="60994" y="205505"/>
                  </a:lnTo>
                  <a:lnTo>
                    <a:pt x="0" y="211059"/>
                  </a:lnTo>
                  <a:lnTo>
                    <a:pt x="0" y="299916"/>
                  </a:lnTo>
                  <a:lnTo>
                    <a:pt x="3105208" y="299917"/>
                  </a:lnTo>
                  <a:lnTo>
                    <a:pt x="3105208" y="211059"/>
                  </a:lnTo>
                  <a:lnTo>
                    <a:pt x="3044213" y="194398"/>
                  </a:lnTo>
                  <a:lnTo>
                    <a:pt x="2988764" y="216613"/>
                  </a:lnTo>
                  <a:lnTo>
                    <a:pt x="2927769" y="205505"/>
                  </a:lnTo>
                  <a:lnTo>
                    <a:pt x="2866774" y="199952"/>
                  </a:lnTo>
                  <a:lnTo>
                    <a:pt x="2805779" y="222166"/>
                  </a:lnTo>
                  <a:lnTo>
                    <a:pt x="2744785" y="205505"/>
                  </a:lnTo>
                  <a:lnTo>
                    <a:pt x="2689335" y="205505"/>
                  </a:lnTo>
                  <a:lnTo>
                    <a:pt x="2628340" y="216613"/>
                  </a:lnTo>
                  <a:lnTo>
                    <a:pt x="2567345" y="199952"/>
                  </a:lnTo>
                  <a:lnTo>
                    <a:pt x="2506351" y="205505"/>
                  </a:lnTo>
                  <a:lnTo>
                    <a:pt x="2450901" y="211059"/>
                  </a:lnTo>
                  <a:lnTo>
                    <a:pt x="2389906" y="238827"/>
                  </a:lnTo>
                  <a:lnTo>
                    <a:pt x="2328911" y="222166"/>
                  </a:lnTo>
                  <a:lnTo>
                    <a:pt x="2267917" y="194398"/>
                  </a:lnTo>
                  <a:lnTo>
                    <a:pt x="2212467" y="188845"/>
                  </a:lnTo>
                  <a:lnTo>
                    <a:pt x="2151472" y="155523"/>
                  </a:lnTo>
                  <a:lnTo>
                    <a:pt x="2090478" y="116648"/>
                  </a:lnTo>
                  <a:lnTo>
                    <a:pt x="2029483" y="177737"/>
                  </a:lnTo>
                  <a:lnTo>
                    <a:pt x="1968488" y="116648"/>
                  </a:lnTo>
                  <a:lnTo>
                    <a:pt x="1913038" y="133308"/>
                  </a:lnTo>
                  <a:lnTo>
                    <a:pt x="1852044" y="155523"/>
                  </a:lnTo>
                  <a:lnTo>
                    <a:pt x="1791049" y="122201"/>
                  </a:lnTo>
                  <a:lnTo>
                    <a:pt x="1730054" y="149969"/>
                  </a:lnTo>
                  <a:lnTo>
                    <a:pt x="1674604" y="66665"/>
                  </a:lnTo>
                  <a:lnTo>
                    <a:pt x="1613610" y="83326"/>
                  </a:lnTo>
                  <a:lnTo>
                    <a:pt x="1552615" y="88880"/>
                  </a:lnTo>
                  <a:lnTo>
                    <a:pt x="1491620" y="127755"/>
                  </a:lnTo>
                  <a:lnTo>
                    <a:pt x="1436170" y="94433"/>
                  </a:lnTo>
                  <a:lnTo>
                    <a:pt x="1375176" y="111094"/>
                  </a:lnTo>
                  <a:lnTo>
                    <a:pt x="1314181" y="116648"/>
                  </a:lnTo>
                  <a:lnTo>
                    <a:pt x="1253186" y="72219"/>
                  </a:lnTo>
                  <a:lnTo>
                    <a:pt x="1192191" y="44451"/>
                  </a:lnTo>
                  <a:lnTo>
                    <a:pt x="1136742" y="55558"/>
                  </a:lnTo>
                  <a:lnTo>
                    <a:pt x="1075747" y="111094"/>
                  </a:lnTo>
                  <a:lnTo>
                    <a:pt x="1014752" y="138862"/>
                  </a:lnTo>
                  <a:lnTo>
                    <a:pt x="953758" y="122201"/>
                  </a:lnTo>
                  <a:lnTo>
                    <a:pt x="898308" y="105540"/>
                  </a:lnTo>
                  <a:lnTo>
                    <a:pt x="837313" y="66665"/>
                  </a:lnTo>
                  <a:lnTo>
                    <a:pt x="776318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2028224" y="4970422"/>
              <a:ext cx="3105785" cy="300355"/>
            </a:xfrm>
            <a:custGeom>
              <a:avLst/>
              <a:gdLst/>
              <a:ahLst/>
              <a:cxnLst/>
              <a:rect l="l" t="t" r="r" b="b"/>
              <a:pathLst>
                <a:path w="3105785" h="300354">
                  <a:moveTo>
                    <a:pt x="0" y="211059"/>
                  </a:moveTo>
                  <a:lnTo>
                    <a:pt x="60994" y="205505"/>
                  </a:lnTo>
                  <a:lnTo>
                    <a:pt x="121989" y="216612"/>
                  </a:lnTo>
                  <a:lnTo>
                    <a:pt x="177439" y="233273"/>
                  </a:lnTo>
                  <a:lnTo>
                    <a:pt x="238433" y="222166"/>
                  </a:lnTo>
                  <a:lnTo>
                    <a:pt x="299428" y="188844"/>
                  </a:lnTo>
                  <a:lnTo>
                    <a:pt x="360445" y="155523"/>
                  </a:lnTo>
                  <a:lnTo>
                    <a:pt x="415895" y="161076"/>
                  </a:lnTo>
                  <a:lnTo>
                    <a:pt x="476890" y="161076"/>
                  </a:lnTo>
                  <a:lnTo>
                    <a:pt x="537884" y="94433"/>
                  </a:lnTo>
                  <a:lnTo>
                    <a:pt x="598879" y="66665"/>
                  </a:lnTo>
                  <a:lnTo>
                    <a:pt x="659874" y="27768"/>
                  </a:lnTo>
                  <a:lnTo>
                    <a:pt x="715324" y="0"/>
                  </a:lnTo>
                  <a:lnTo>
                    <a:pt x="776318" y="0"/>
                  </a:lnTo>
                  <a:lnTo>
                    <a:pt x="837313" y="66665"/>
                  </a:lnTo>
                  <a:lnTo>
                    <a:pt x="898308" y="105540"/>
                  </a:lnTo>
                  <a:lnTo>
                    <a:pt x="953758" y="122201"/>
                  </a:lnTo>
                  <a:lnTo>
                    <a:pt x="1014752" y="138862"/>
                  </a:lnTo>
                  <a:lnTo>
                    <a:pt x="1075747" y="111094"/>
                  </a:lnTo>
                  <a:lnTo>
                    <a:pt x="1136742" y="55558"/>
                  </a:lnTo>
                  <a:lnTo>
                    <a:pt x="1192191" y="44451"/>
                  </a:lnTo>
                  <a:lnTo>
                    <a:pt x="1253186" y="72219"/>
                  </a:lnTo>
                  <a:lnTo>
                    <a:pt x="1314181" y="116648"/>
                  </a:lnTo>
                  <a:lnTo>
                    <a:pt x="1375176" y="111094"/>
                  </a:lnTo>
                  <a:lnTo>
                    <a:pt x="1436170" y="94433"/>
                  </a:lnTo>
                  <a:lnTo>
                    <a:pt x="1491620" y="127755"/>
                  </a:lnTo>
                  <a:lnTo>
                    <a:pt x="1552615" y="88880"/>
                  </a:lnTo>
                  <a:lnTo>
                    <a:pt x="1613610" y="83326"/>
                  </a:lnTo>
                  <a:lnTo>
                    <a:pt x="1674604" y="66665"/>
                  </a:lnTo>
                  <a:lnTo>
                    <a:pt x="1730054" y="149969"/>
                  </a:lnTo>
                  <a:lnTo>
                    <a:pt x="1791049" y="122201"/>
                  </a:lnTo>
                  <a:lnTo>
                    <a:pt x="1852044" y="155523"/>
                  </a:lnTo>
                  <a:lnTo>
                    <a:pt x="1913038" y="133308"/>
                  </a:lnTo>
                  <a:lnTo>
                    <a:pt x="1968488" y="116648"/>
                  </a:lnTo>
                  <a:lnTo>
                    <a:pt x="2029483" y="177737"/>
                  </a:lnTo>
                  <a:lnTo>
                    <a:pt x="2090478" y="116648"/>
                  </a:lnTo>
                  <a:lnTo>
                    <a:pt x="2151472" y="155523"/>
                  </a:lnTo>
                  <a:lnTo>
                    <a:pt x="2212467" y="188845"/>
                  </a:lnTo>
                  <a:lnTo>
                    <a:pt x="2267917" y="194398"/>
                  </a:lnTo>
                  <a:lnTo>
                    <a:pt x="2328911" y="222166"/>
                  </a:lnTo>
                  <a:lnTo>
                    <a:pt x="2389906" y="238827"/>
                  </a:lnTo>
                  <a:lnTo>
                    <a:pt x="2450901" y="211059"/>
                  </a:lnTo>
                  <a:lnTo>
                    <a:pt x="2506351" y="205505"/>
                  </a:lnTo>
                  <a:lnTo>
                    <a:pt x="2567345" y="199952"/>
                  </a:lnTo>
                  <a:lnTo>
                    <a:pt x="2628340" y="216613"/>
                  </a:lnTo>
                  <a:lnTo>
                    <a:pt x="2689335" y="205505"/>
                  </a:lnTo>
                  <a:lnTo>
                    <a:pt x="2744785" y="205505"/>
                  </a:lnTo>
                  <a:lnTo>
                    <a:pt x="2805779" y="222166"/>
                  </a:lnTo>
                  <a:lnTo>
                    <a:pt x="2866774" y="199952"/>
                  </a:lnTo>
                  <a:lnTo>
                    <a:pt x="2927769" y="205505"/>
                  </a:lnTo>
                  <a:lnTo>
                    <a:pt x="2988764" y="216613"/>
                  </a:lnTo>
                  <a:lnTo>
                    <a:pt x="3044213" y="194398"/>
                  </a:lnTo>
                  <a:lnTo>
                    <a:pt x="3105208" y="211059"/>
                  </a:lnTo>
                  <a:lnTo>
                    <a:pt x="3105208" y="299917"/>
                  </a:lnTo>
                  <a:lnTo>
                    <a:pt x="3044213" y="299917"/>
                  </a:lnTo>
                  <a:lnTo>
                    <a:pt x="2988764" y="299917"/>
                  </a:lnTo>
                  <a:lnTo>
                    <a:pt x="2927769" y="299917"/>
                  </a:lnTo>
                  <a:lnTo>
                    <a:pt x="2866774" y="299917"/>
                  </a:lnTo>
                  <a:lnTo>
                    <a:pt x="2805779" y="299917"/>
                  </a:lnTo>
                  <a:lnTo>
                    <a:pt x="2744785" y="299917"/>
                  </a:lnTo>
                  <a:lnTo>
                    <a:pt x="2689335" y="299917"/>
                  </a:lnTo>
                  <a:lnTo>
                    <a:pt x="2628340" y="299917"/>
                  </a:lnTo>
                  <a:lnTo>
                    <a:pt x="2567345" y="299917"/>
                  </a:lnTo>
                  <a:lnTo>
                    <a:pt x="2506351" y="299917"/>
                  </a:lnTo>
                  <a:lnTo>
                    <a:pt x="2450901" y="299917"/>
                  </a:lnTo>
                  <a:lnTo>
                    <a:pt x="2389906" y="299917"/>
                  </a:lnTo>
                  <a:lnTo>
                    <a:pt x="2328911" y="299917"/>
                  </a:lnTo>
                  <a:lnTo>
                    <a:pt x="2267917" y="299917"/>
                  </a:lnTo>
                  <a:lnTo>
                    <a:pt x="2212467" y="299917"/>
                  </a:lnTo>
                  <a:lnTo>
                    <a:pt x="2151472" y="299917"/>
                  </a:lnTo>
                  <a:lnTo>
                    <a:pt x="2090478" y="299917"/>
                  </a:lnTo>
                  <a:lnTo>
                    <a:pt x="2029483" y="299917"/>
                  </a:lnTo>
                  <a:lnTo>
                    <a:pt x="1968488" y="299917"/>
                  </a:lnTo>
                  <a:lnTo>
                    <a:pt x="1913038" y="299917"/>
                  </a:lnTo>
                  <a:lnTo>
                    <a:pt x="1852044" y="299917"/>
                  </a:lnTo>
                  <a:lnTo>
                    <a:pt x="1791049" y="299917"/>
                  </a:lnTo>
                  <a:lnTo>
                    <a:pt x="1730054" y="299917"/>
                  </a:lnTo>
                  <a:lnTo>
                    <a:pt x="1674604" y="299917"/>
                  </a:lnTo>
                  <a:lnTo>
                    <a:pt x="1613610" y="299917"/>
                  </a:lnTo>
                  <a:lnTo>
                    <a:pt x="1552615" y="299917"/>
                  </a:lnTo>
                  <a:lnTo>
                    <a:pt x="1491620" y="299917"/>
                  </a:lnTo>
                  <a:lnTo>
                    <a:pt x="1436170" y="299917"/>
                  </a:lnTo>
                  <a:lnTo>
                    <a:pt x="1375176" y="299917"/>
                  </a:lnTo>
                  <a:lnTo>
                    <a:pt x="1314181" y="299917"/>
                  </a:lnTo>
                  <a:lnTo>
                    <a:pt x="1253186" y="299917"/>
                  </a:lnTo>
                  <a:lnTo>
                    <a:pt x="1192191" y="299917"/>
                  </a:lnTo>
                  <a:lnTo>
                    <a:pt x="1136742" y="299917"/>
                  </a:lnTo>
                  <a:lnTo>
                    <a:pt x="1075747" y="299917"/>
                  </a:lnTo>
                  <a:lnTo>
                    <a:pt x="1014752" y="299917"/>
                  </a:lnTo>
                  <a:lnTo>
                    <a:pt x="953758" y="299917"/>
                  </a:lnTo>
                  <a:lnTo>
                    <a:pt x="898308" y="299917"/>
                  </a:lnTo>
                  <a:lnTo>
                    <a:pt x="837313" y="299917"/>
                  </a:lnTo>
                  <a:lnTo>
                    <a:pt x="776318" y="299917"/>
                  </a:lnTo>
                  <a:lnTo>
                    <a:pt x="715324" y="299917"/>
                  </a:lnTo>
                  <a:lnTo>
                    <a:pt x="659874" y="299917"/>
                  </a:lnTo>
                  <a:lnTo>
                    <a:pt x="598879" y="299917"/>
                  </a:lnTo>
                  <a:lnTo>
                    <a:pt x="537884" y="299917"/>
                  </a:lnTo>
                  <a:lnTo>
                    <a:pt x="476890" y="299917"/>
                  </a:lnTo>
                  <a:lnTo>
                    <a:pt x="415895" y="299916"/>
                  </a:lnTo>
                  <a:lnTo>
                    <a:pt x="360445" y="299916"/>
                  </a:lnTo>
                  <a:lnTo>
                    <a:pt x="299428" y="299916"/>
                  </a:lnTo>
                  <a:lnTo>
                    <a:pt x="238433" y="299916"/>
                  </a:lnTo>
                  <a:lnTo>
                    <a:pt x="177439" y="299916"/>
                  </a:lnTo>
                  <a:lnTo>
                    <a:pt x="121989" y="299916"/>
                  </a:lnTo>
                  <a:lnTo>
                    <a:pt x="60994" y="299916"/>
                  </a:lnTo>
                  <a:lnTo>
                    <a:pt x="0" y="299916"/>
                  </a:lnTo>
                  <a:lnTo>
                    <a:pt x="0" y="211059"/>
                  </a:lnTo>
                  <a:close/>
                </a:path>
              </a:pathLst>
            </a:custGeom>
            <a:ln w="74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2028224" y="5109284"/>
              <a:ext cx="3105785" cy="161290"/>
            </a:xfrm>
            <a:custGeom>
              <a:avLst/>
              <a:gdLst/>
              <a:ahLst/>
              <a:cxnLst/>
              <a:rect l="l" t="t" r="r" b="b"/>
              <a:pathLst>
                <a:path w="3105785" h="161289">
                  <a:moveTo>
                    <a:pt x="776318" y="0"/>
                  </a:moveTo>
                  <a:lnTo>
                    <a:pt x="715324" y="11107"/>
                  </a:lnTo>
                  <a:lnTo>
                    <a:pt x="659874" y="44428"/>
                  </a:lnTo>
                  <a:lnTo>
                    <a:pt x="598879" y="44428"/>
                  </a:lnTo>
                  <a:lnTo>
                    <a:pt x="537884" y="49982"/>
                  </a:lnTo>
                  <a:lnTo>
                    <a:pt x="476890" y="88857"/>
                  </a:lnTo>
                  <a:lnTo>
                    <a:pt x="415895" y="99964"/>
                  </a:lnTo>
                  <a:lnTo>
                    <a:pt x="360445" y="88857"/>
                  </a:lnTo>
                  <a:lnTo>
                    <a:pt x="299428" y="105518"/>
                  </a:lnTo>
                  <a:lnTo>
                    <a:pt x="177439" y="127732"/>
                  </a:lnTo>
                  <a:lnTo>
                    <a:pt x="121989" y="127732"/>
                  </a:lnTo>
                  <a:lnTo>
                    <a:pt x="60994" y="122179"/>
                  </a:lnTo>
                  <a:lnTo>
                    <a:pt x="0" y="122179"/>
                  </a:lnTo>
                  <a:lnTo>
                    <a:pt x="0" y="161054"/>
                  </a:lnTo>
                  <a:lnTo>
                    <a:pt x="3105208" y="161054"/>
                  </a:lnTo>
                  <a:lnTo>
                    <a:pt x="3105208" y="138840"/>
                  </a:lnTo>
                  <a:lnTo>
                    <a:pt x="3044213" y="116625"/>
                  </a:lnTo>
                  <a:lnTo>
                    <a:pt x="2988764" y="133286"/>
                  </a:lnTo>
                  <a:lnTo>
                    <a:pt x="2927769" y="122179"/>
                  </a:lnTo>
                  <a:lnTo>
                    <a:pt x="2866774" y="127733"/>
                  </a:lnTo>
                  <a:lnTo>
                    <a:pt x="2744785" y="127733"/>
                  </a:lnTo>
                  <a:lnTo>
                    <a:pt x="2689335" y="122179"/>
                  </a:lnTo>
                  <a:lnTo>
                    <a:pt x="2628340" y="116625"/>
                  </a:lnTo>
                  <a:lnTo>
                    <a:pt x="2567345" y="116625"/>
                  </a:lnTo>
                  <a:lnTo>
                    <a:pt x="2506351" y="122179"/>
                  </a:lnTo>
                  <a:lnTo>
                    <a:pt x="2450901" y="116625"/>
                  </a:lnTo>
                  <a:lnTo>
                    <a:pt x="2389906" y="122179"/>
                  </a:lnTo>
                  <a:lnTo>
                    <a:pt x="2328911" y="116625"/>
                  </a:lnTo>
                  <a:lnTo>
                    <a:pt x="2267917" y="105518"/>
                  </a:lnTo>
                  <a:lnTo>
                    <a:pt x="2212467" y="99965"/>
                  </a:lnTo>
                  <a:lnTo>
                    <a:pt x="2151472" y="88857"/>
                  </a:lnTo>
                  <a:lnTo>
                    <a:pt x="2090478" y="66643"/>
                  </a:lnTo>
                  <a:lnTo>
                    <a:pt x="2029483" y="94411"/>
                  </a:lnTo>
                  <a:lnTo>
                    <a:pt x="1968488" y="77750"/>
                  </a:lnTo>
                  <a:lnTo>
                    <a:pt x="1913038" y="66643"/>
                  </a:lnTo>
                  <a:lnTo>
                    <a:pt x="1852044" y="77750"/>
                  </a:lnTo>
                  <a:lnTo>
                    <a:pt x="1791049" y="66643"/>
                  </a:lnTo>
                  <a:lnTo>
                    <a:pt x="1730054" y="72196"/>
                  </a:lnTo>
                  <a:lnTo>
                    <a:pt x="1674604" y="44428"/>
                  </a:lnTo>
                  <a:lnTo>
                    <a:pt x="1552615" y="33321"/>
                  </a:lnTo>
                  <a:lnTo>
                    <a:pt x="1491620" y="61089"/>
                  </a:lnTo>
                  <a:lnTo>
                    <a:pt x="1436170" y="38875"/>
                  </a:lnTo>
                  <a:lnTo>
                    <a:pt x="1375176" y="33321"/>
                  </a:lnTo>
                  <a:lnTo>
                    <a:pt x="1253186" y="11107"/>
                  </a:lnTo>
                  <a:lnTo>
                    <a:pt x="1192191" y="5553"/>
                  </a:lnTo>
                  <a:lnTo>
                    <a:pt x="1136742" y="16660"/>
                  </a:lnTo>
                  <a:lnTo>
                    <a:pt x="1075747" y="49982"/>
                  </a:lnTo>
                  <a:lnTo>
                    <a:pt x="1014752" y="66643"/>
                  </a:lnTo>
                  <a:lnTo>
                    <a:pt x="953758" y="61089"/>
                  </a:lnTo>
                  <a:lnTo>
                    <a:pt x="898308" y="49982"/>
                  </a:lnTo>
                  <a:lnTo>
                    <a:pt x="837313" y="27768"/>
                  </a:lnTo>
                  <a:lnTo>
                    <a:pt x="776318" y="0"/>
                  </a:lnTo>
                  <a:close/>
                </a:path>
              </a:pathLst>
            </a:custGeom>
            <a:solidFill>
              <a:srgbClr val="99C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2028224" y="5109284"/>
              <a:ext cx="3105785" cy="161290"/>
            </a:xfrm>
            <a:custGeom>
              <a:avLst/>
              <a:gdLst/>
              <a:ahLst/>
              <a:cxnLst/>
              <a:rect l="l" t="t" r="r" b="b"/>
              <a:pathLst>
                <a:path w="3105785" h="161289">
                  <a:moveTo>
                    <a:pt x="0" y="122179"/>
                  </a:moveTo>
                  <a:lnTo>
                    <a:pt x="60994" y="122179"/>
                  </a:lnTo>
                  <a:lnTo>
                    <a:pt x="121989" y="127732"/>
                  </a:lnTo>
                  <a:lnTo>
                    <a:pt x="177439" y="127732"/>
                  </a:lnTo>
                  <a:lnTo>
                    <a:pt x="238433" y="116625"/>
                  </a:lnTo>
                  <a:lnTo>
                    <a:pt x="299428" y="105518"/>
                  </a:lnTo>
                  <a:lnTo>
                    <a:pt x="360445" y="88857"/>
                  </a:lnTo>
                  <a:lnTo>
                    <a:pt x="415895" y="99964"/>
                  </a:lnTo>
                  <a:lnTo>
                    <a:pt x="476890" y="88857"/>
                  </a:lnTo>
                  <a:lnTo>
                    <a:pt x="537884" y="49982"/>
                  </a:lnTo>
                  <a:lnTo>
                    <a:pt x="598879" y="44428"/>
                  </a:lnTo>
                  <a:lnTo>
                    <a:pt x="659874" y="44428"/>
                  </a:lnTo>
                  <a:lnTo>
                    <a:pt x="715324" y="11107"/>
                  </a:lnTo>
                  <a:lnTo>
                    <a:pt x="776318" y="0"/>
                  </a:lnTo>
                  <a:lnTo>
                    <a:pt x="837313" y="27768"/>
                  </a:lnTo>
                  <a:lnTo>
                    <a:pt x="898308" y="49982"/>
                  </a:lnTo>
                  <a:lnTo>
                    <a:pt x="953758" y="61089"/>
                  </a:lnTo>
                  <a:lnTo>
                    <a:pt x="1014752" y="66643"/>
                  </a:lnTo>
                  <a:lnTo>
                    <a:pt x="1075747" y="49982"/>
                  </a:lnTo>
                  <a:lnTo>
                    <a:pt x="1136742" y="16660"/>
                  </a:lnTo>
                  <a:lnTo>
                    <a:pt x="1192191" y="5553"/>
                  </a:lnTo>
                  <a:lnTo>
                    <a:pt x="1253186" y="11107"/>
                  </a:lnTo>
                  <a:lnTo>
                    <a:pt x="1314181" y="22214"/>
                  </a:lnTo>
                  <a:lnTo>
                    <a:pt x="1375176" y="33321"/>
                  </a:lnTo>
                  <a:lnTo>
                    <a:pt x="1436170" y="38875"/>
                  </a:lnTo>
                  <a:lnTo>
                    <a:pt x="1491620" y="61089"/>
                  </a:lnTo>
                  <a:lnTo>
                    <a:pt x="1552615" y="33321"/>
                  </a:lnTo>
                  <a:lnTo>
                    <a:pt x="1613610" y="38875"/>
                  </a:lnTo>
                  <a:lnTo>
                    <a:pt x="1674604" y="44428"/>
                  </a:lnTo>
                  <a:lnTo>
                    <a:pt x="1730054" y="72196"/>
                  </a:lnTo>
                  <a:lnTo>
                    <a:pt x="1791049" y="66643"/>
                  </a:lnTo>
                  <a:lnTo>
                    <a:pt x="1852044" y="77750"/>
                  </a:lnTo>
                  <a:lnTo>
                    <a:pt x="1913038" y="66643"/>
                  </a:lnTo>
                  <a:lnTo>
                    <a:pt x="1968488" y="77750"/>
                  </a:lnTo>
                  <a:lnTo>
                    <a:pt x="2029483" y="94411"/>
                  </a:lnTo>
                  <a:lnTo>
                    <a:pt x="2090478" y="66643"/>
                  </a:lnTo>
                  <a:lnTo>
                    <a:pt x="2151472" y="88857"/>
                  </a:lnTo>
                  <a:lnTo>
                    <a:pt x="2212467" y="99965"/>
                  </a:lnTo>
                  <a:lnTo>
                    <a:pt x="2267917" y="105518"/>
                  </a:lnTo>
                  <a:lnTo>
                    <a:pt x="2328911" y="116625"/>
                  </a:lnTo>
                  <a:lnTo>
                    <a:pt x="2389906" y="122179"/>
                  </a:lnTo>
                  <a:lnTo>
                    <a:pt x="2450901" y="116625"/>
                  </a:lnTo>
                  <a:lnTo>
                    <a:pt x="2506351" y="122179"/>
                  </a:lnTo>
                  <a:lnTo>
                    <a:pt x="2567345" y="116625"/>
                  </a:lnTo>
                  <a:lnTo>
                    <a:pt x="2628340" y="116625"/>
                  </a:lnTo>
                  <a:lnTo>
                    <a:pt x="2689335" y="122179"/>
                  </a:lnTo>
                  <a:lnTo>
                    <a:pt x="2744785" y="127733"/>
                  </a:lnTo>
                  <a:lnTo>
                    <a:pt x="2805779" y="127733"/>
                  </a:lnTo>
                  <a:lnTo>
                    <a:pt x="2866774" y="127733"/>
                  </a:lnTo>
                  <a:lnTo>
                    <a:pt x="2927769" y="122179"/>
                  </a:lnTo>
                  <a:lnTo>
                    <a:pt x="2988764" y="133286"/>
                  </a:lnTo>
                  <a:lnTo>
                    <a:pt x="3044213" y="116625"/>
                  </a:lnTo>
                  <a:lnTo>
                    <a:pt x="3105208" y="138840"/>
                  </a:lnTo>
                  <a:lnTo>
                    <a:pt x="3105208" y="161054"/>
                  </a:lnTo>
                  <a:lnTo>
                    <a:pt x="3044213" y="161054"/>
                  </a:lnTo>
                  <a:lnTo>
                    <a:pt x="2988764" y="161054"/>
                  </a:lnTo>
                  <a:lnTo>
                    <a:pt x="2927769" y="161054"/>
                  </a:lnTo>
                  <a:lnTo>
                    <a:pt x="2866774" y="161054"/>
                  </a:lnTo>
                  <a:lnTo>
                    <a:pt x="2805779" y="161054"/>
                  </a:lnTo>
                  <a:lnTo>
                    <a:pt x="2744785" y="161054"/>
                  </a:lnTo>
                  <a:lnTo>
                    <a:pt x="2689335" y="161054"/>
                  </a:lnTo>
                  <a:lnTo>
                    <a:pt x="2628340" y="161054"/>
                  </a:lnTo>
                  <a:lnTo>
                    <a:pt x="2567345" y="161054"/>
                  </a:lnTo>
                  <a:lnTo>
                    <a:pt x="2506351" y="161054"/>
                  </a:lnTo>
                  <a:lnTo>
                    <a:pt x="2450901" y="161054"/>
                  </a:lnTo>
                  <a:lnTo>
                    <a:pt x="2389906" y="161054"/>
                  </a:lnTo>
                  <a:lnTo>
                    <a:pt x="2328911" y="161054"/>
                  </a:lnTo>
                  <a:lnTo>
                    <a:pt x="2267917" y="161054"/>
                  </a:lnTo>
                  <a:lnTo>
                    <a:pt x="2212467" y="161054"/>
                  </a:lnTo>
                  <a:lnTo>
                    <a:pt x="2151472" y="161054"/>
                  </a:lnTo>
                  <a:lnTo>
                    <a:pt x="2090478" y="161054"/>
                  </a:lnTo>
                  <a:lnTo>
                    <a:pt x="2029483" y="161054"/>
                  </a:lnTo>
                  <a:lnTo>
                    <a:pt x="1968488" y="161054"/>
                  </a:lnTo>
                  <a:lnTo>
                    <a:pt x="1913038" y="161054"/>
                  </a:lnTo>
                  <a:lnTo>
                    <a:pt x="1852044" y="161054"/>
                  </a:lnTo>
                  <a:lnTo>
                    <a:pt x="1791049" y="161054"/>
                  </a:lnTo>
                  <a:lnTo>
                    <a:pt x="1730054" y="161054"/>
                  </a:lnTo>
                  <a:lnTo>
                    <a:pt x="1674604" y="161054"/>
                  </a:lnTo>
                  <a:lnTo>
                    <a:pt x="1613610" y="161054"/>
                  </a:lnTo>
                  <a:lnTo>
                    <a:pt x="1552615" y="161054"/>
                  </a:lnTo>
                  <a:lnTo>
                    <a:pt x="1491620" y="161054"/>
                  </a:lnTo>
                  <a:lnTo>
                    <a:pt x="1436170" y="161054"/>
                  </a:lnTo>
                  <a:lnTo>
                    <a:pt x="1375176" y="161054"/>
                  </a:lnTo>
                  <a:lnTo>
                    <a:pt x="1314181" y="161054"/>
                  </a:lnTo>
                  <a:lnTo>
                    <a:pt x="1253186" y="161054"/>
                  </a:lnTo>
                  <a:lnTo>
                    <a:pt x="1192191" y="161054"/>
                  </a:lnTo>
                  <a:lnTo>
                    <a:pt x="1136742" y="161054"/>
                  </a:lnTo>
                  <a:lnTo>
                    <a:pt x="1075747" y="161054"/>
                  </a:lnTo>
                  <a:lnTo>
                    <a:pt x="1014752" y="161054"/>
                  </a:lnTo>
                  <a:lnTo>
                    <a:pt x="953758" y="161054"/>
                  </a:lnTo>
                  <a:lnTo>
                    <a:pt x="898308" y="161054"/>
                  </a:lnTo>
                  <a:lnTo>
                    <a:pt x="837313" y="161054"/>
                  </a:lnTo>
                  <a:lnTo>
                    <a:pt x="776318" y="161054"/>
                  </a:lnTo>
                  <a:lnTo>
                    <a:pt x="715324" y="161054"/>
                  </a:lnTo>
                  <a:lnTo>
                    <a:pt x="659874" y="161054"/>
                  </a:lnTo>
                  <a:lnTo>
                    <a:pt x="598879" y="161054"/>
                  </a:lnTo>
                  <a:lnTo>
                    <a:pt x="537884" y="161054"/>
                  </a:lnTo>
                  <a:lnTo>
                    <a:pt x="476890" y="161054"/>
                  </a:lnTo>
                  <a:lnTo>
                    <a:pt x="415895" y="161054"/>
                  </a:lnTo>
                  <a:lnTo>
                    <a:pt x="360445" y="161054"/>
                  </a:lnTo>
                  <a:lnTo>
                    <a:pt x="299428" y="161054"/>
                  </a:lnTo>
                  <a:lnTo>
                    <a:pt x="238433" y="161054"/>
                  </a:lnTo>
                  <a:lnTo>
                    <a:pt x="177439" y="161054"/>
                  </a:lnTo>
                  <a:lnTo>
                    <a:pt x="121989" y="161054"/>
                  </a:lnTo>
                  <a:lnTo>
                    <a:pt x="60994" y="161054"/>
                  </a:lnTo>
                  <a:lnTo>
                    <a:pt x="0" y="161054"/>
                  </a:lnTo>
                  <a:lnTo>
                    <a:pt x="0" y="122179"/>
                  </a:lnTo>
                  <a:close/>
                </a:path>
              </a:pathLst>
            </a:custGeom>
            <a:ln w="74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2150214" y="5175928"/>
              <a:ext cx="2329180" cy="94615"/>
            </a:xfrm>
            <a:custGeom>
              <a:avLst/>
              <a:gdLst/>
              <a:ahLst/>
              <a:cxnLst/>
              <a:rect l="l" t="t" r="r" b="b"/>
              <a:pathLst>
                <a:path w="2329179" h="94614">
                  <a:moveTo>
                    <a:pt x="116444" y="83304"/>
                  </a:moveTo>
                  <a:lnTo>
                    <a:pt x="0" y="94411"/>
                  </a:lnTo>
                  <a:lnTo>
                    <a:pt x="238456" y="94411"/>
                  </a:lnTo>
                  <a:lnTo>
                    <a:pt x="116444" y="83304"/>
                  </a:lnTo>
                  <a:close/>
                </a:path>
                <a:path w="2329179" h="94614">
                  <a:moveTo>
                    <a:pt x="415895" y="83304"/>
                  </a:moveTo>
                  <a:lnTo>
                    <a:pt x="354900" y="94411"/>
                  </a:lnTo>
                  <a:lnTo>
                    <a:pt x="537884" y="94411"/>
                  </a:lnTo>
                  <a:lnTo>
                    <a:pt x="415895" y="83304"/>
                  </a:lnTo>
                  <a:close/>
                </a:path>
                <a:path w="2329179" h="94614">
                  <a:moveTo>
                    <a:pt x="715324" y="66643"/>
                  </a:moveTo>
                  <a:lnTo>
                    <a:pt x="654329" y="77750"/>
                  </a:lnTo>
                  <a:lnTo>
                    <a:pt x="593334" y="94411"/>
                  </a:lnTo>
                  <a:lnTo>
                    <a:pt x="1552615" y="94411"/>
                  </a:lnTo>
                  <a:lnTo>
                    <a:pt x="1503819" y="72196"/>
                  </a:lnTo>
                  <a:lnTo>
                    <a:pt x="776318" y="72196"/>
                  </a:lnTo>
                  <a:lnTo>
                    <a:pt x="715324" y="66643"/>
                  </a:lnTo>
                  <a:close/>
                </a:path>
                <a:path w="2329179" h="94614">
                  <a:moveTo>
                    <a:pt x="1608065" y="66643"/>
                  </a:moveTo>
                  <a:lnTo>
                    <a:pt x="1552615" y="94411"/>
                  </a:lnTo>
                  <a:lnTo>
                    <a:pt x="1846499" y="94411"/>
                  </a:lnTo>
                  <a:lnTo>
                    <a:pt x="1818774" y="83304"/>
                  </a:lnTo>
                  <a:lnTo>
                    <a:pt x="1669059" y="83304"/>
                  </a:lnTo>
                  <a:lnTo>
                    <a:pt x="1608065" y="66643"/>
                  </a:lnTo>
                  <a:close/>
                </a:path>
                <a:path w="2329179" h="94614">
                  <a:moveTo>
                    <a:pt x="1907493" y="83304"/>
                  </a:moveTo>
                  <a:lnTo>
                    <a:pt x="1846499" y="94411"/>
                  </a:lnTo>
                  <a:lnTo>
                    <a:pt x="2029483" y="94411"/>
                  </a:lnTo>
                  <a:lnTo>
                    <a:pt x="1907493" y="83304"/>
                  </a:lnTo>
                  <a:close/>
                </a:path>
                <a:path w="2329179" h="94614">
                  <a:moveTo>
                    <a:pt x="2090478" y="77750"/>
                  </a:moveTo>
                  <a:lnTo>
                    <a:pt x="2029483" y="94411"/>
                  </a:lnTo>
                  <a:lnTo>
                    <a:pt x="2145927" y="94411"/>
                  </a:lnTo>
                  <a:lnTo>
                    <a:pt x="2090478" y="77750"/>
                  </a:lnTo>
                  <a:close/>
                </a:path>
                <a:path w="2329179" h="94614">
                  <a:moveTo>
                    <a:pt x="2267917" y="83304"/>
                  </a:moveTo>
                  <a:lnTo>
                    <a:pt x="2206922" y="83304"/>
                  </a:lnTo>
                  <a:lnTo>
                    <a:pt x="2145927" y="94411"/>
                  </a:lnTo>
                  <a:lnTo>
                    <a:pt x="2328912" y="94411"/>
                  </a:lnTo>
                  <a:lnTo>
                    <a:pt x="2267917" y="83304"/>
                  </a:lnTo>
                  <a:close/>
                </a:path>
                <a:path w="2329179" h="94614">
                  <a:moveTo>
                    <a:pt x="1791049" y="72196"/>
                  </a:moveTo>
                  <a:lnTo>
                    <a:pt x="1730054" y="72196"/>
                  </a:lnTo>
                  <a:lnTo>
                    <a:pt x="1669059" y="83304"/>
                  </a:lnTo>
                  <a:lnTo>
                    <a:pt x="1818774" y="83304"/>
                  </a:lnTo>
                  <a:lnTo>
                    <a:pt x="1791049" y="72196"/>
                  </a:lnTo>
                  <a:close/>
                </a:path>
                <a:path w="2329179" h="94614">
                  <a:moveTo>
                    <a:pt x="1192191" y="0"/>
                  </a:moveTo>
                  <a:lnTo>
                    <a:pt x="1131197" y="22214"/>
                  </a:lnTo>
                  <a:lnTo>
                    <a:pt x="1070202" y="38875"/>
                  </a:lnTo>
                  <a:lnTo>
                    <a:pt x="1014752" y="44428"/>
                  </a:lnTo>
                  <a:lnTo>
                    <a:pt x="953758" y="61089"/>
                  </a:lnTo>
                  <a:lnTo>
                    <a:pt x="831768" y="72196"/>
                  </a:lnTo>
                  <a:lnTo>
                    <a:pt x="1503819" y="72196"/>
                  </a:lnTo>
                  <a:lnTo>
                    <a:pt x="1491620" y="66643"/>
                  </a:lnTo>
                  <a:lnTo>
                    <a:pt x="1476371" y="61089"/>
                  </a:lnTo>
                  <a:lnTo>
                    <a:pt x="1369631" y="61089"/>
                  </a:lnTo>
                  <a:lnTo>
                    <a:pt x="1314181" y="49982"/>
                  </a:lnTo>
                  <a:lnTo>
                    <a:pt x="1253186" y="22214"/>
                  </a:lnTo>
                  <a:lnTo>
                    <a:pt x="1192191" y="0"/>
                  </a:lnTo>
                  <a:close/>
                </a:path>
                <a:path w="2329179" h="94614">
                  <a:moveTo>
                    <a:pt x="1430625" y="44428"/>
                  </a:moveTo>
                  <a:lnTo>
                    <a:pt x="1369631" y="61089"/>
                  </a:lnTo>
                  <a:lnTo>
                    <a:pt x="1476371" y="61089"/>
                  </a:lnTo>
                  <a:lnTo>
                    <a:pt x="1430625" y="44428"/>
                  </a:lnTo>
                  <a:close/>
                </a:path>
              </a:pathLst>
            </a:custGeom>
            <a:solidFill>
              <a:srgbClr val="99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2028224" y="5175928"/>
              <a:ext cx="3105785" cy="94615"/>
            </a:xfrm>
            <a:custGeom>
              <a:avLst/>
              <a:gdLst/>
              <a:ahLst/>
              <a:cxnLst/>
              <a:rect l="l" t="t" r="r" b="b"/>
              <a:pathLst>
                <a:path w="3105785" h="94614">
                  <a:moveTo>
                    <a:pt x="0" y="94411"/>
                  </a:moveTo>
                  <a:lnTo>
                    <a:pt x="60994" y="94411"/>
                  </a:lnTo>
                  <a:lnTo>
                    <a:pt x="121989" y="94411"/>
                  </a:lnTo>
                  <a:lnTo>
                    <a:pt x="177439" y="88857"/>
                  </a:lnTo>
                  <a:lnTo>
                    <a:pt x="238433" y="83304"/>
                  </a:lnTo>
                  <a:lnTo>
                    <a:pt x="299428" y="88857"/>
                  </a:lnTo>
                  <a:lnTo>
                    <a:pt x="360445" y="94411"/>
                  </a:lnTo>
                  <a:lnTo>
                    <a:pt x="415895" y="94411"/>
                  </a:lnTo>
                  <a:lnTo>
                    <a:pt x="476890" y="94411"/>
                  </a:lnTo>
                  <a:lnTo>
                    <a:pt x="537884" y="83304"/>
                  </a:lnTo>
                  <a:lnTo>
                    <a:pt x="598879" y="88857"/>
                  </a:lnTo>
                  <a:lnTo>
                    <a:pt x="659874" y="94411"/>
                  </a:lnTo>
                  <a:lnTo>
                    <a:pt x="715324" y="94411"/>
                  </a:lnTo>
                  <a:lnTo>
                    <a:pt x="776318" y="77750"/>
                  </a:lnTo>
                  <a:lnTo>
                    <a:pt x="837313" y="66643"/>
                  </a:lnTo>
                  <a:lnTo>
                    <a:pt x="898308" y="72196"/>
                  </a:lnTo>
                  <a:lnTo>
                    <a:pt x="953758" y="72196"/>
                  </a:lnTo>
                  <a:lnTo>
                    <a:pt x="1014752" y="66643"/>
                  </a:lnTo>
                  <a:lnTo>
                    <a:pt x="1075747" y="61089"/>
                  </a:lnTo>
                  <a:lnTo>
                    <a:pt x="1136742" y="44428"/>
                  </a:lnTo>
                  <a:lnTo>
                    <a:pt x="1192191" y="38875"/>
                  </a:lnTo>
                  <a:lnTo>
                    <a:pt x="1253186" y="22214"/>
                  </a:lnTo>
                  <a:lnTo>
                    <a:pt x="1314181" y="0"/>
                  </a:lnTo>
                  <a:lnTo>
                    <a:pt x="1375176" y="22214"/>
                  </a:lnTo>
                  <a:lnTo>
                    <a:pt x="1436170" y="49982"/>
                  </a:lnTo>
                  <a:lnTo>
                    <a:pt x="1491620" y="61089"/>
                  </a:lnTo>
                  <a:lnTo>
                    <a:pt x="1552615" y="44428"/>
                  </a:lnTo>
                  <a:lnTo>
                    <a:pt x="1613610" y="66643"/>
                  </a:lnTo>
                  <a:lnTo>
                    <a:pt x="1674604" y="94411"/>
                  </a:lnTo>
                  <a:lnTo>
                    <a:pt x="1730054" y="66643"/>
                  </a:lnTo>
                  <a:lnTo>
                    <a:pt x="1791049" y="83304"/>
                  </a:lnTo>
                  <a:lnTo>
                    <a:pt x="1852044" y="72196"/>
                  </a:lnTo>
                  <a:lnTo>
                    <a:pt x="1913038" y="72196"/>
                  </a:lnTo>
                  <a:lnTo>
                    <a:pt x="1968488" y="94411"/>
                  </a:lnTo>
                  <a:lnTo>
                    <a:pt x="2029483" y="83304"/>
                  </a:lnTo>
                  <a:lnTo>
                    <a:pt x="2090478" y="88857"/>
                  </a:lnTo>
                  <a:lnTo>
                    <a:pt x="2151472" y="94411"/>
                  </a:lnTo>
                  <a:lnTo>
                    <a:pt x="2212467" y="77750"/>
                  </a:lnTo>
                  <a:lnTo>
                    <a:pt x="2267917" y="94411"/>
                  </a:lnTo>
                  <a:lnTo>
                    <a:pt x="2328911" y="83304"/>
                  </a:lnTo>
                  <a:lnTo>
                    <a:pt x="2389906" y="83304"/>
                  </a:lnTo>
                  <a:lnTo>
                    <a:pt x="2450901" y="94411"/>
                  </a:lnTo>
                  <a:lnTo>
                    <a:pt x="2506351" y="94411"/>
                  </a:lnTo>
                  <a:lnTo>
                    <a:pt x="2567345" y="94411"/>
                  </a:lnTo>
                  <a:lnTo>
                    <a:pt x="2628340" y="94411"/>
                  </a:lnTo>
                  <a:lnTo>
                    <a:pt x="2689335" y="94411"/>
                  </a:lnTo>
                  <a:lnTo>
                    <a:pt x="2744785" y="94411"/>
                  </a:lnTo>
                  <a:lnTo>
                    <a:pt x="2805779" y="94411"/>
                  </a:lnTo>
                  <a:lnTo>
                    <a:pt x="2866774" y="94411"/>
                  </a:lnTo>
                  <a:lnTo>
                    <a:pt x="2927769" y="94411"/>
                  </a:lnTo>
                  <a:lnTo>
                    <a:pt x="2988764" y="94411"/>
                  </a:lnTo>
                  <a:lnTo>
                    <a:pt x="3044213" y="94411"/>
                  </a:lnTo>
                  <a:lnTo>
                    <a:pt x="3105208" y="94411"/>
                  </a:lnTo>
                  <a:lnTo>
                    <a:pt x="3044213" y="94411"/>
                  </a:lnTo>
                  <a:lnTo>
                    <a:pt x="2988764" y="94411"/>
                  </a:lnTo>
                  <a:lnTo>
                    <a:pt x="2927769" y="94411"/>
                  </a:lnTo>
                  <a:lnTo>
                    <a:pt x="2866774" y="94411"/>
                  </a:lnTo>
                  <a:lnTo>
                    <a:pt x="2805779" y="94411"/>
                  </a:lnTo>
                  <a:lnTo>
                    <a:pt x="2744785" y="94411"/>
                  </a:lnTo>
                  <a:lnTo>
                    <a:pt x="2689335" y="94411"/>
                  </a:lnTo>
                  <a:lnTo>
                    <a:pt x="2628340" y="94411"/>
                  </a:lnTo>
                  <a:lnTo>
                    <a:pt x="2567345" y="94411"/>
                  </a:lnTo>
                  <a:lnTo>
                    <a:pt x="2506351" y="94411"/>
                  </a:lnTo>
                  <a:lnTo>
                    <a:pt x="2450901" y="94411"/>
                  </a:lnTo>
                  <a:lnTo>
                    <a:pt x="2389906" y="94411"/>
                  </a:lnTo>
                  <a:lnTo>
                    <a:pt x="2328911" y="94411"/>
                  </a:lnTo>
                  <a:lnTo>
                    <a:pt x="2267917" y="94411"/>
                  </a:lnTo>
                  <a:lnTo>
                    <a:pt x="2212467" y="94411"/>
                  </a:lnTo>
                  <a:lnTo>
                    <a:pt x="2151472" y="94411"/>
                  </a:lnTo>
                  <a:lnTo>
                    <a:pt x="2090478" y="94411"/>
                  </a:lnTo>
                  <a:lnTo>
                    <a:pt x="2029483" y="94411"/>
                  </a:lnTo>
                  <a:lnTo>
                    <a:pt x="1968488" y="94411"/>
                  </a:lnTo>
                  <a:lnTo>
                    <a:pt x="1913038" y="94411"/>
                  </a:lnTo>
                  <a:lnTo>
                    <a:pt x="1852044" y="94411"/>
                  </a:lnTo>
                  <a:lnTo>
                    <a:pt x="1791049" y="94411"/>
                  </a:lnTo>
                  <a:lnTo>
                    <a:pt x="1730054" y="94411"/>
                  </a:lnTo>
                  <a:lnTo>
                    <a:pt x="1674604" y="94411"/>
                  </a:lnTo>
                  <a:lnTo>
                    <a:pt x="1613610" y="94411"/>
                  </a:lnTo>
                  <a:lnTo>
                    <a:pt x="1552615" y="94411"/>
                  </a:lnTo>
                  <a:lnTo>
                    <a:pt x="1491620" y="94411"/>
                  </a:lnTo>
                  <a:lnTo>
                    <a:pt x="1436170" y="94411"/>
                  </a:lnTo>
                  <a:lnTo>
                    <a:pt x="1375176" y="94411"/>
                  </a:lnTo>
                  <a:lnTo>
                    <a:pt x="1314181" y="94411"/>
                  </a:lnTo>
                  <a:lnTo>
                    <a:pt x="1253186" y="94411"/>
                  </a:lnTo>
                  <a:lnTo>
                    <a:pt x="1192191" y="94411"/>
                  </a:lnTo>
                  <a:lnTo>
                    <a:pt x="1136742" y="94411"/>
                  </a:lnTo>
                  <a:lnTo>
                    <a:pt x="1075747" y="94411"/>
                  </a:lnTo>
                  <a:lnTo>
                    <a:pt x="1014752" y="94411"/>
                  </a:lnTo>
                  <a:lnTo>
                    <a:pt x="953758" y="94411"/>
                  </a:lnTo>
                  <a:lnTo>
                    <a:pt x="898308" y="94411"/>
                  </a:lnTo>
                  <a:lnTo>
                    <a:pt x="837313" y="94411"/>
                  </a:lnTo>
                  <a:lnTo>
                    <a:pt x="776318" y="94411"/>
                  </a:lnTo>
                  <a:lnTo>
                    <a:pt x="715324" y="94411"/>
                  </a:lnTo>
                  <a:lnTo>
                    <a:pt x="659874" y="94411"/>
                  </a:lnTo>
                  <a:lnTo>
                    <a:pt x="598879" y="94411"/>
                  </a:lnTo>
                  <a:lnTo>
                    <a:pt x="537884" y="94411"/>
                  </a:lnTo>
                  <a:lnTo>
                    <a:pt x="476890" y="94411"/>
                  </a:lnTo>
                  <a:lnTo>
                    <a:pt x="415895" y="94411"/>
                  </a:lnTo>
                  <a:lnTo>
                    <a:pt x="360445" y="94411"/>
                  </a:lnTo>
                  <a:lnTo>
                    <a:pt x="299428" y="94411"/>
                  </a:lnTo>
                  <a:lnTo>
                    <a:pt x="238433" y="94411"/>
                  </a:lnTo>
                  <a:lnTo>
                    <a:pt x="177439" y="94411"/>
                  </a:lnTo>
                  <a:lnTo>
                    <a:pt x="121989" y="94411"/>
                  </a:lnTo>
                  <a:lnTo>
                    <a:pt x="60994" y="94411"/>
                  </a:lnTo>
                  <a:lnTo>
                    <a:pt x="0" y="94411"/>
                  </a:lnTo>
                  <a:close/>
                </a:path>
              </a:pathLst>
            </a:custGeom>
            <a:ln w="74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2025446" y="3504272"/>
              <a:ext cx="2886710" cy="1766570"/>
            </a:xfrm>
            <a:custGeom>
              <a:avLst/>
              <a:gdLst/>
              <a:ahLst/>
              <a:cxnLst/>
              <a:rect l="l" t="t" r="r" b="b"/>
              <a:pathLst>
                <a:path w="2886710" h="1766570">
                  <a:moveTo>
                    <a:pt x="19405" y="1471714"/>
                  </a:moveTo>
                  <a:lnTo>
                    <a:pt x="0" y="1471714"/>
                  </a:lnTo>
                  <a:lnTo>
                    <a:pt x="0" y="1766074"/>
                  </a:lnTo>
                  <a:lnTo>
                    <a:pt x="19405" y="1766074"/>
                  </a:lnTo>
                  <a:lnTo>
                    <a:pt x="19405" y="1471714"/>
                  </a:lnTo>
                  <a:close/>
                </a:path>
                <a:path w="2886710" h="1766570">
                  <a:moveTo>
                    <a:pt x="80403" y="1443939"/>
                  </a:moveTo>
                  <a:lnTo>
                    <a:pt x="47129" y="1443939"/>
                  </a:lnTo>
                  <a:lnTo>
                    <a:pt x="47129" y="1766074"/>
                  </a:lnTo>
                  <a:lnTo>
                    <a:pt x="80403" y="1766074"/>
                  </a:lnTo>
                  <a:lnTo>
                    <a:pt x="80403" y="1443939"/>
                  </a:lnTo>
                  <a:close/>
                </a:path>
                <a:path w="2886710" h="1766570">
                  <a:moveTo>
                    <a:pt x="135851" y="1460601"/>
                  </a:moveTo>
                  <a:lnTo>
                    <a:pt x="108127" y="1460601"/>
                  </a:lnTo>
                  <a:lnTo>
                    <a:pt x="108127" y="1766074"/>
                  </a:lnTo>
                  <a:lnTo>
                    <a:pt x="135851" y="1766074"/>
                  </a:lnTo>
                  <a:lnTo>
                    <a:pt x="135851" y="1460601"/>
                  </a:lnTo>
                  <a:close/>
                </a:path>
                <a:path w="2886710" h="1766570">
                  <a:moveTo>
                    <a:pt x="196850" y="1349527"/>
                  </a:moveTo>
                  <a:lnTo>
                    <a:pt x="169125" y="1349527"/>
                  </a:lnTo>
                  <a:lnTo>
                    <a:pt x="169125" y="1766074"/>
                  </a:lnTo>
                  <a:lnTo>
                    <a:pt x="196850" y="1766074"/>
                  </a:lnTo>
                  <a:lnTo>
                    <a:pt x="196850" y="1349527"/>
                  </a:lnTo>
                  <a:close/>
                </a:path>
                <a:path w="2886710" h="1766570">
                  <a:moveTo>
                    <a:pt x="257835" y="1227353"/>
                  </a:moveTo>
                  <a:lnTo>
                    <a:pt x="224574" y="1227353"/>
                  </a:lnTo>
                  <a:lnTo>
                    <a:pt x="224574" y="1766074"/>
                  </a:lnTo>
                  <a:lnTo>
                    <a:pt x="257835" y="1766074"/>
                  </a:lnTo>
                  <a:lnTo>
                    <a:pt x="257835" y="1227353"/>
                  </a:lnTo>
                  <a:close/>
                </a:path>
                <a:path w="2886710" h="1766570">
                  <a:moveTo>
                    <a:pt x="318833" y="1182916"/>
                  </a:moveTo>
                  <a:lnTo>
                    <a:pt x="285559" y="1182916"/>
                  </a:lnTo>
                  <a:lnTo>
                    <a:pt x="285559" y="1766074"/>
                  </a:lnTo>
                  <a:lnTo>
                    <a:pt x="318833" y="1766074"/>
                  </a:lnTo>
                  <a:lnTo>
                    <a:pt x="318833" y="1182916"/>
                  </a:lnTo>
                  <a:close/>
                </a:path>
                <a:path w="2886710" h="1766570">
                  <a:moveTo>
                    <a:pt x="374307" y="1099616"/>
                  </a:moveTo>
                  <a:lnTo>
                    <a:pt x="346557" y="1099616"/>
                  </a:lnTo>
                  <a:lnTo>
                    <a:pt x="346557" y="1766074"/>
                  </a:lnTo>
                  <a:lnTo>
                    <a:pt x="374307" y="1766074"/>
                  </a:lnTo>
                  <a:lnTo>
                    <a:pt x="374307" y="1099616"/>
                  </a:lnTo>
                  <a:close/>
                </a:path>
                <a:path w="2886710" h="1766570">
                  <a:moveTo>
                    <a:pt x="435305" y="1016317"/>
                  </a:moveTo>
                  <a:lnTo>
                    <a:pt x="407581" y="1016317"/>
                  </a:lnTo>
                  <a:lnTo>
                    <a:pt x="407581" y="1766074"/>
                  </a:lnTo>
                  <a:lnTo>
                    <a:pt x="435305" y="1766074"/>
                  </a:lnTo>
                  <a:lnTo>
                    <a:pt x="435305" y="1016317"/>
                  </a:lnTo>
                  <a:close/>
                </a:path>
                <a:path w="2886710" h="1766570">
                  <a:moveTo>
                    <a:pt x="496290" y="933005"/>
                  </a:moveTo>
                  <a:lnTo>
                    <a:pt x="468566" y="933005"/>
                  </a:lnTo>
                  <a:lnTo>
                    <a:pt x="468566" y="1766074"/>
                  </a:lnTo>
                  <a:lnTo>
                    <a:pt x="496290" y="1766074"/>
                  </a:lnTo>
                  <a:lnTo>
                    <a:pt x="496290" y="933005"/>
                  </a:lnTo>
                  <a:close/>
                </a:path>
                <a:path w="2886710" h="1766570">
                  <a:moveTo>
                    <a:pt x="557288" y="477608"/>
                  </a:moveTo>
                  <a:lnTo>
                    <a:pt x="524027" y="477608"/>
                  </a:lnTo>
                  <a:lnTo>
                    <a:pt x="524027" y="1766074"/>
                  </a:lnTo>
                  <a:lnTo>
                    <a:pt x="557288" y="1766074"/>
                  </a:lnTo>
                  <a:lnTo>
                    <a:pt x="557288" y="477608"/>
                  </a:lnTo>
                  <a:close/>
                </a:path>
                <a:path w="2886710" h="1766570">
                  <a:moveTo>
                    <a:pt x="612736" y="211035"/>
                  </a:moveTo>
                  <a:lnTo>
                    <a:pt x="585012" y="211035"/>
                  </a:lnTo>
                  <a:lnTo>
                    <a:pt x="585012" y="1766074"/>
                  </a:lnTo>
                  <a:lnTo>
                    <a:pt x="612736" y="1766074"/>
                  </a:lnTo>
                  <a:lnTo>
                    <a:pt x="612736" y="211035"/>
                  </a:lnTo>
                  <a:close/>
                </a:path>
                <a:path w="2886710" h="1766570">
                  <a:moveTo>
                    <a:pt x="673735" y="0"/>
                  </a:moveTo>
                  <a:lnTo>
                    <a:pt x="646010" y="0"/>
                  </a:lnTo>
                  <a:lnTo>
                    <a:pt x="646010" y="1766074"/>
                  </a:lnTo>
                  <a:lnTo>
                    <a:pt x="673735" y="1766074"/>
                  </a:lnTo>
                  <a:lnTo>
                    <a:pt x="673735" y="0"/>
                  </a:lnTo>
                  <a:close/>
                </a:path>
                <a:path w="2886710" h="1766570">
                  <a:moveTo>
                    <a:pt x="734733" y="449846"/>
                  </a:moveTo>
                  <a:lnTo>
                    <a:pt x="707009" y="449846"/>
                  </a:lnTo>
                  <a:lnTo>
                    <a:pt x="707009" y="1766074"/>
                  </a:lnTo>
                  <a:lnTo>
                    <a:pt x="734733" y="1766074"/>
                  </a:lnTo>
                  <a:lnTo>
                    <a:pt x="734733" y="449846"/>
                  </a:lnTo>
                  <a:close/>
                </a:path>
                <a:path w="2886710" h="1766570">
                  <a:moveTo>
                    <a:pt x="795731" y="272135"/>
                  </a:moveTo>
                  <a:lnTo>
                    <a:pt x="762457" y="272135"/>
                  </a:lnTo>
                  <a:lnTo>
                    <a:pt x="762457" y="1766074"/>
                  </a:lnTo>
                  <a:lnTo>
                    <a:pt x="795731" y="1766074"/>
                  </a:lnTo>
                  <a:lnTo>
                    <a:pt x="795731" y="272135"/>
                  </a:lnTo>
                  <a:close/>
                </a:path>
                <a:path w="2886710" h="1766570">
                  <a:moveTo>
                    <a:pt x="856716" y="455396"/>
                  </a:moveTo>
                  <a:lnTo>
                    <a:pt x="823455" y="455396"/>
                  </a:lnTo>
                  <a:lnTo>
                    <a:pt x="823455" y="1766074"/>
                  </a:lnTo>
                  <a:lnTo>
                    <a:pt x="856716" y="1766074"/>
                  </a:lnTo>
                  <a:lnTo>
                    <a:pt x="856716" y="455396"/>
                  </a:lnTo>
                  <a:close/>
                </a:path>
                <a:path w="2886710" h="1766570">
                  <a:moveTo>
                    <a:pt x="912164" y="499833"/>
                  </a:moveTo>
                  <a:lnTo>
                    <a:pt x="884440" y="499833"/>
                  </a:lnTo>
                  <a:lnTo>
                    <a:pt x="884440" y="1766074"/>
                  </a:lnTo>
                  <a:lnTo>
                    <a:pt x="912164" y="1766074"/>
                  </a:lnTo>
                  <a:lnTo>
                    <a:pt x="912164" y="499833"/>
                  </a:lnTo>
                  <a:close/>
                </a:path>
                <a:path w="2886710" h="1766570">
                  <a:moveTo>
                    <a:pt x="973162" y="727532"/>
                  </a:moveTo>
                  <a:lnTo>
                    <a:pt x="945438" y="727532"/>
                  </a:lnTo>
                  <a:lnTo>
                    <a:pt x="945438" y="1766074"/>
                  </a:lnTo>
                  <a:lnTo>
                    <a:pt x="973162" y="1766074"/>
                  </a:lnTo>
                  <a:lnTo>
                    <a:pt x="973162" y="727532"/>
                  </a:lnTo>
                  <a:close/>
                </a:path>
                <a:path w="2886710" h="1766570">
                  <a:moveTo>
                    <a:pt x="1034161" y="866368"/>
                  </a:moveTo>
                  <a:lnTo>
                    <a:pt x="1000887" y="866368"/>
                  </a:lnTo>
                  <a:lnTo>
                    <a:pt x="1000887" y="1766074"/>
                  </a:lnTo>
                  <a:lnTo>
                    <a:pt x="1034161" y="1766074"/>
                  </a:lnTo>
                  <a:lnTo>
                    <a:pt x="1034161" y="866368"/>
                  </a:lnTo>
                  <a:close/>
                </a:path>
                <a:path w="2886710" h="1766570">
                  <a:moveTo>
                    <a:pt x="1095159" y="1121829"/>
                  </a:moveTo>
                  <a:lnTo>
                    <a:pt x="1061885" y="1121829"/>
                  </a:lnTo>
                  <a:lnTo>
                    <a:pt x="1061885" y="1766074"/>
                  </a:lnTo>
                  <a:lnTo>
                    <a:pt x="1095159" y="1766074"/>
                  </a:lnTo>
                  <a:lnTo>
                    <a:pt x="1095159" y="1121829"/>
                  </a:lnTo>
                  <a:close/>
                </a:path>
                <a:path w="2886710" h="1766570">
                  <a:moveTo>
                    <a:pt x="1150607" y="1027417"/>
                  </a:moveTo>
                  <a:lnTo>
                    <a:pt x="1122883" y="1027417"/>
                  </a:lnTo>
                  <a:lnTo>
                    <a:pt x="1122883" y="1766074"/>
                  </a:lnTo>
                  <a:lnTo>
                    <a:pt x="1150607" y="1766074"/>
                  </a:lnTo>
                  <a:lnTo>
                    <a:pt x="1150607" y="1027417"/>
                  </a:lnTo>
                  <a:close/>
                </a:path>
                <a:path w="2886710" h="1766570">
                  <a:moveTo>
                    <a:pt x="1211592" y="1149604"/>
                  </a:moveTo>
                  <a:lnTo>
                    <a:pt x="1183868" y="1149604"/>
                  </a:lnTo>
                  <a:lnTo>
                    <a:pt x="1183868" y="1766074"/>
                  </a:lnTo>
                  <a:lnTo>
                    <a:pt x="1211592" y="1766074"/>
                  </a:lnTo>
                  <a:lnTo>
                    <a:pt x="1211592" y="1149604"/>
                  </a:lnTo>
                  <a:close/>
                </a:path>
                <a:path w="2886710" h="1766570">
                  <a:moveTo>
                    <a:pt x="1272590" y="1244015"/>
                  </a:moveTo>
                  <a:lnTo>
                    <a:pt x="1244866" y="1244015"/>
                  </a:lnTo>
                  <a:lnTo>
                    <a:pt x="1244866" y="1766074"/>
                  </a:lnTo>
                  <a:lnTo>
                    <a:pt x="1272590" y="1766074"/>
                  </a:lnTo>
                  <a:lnTo>
                    <a:pt x="1272590" y="1244015"/>
                  </a:lnTo>
                  <a:close/>
                </a:path>
                <a:path w="2886710" h="1766570">
                  <a:moveTo>
                    <a:pt x="1333588" y="1382852"/>
                  </a:moveTo>
                  <a:lnTo>
                    <a:pt x="1300314" y="1382852"/>
                  </a:lnTo>
                  <a:lnTo>
                    <a:pt x="1300314" y="1766074"/>
                  </a:lnTo>
                  <a:lnTo>
                    <a:pt x="1333588" y="1766074"/>
                  </a:lnTo>
                  <a:lnTo>
                    <a:pt x="1333588" y="1382852"/>
                  </a:lnTo>
                  <a:close/>
                </a:path>
                <a:path w="2886710" h="1766570">
                  <a:moveTo>
                    <a:pt x="1389037" y="1416177"/>
                  </a:moveTo>
                  <a:lnTo>
                    <a:pt x="1361313" y="1416177"/>
                  </a:lnTo>
                  <a:lnTo>
                    <a:pt x="1361313" y="1766074"/>
                  </a:lnTo>
                  <a:lnTo>
                    <a:pt x="1389037" y="1766074"/>
                  </a:lnTo>
                  <a:lnTo>
                    <a:pt x="1389037" y="1416177"/>
                  </a:lnTo>
                  <a:close/>
                </a:path>
                <a:path w="2886710" h="1766570">
                  <a:moveTo>
                    <a:pt x="1450035" y="1388402"/>
                  </a:moveTo>
                  <a:lnTo>
                    <a:pt x="1422311" y="1388402"/>
                  </a:lnTo>
                  <a:lnTo>
                    <a:pt x="1422311" y="1766074"/>
                  </a:lnTo>
                  <a:lnTo>
                    <a:pt x="1450035" y="1766074"/>
                  </a:lnTo>
                  <a:lnTo>
                    <a:pt x="1450035" y="1388402"/>
                  </a:lnTo>
                  <a:close/>
                </a:path>
                <a:path w="2886710" h="1766570">
                  <a:moveTo>
                    <a:pt x="1511033" y="1532826"/>
                  </a:moveTo>
                  <a:lnTo>
                    <a:pt x="1483296" y="1532826"/>
                  </a:lnTo>
                  <a:lnTo>
                    <a:pt x="1483296" y="1766074"/>
                  </a:lnTo>
                  <a:lnTo>
                    <a:pt x="1511033" y="1766074"/>
                  </a:lnTo>
                  <a:lnTo>
                    <a:pt x="1511033" y="1532826"/>
                  </a:lnTo>
                  <a:close/>
                </a:path>
                <a:path w="2886710" h="1766570">
                  <a:moveTo>
                    <a:pt x="1572018" y="1538376"/>
                  </a:moveTo>
                  <a:lnTo>
                    <a:pt x="1538757" y="1538376"/>
                  </a:lnTo>
                  <a:lnTo>
                    <a:pt x="1538757" y="1766074"/>
                  </a:lnTo>
                  <a:lnTo>
                    <a:pt x="1572018" y="1766074"/>
                  </a:lnTo>
                  <a:lnTo>
                    <a:pt x="1572018" y="1538376"/>
                  </a:lnTo>
                  <a:close/>
                </a:path>
                <a:path w="2886710" h="1766570">
                  <a:moveTo>
                    <a:pt x="1633016" y="1521714"/>
                  </a:moveTo>
                  <a:lnTo>
                    <a:pt x="1599742" y="1521714"/>
                  </a:lnTo>
                  <a:lnTo>
                    <a:pt x="1599742" y="1766074"/>
                  </a:lnTo>
                  <a:lnTo>
                    <a:pt x="1633016" y="1766074"/>
                  </a:lnTo>
                  <a:lnTo>
                    <a:pt x="1633016" y="1521714"/>
                  </a:lnTo>
                  <a:close/>
                </a:path>
                <a:path w="2886710" h="1766570">
                  <a:moveTo>
                    <a:pt x="1688465" y="1555038"/>
                  </a:moveTo>
                  <a:lnTo>
                    <a:pt x="1660740" y="1555038"/>
                  </a:lnTo>
                  <a:lnTo>
                    <a:pt x="1660740" y="1766074"/>
                  </a:lnTo>
                  <a:lnTo>
                    <a:pt x="1688465" y="1766074"/>
                  </a:lnTo>
                  <a:lnTo>
                    <a:pt x="1688465" y="1555038"/>
                  </a:lnTo>
                  <a:close/>
                </a:path>
                <a:path w="2886710" h="1766570">
                  <a:moveTo>
                    <a:pt x="1749463" y="1632788"/>
                  </a:moveTo>
                  <a:lnTo>
                    <a:pt x="1721739" y="1632788"/>
                  </a:lnTo>
                  <a:lnTo>
                    <a:pt x="1721739" y="1766074"/>
                  </a:lnTo>
                  <a:lnTo>
                    <a:pt x="1749463" y="1766074"/>
                  </a:lnTo>
                  <a:lnTo>
                    <a:pt x="1749463" y="1632788"/>
                  </a:lnTo>
                  <a:close/>
                </a:path>
                <a:path w="2886710" h="1766570">
                  <a:moveTo>
                    <a:pt x="1810461" y="1610575"/>
                  </a:moveTo>
                  <a:lnTo>
                    <a:pt x="1777187" y="1610575"/>
                  </a:lnTo>
                  <a:lnTo>
                    <a:pt x="1777187" y="1766074"/>
                  </a:lnTo>
                  <a:lnTo>
                    <a:pt x="1810461" y="1766074"/>
                  </a:lnTo>
                  <a:lnTo>
                    <a:pt x="1810461" y="1610575"/>
                  </a:lnTo>
                  <a:close/>
                </a:path>
                <a:path w="2886710" h="1766570">
                  <a:moveTo>
                    <a:pt x="1871446" y="1621675"/>
                  </a:moveTo>
                  <a:lnTo>
                    <a:pt x="1838185" y="1621675"/>
                  </a:lnTo>
                  <a:lnTo>
                    <a:pt x="1838185" y="1766074"/>
                  </a:lnTo>
                  <a:lnTo>
                    <a:pt x="1871446" y="1766074"/>
                  </a:lnTo>
                  <a:lnTo>
                    <a:pt x="1871446" y="1621675"/>
                  </a:lnTo>
                  <a:close/>
                </a:path>
                <a:path w="2886710" h="1766570">
                  <a:moveTo>
                    <a:pt x="1926894" y="1671662"/>
                  </a:moveTo>
                  <a:lnTo>
                    <a:pt x="1899170" y="1671662"/>
                  </a:lnTo>
                  <a:lnTo>
                    <a:pt x="1899170" y="1766074"/>
                  </a:lnTo>
                  <a:lnTo>
                    <a:pt x="1926894" y="1766074"/>
                  </a:lnTo>
                  <a:lnTo>
                    <a:pt x="1926894" y="1671662"/>
                  </a:lnTo>
                  <a:close/>
                </a:path>
                <a:path w="2886710" h="1766570">
                  <a:moveTo>
                    <a:pt x="1987892" y="1666113"/>
                  </a:moveTo>
                  <a:lnTo>
                    <a:pt x="1960168" y="1666113"/>
                  </a:lnTo>
                  <a:lnTo>
                    <a:pt x="1960168" y="1766074"/>
                  </a:lnTo>
                  <a:lnTo>
                    <a:pt x="1987892" y="1766074"/>
                  </a:lnTo>
                  <a:lnTo>
                    <a:pt x="1987892" y="1666113"/>
                  </a:lnTo>
                  <a:close/>
                </a:path>
                <a:path w="2886710" h="1766570">
                  <a:moveTo>
                    <a:pt x="2048891" y="1671662"/>
                  </a:moveTo>
                  <a:lnTo>
                    <a:pt x="2021166" y="1671662"/>
                  </a:lnTo>
                  <a:lnTo>
                    <a:pt x="2021166" y="1766074"/>
                  </a:lnTo>
                  <a:lnTo>
                    <a:pt x="2048891" y="1766074"/>
                  </a:lnTo>
                  <a:lnTo>
                    <a:pt x="2048891" y="1671662"/>
                  </a:lnTo>
                  <a:close/>
                </a:path>
                <a:path w="2886710" h="1766570">
                  <a:moveTo>
                    <a:pt x="2109889" y="1627238"/>
                  </a:moveTo>
                  <a:lnTo>
                    <a:pt x="2076615" y="1627238"/>
                  </a:lnTo>
                  <a:lnTo>
                    <a:pt x="2076615" y="1766074"/>
                  </a:lnTo>
                  <a:lnTo>
                    <a:pt x="2109889" y="1766074"/>
                  </a:lnTo>
                  <a:lnTo>
                    <a:pt x="2109889" y="1627238"/>
                  </a:lnTo>
                  <a:close/>
                </a:path>
                <a:path w="2886710" h="1766570">
                  <a:moveTo>
                    <a:pt x="2165337" y="1655000"/>
                  </a:moveTo>
                  <a:lnTo>
                    <a:pt x="2137613" y="1655000"/>
                  </a:lnTo>
                  <a:lnTo>
                    <a:pt x="2137613" y="1766074"/>
                  </a:lnTo>
                  <a:lnTo>
                    <a:pt x="2165337" y="1766074"/>
                  </a:lnTo>
                  <a:lnTo>
                    <a:pt x="2165337" y="1655000"/>
                  </a:lnTo>
                  <a:close/>
                </a:path>
                <a:path w="2886710" h="1766570">
                  <a:moveTo>
                    <a:pt x="2226335" y="1638338"/>
                  </a:moveTo>
                  <a:lnTo>
                    <a:pt x="2198598" y="1638338"/>
                  </a:lnTo>
                  <a:lnTo>
                    <a:pt x="2198598" y="1766074"/>
                  </a:lnTo>
                  <a:lnTo>
                    <a:pt x="2226335" y="1766074"/>
                  </a:lnTo>
                  <a:lnTo>
                    <a:pt x="2226335" y="1638338"/>
                  </a:lnTo>
                  <a:close/>
                </a:path>
                <a:path w="2886710" h="1766570">
                  <a:moveTo>
                    <a:pt x="2287320" y="1699425"/>
                  </a:moveTo>
                  <a:lnTo>
                    <a:pt x="2259596" y="1699425"/>
                  </a:lnTo>
                  <a:lnTo>
                    <a:pt x="2259596" y="1766074"/>
                  </a:lnTo>
                  <a:lnTo>
                    <a:pt x="2287320" y="1766074"/>
                  </a:lnTo>
                  <a:lnTo>
                    <a:pt x="2287320" y="1699425"/>
                  </a:lnTo>
                  <a:close/>
                </a:path>
                <a:path w="2886710" h="1766570">
                  <a:moveTo>
                    <a:pt x="2348319" y="1621675"/>
                  </a:moveTo>
                  <a:lnTo>
                    <a:pt x="2315045" y="1621675"/>
                  </a:lnTo>
                  <a:lnTo>
                    <a:pt x="2315045" y="1766074"/>
                  </a:lnTo>
                  <a:lnTo>
                    <a:pt x="2348319" y="1766074"/>
                  </a:lnTo>
                  <a:lnTo>
                    <a:pt x="2348319" y="1621675"/>
                  </a:lnTo>
                  <a:close/>
                </a:path>
                <a:path w="2886710" h="1766570">
                  <a:moveTo>
                    <a:pt x="2409317" y="1660550"/>
                  </a:moveTo>
                  <a:lnTo>
                    <a:pt x="2376043" y="1660550"/>
                  </a:lnTo>
                  <a:lnTo>
                    <a:pt x="2376043" y="1766074"/>
                  </a:lnTo>
                  <a:lnTo>
                    <a:pt x="2409317" y="1766074"/>
                  </a:lnTo>
                  <a:lnTo>
                    <a:pt x="2409317" y="1660550"/>
                  </a:lnTo>
                  <a:close/>
                </a:path>
                <a:path w="2886710" h="1766570">
                  <a:moveTo>
                    <a:pt x="2464765" y="1677212"/>
                  </a:moveTo>
                  <a:lnTo>
                    <a:pt x="2437041" y="1677212"/>
                  </a:lnTo>
                  <a:lnTo>
                    <a:pt x="2437041" y="1766074"/>
                  </a:lnTo>
                  <a:lnTo>
                    <a:pt x="2464765" y="1766074"/>
                  </a:lnTo>
                  <a:lnTo>
                    <a:pt x="2464765" y="1677212"/>
                  </a:lnTo>
                  <a:close/>
                </a:path>
                <a:path w="2886710" h="1766570">
                  <a:moveTo>
                    <a:pt x="2525763" y="1660550"/>
                  </a:moveTo>
                  <a:lnTo>
                    <a:pt x="2498039" y="1660550"/>
                  </a:lnTo>
                  <a:lnTo>
                    <a:pt x="2498039" y="1766074"/>
                  </a:lnTo>
                  <a:lnTo>
                    <a:pt x="2525763" y="1766074"/>
                  </a:lnTo>
                  <a:lnTo>
                    <a:pt x="2525763" y="1660550"/>
                  </a:lnTo>
                  <a:close/>
                </a:path>
                <a:path w="2886710" h="1766570">
                  <a:moveTo>
                    <a:pt x="2586748" y="1677212"/>
                  </a:moveTo>
                  <a:lnTo>
                    <a:pt x="2553487" y="1677212"/>
                  </a:lnTo>
                  <a:lnTo>
                    <a:pt x="2553487" y="1766074"/>
                  </a:lnTo>
                  <a:lnTo>
                    <a:pt x="2586748" y="1766074"/>
                  </a:lnTo>
                  <a:lnTo>
                    <a:pt x="2586748" y="1677212"/>
                  </a:lnTo>
                  <a:close/>
                </a:path>
                <a:path w="2886710" h="1766570">
                  <a:moveTo>
                    <a:pt x="2647746" y="1599463"/>
                  </a:moveTo>
                  <a:lnTo>
                    <a:pt x="2614472" y="1599463"/>
                  </a:lnTo>
                  <a:lnTo>
                    <a:pt x="2614472" y="1766074"/>
                  </a:lnTo>
                  <a:lnTo>
                    <a:pt x="2647746" y="1766074"/>
                  </a:lnTo>
                  <a:lnTo>
                    <a:pt x="2647746" y="1599463"/>
                  </a:lnTo>
                  <a:close/>
                </a:path>
                <a:path w="2886710" h="1766570">
                  <a:moveTo>
                    <a:pt x="2703195" y="1638338"/>
                  </a:moveTo>
                  <a:lnTo>
                    <a:pt x="2675471" y="1638338"/>
                  </a:lnTo>
                  <a:lnTo>
                    <a:pt x="2675471" y="1766074"/>
                  </a:lnTo>
                  <a:lnTo>
                    <a:pt x="2703195" y="1766074"/>
                  </a:lnTo>
                  <a:lnTo>
                    <a:pt x="2703195" y="1638338"/>
                  </a:lnTo>
                  <a:close/>
                </a:path>
                <a:path w="2886710" h="1766570">
                  <a:moveTo>
                    <a:pt x="2764193" y="1638338"/>
                  </a:moveTo>
                  <a:lnTo>
                    <a:pt x="2736469" y="1638338"/>
                  </a:lnTo>
                  <a:lnTo>
                    <a:pt x="2736469" y="1766074"/>
                  </a:lnTo>
                  <a:lnTo>
                    <a:pt x="2764193" y="1766074"/>
                  </a:lnTo>
                  <a:lnTo>
                    <a:pt x="2764193" y="1638338"/>
                  </a:lnTo>
                  <a:close/>
                </a:path>
                <a:path w="2886710" h="1766570">
                  <a:moveTo>
                    <a:pt x="2825191" y="1671662"/>
                  </a:moveTo>
                  <a:lnTo>
                    <a:pt x="2797467" y="1671662"/>
                  </a:lnTo>
                  <a:lnTo>
                    <a:pt x="2797467" y="1766074"/>
                  </a:lnTo>
                  <a:lnTo>
                    <a:pt x="2825191" y="1766074"/>
                  </a:lnTo>
                  <a:lnTo>
                    <a:pt x="2825191" y="1671662"/>
                  </a:lnTo>
                  <a:close/>
                </a:path>
                <a:path w="2886710" h="1766570">
                  <a:moveTo>
                    <a:pt x="2886176" y="1643888"/>
                  </a:moveTo>
                  <a:lnTo>
                    <a:pt x="2852915" y="1643888"/>
                  </a:lnTo>
                  <a:lnTo>
                    <a:pt x="2852915" y="1766074"/>
                  </a:lnTo>
                  <a:lnTo>
                    <a:pt x="2886176" y="1766074"/>
                  </a:lnTo>
                  <a:lnTo>
                    <a:pt x="2886176" y="1643888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2025452" y="3504269"/>
              <a:ext cx="2886710" cy="1766570"/>
            </a:xfrm>
            <a:custGeom>
              <a:avLst/>
              <a:gdLst/>
              <a:ahLst/>
              <a:cxnLst/>
              <a:rect l="l" t="t" r="r" b="b"/>
              <a:pathLst>
                <a:path w="2886710" h="1766570">
                  <a:moveTo>
                    <a:pt x="0" y="1471706"/>
                  </a:moveTo>
                  <a:lnTo>
                    <a:pt x="19407" y="1471706"/>
                  </a:lnTo>
                  <a:lnTo>
                    <a:pt x="19407" y="1766069"/>
                  </a:lnTo>
                  <a:lnTo>
                    <a:pt x="0" y="1766069"/>
                  </a:lnTo>
                </a:path>
                <a:path w="2886710" h="1766570">
                  <a:moveTo>
                    <a:pt x="47132" y="1443937"/>
                  </a:moveTo>
                  <a:lnTo>
                    <a:pt x="80402" y="1443938"/>
                  </a:lnTo>
                  <a:lnTo>
                    <a:pt x="80402" y="1766069"/>
                  </a:lnTo>
                  <a:lnTo>
                    <a:pt x="47132" y="1766069"/>
                  </a:lnTo>
                  <a:lnTo>
                    <a:pt x="47132" y="1443937"/>
                  </a:lnTo>
                </a:path>
                <a:path w="2886710" h="1766570">
                  <a:moveTo>
                    <a:pt x="108127" y="1460598"/>
                  </a:moveTo>
                  <a:lnTo>
                    <a:pt x="135851" y="1460598"/>
                  </a:lnTo>
                  <a:lnTo>
                    <a:pt x="135851" y="1766069"/>
                  </a:lnTo>
                  <a:lnTo>
                    <a:pt x="108127" y="1766069"/>
                  </a:lnTo>
                  <a:lnTo>
                    <a:pt x="108127" y="1460598"/>
                  </a:lnTo>
                </a:path>
                <a:path w="2886710" h="1766570">
                  <a:moveTo>
                    <a:pt x="169121" y="1349526"/>
                  </a:moveTo>
                  <a:lnTo>
                    <a:pt x="196846" y="1349526"/>
                  </a:lnTo>
                  <a:lnTo>
                    <a:pt x="196846" y="1766069"/>
                  </a:lnTo>
                  <a:lnTo>
                    <a:pt x="169121" y="1766069"/>
                  </a:lnTo>
                  <a:lnTo>
                    <a:pt x="169121" y="1349526"/>
                  </a:lnTo>
                </a:path>
                <a:path w="2886710" h="1766570">
                  <a:moveTo>
                    <a:pt x="224571" y="1227347"/>
                  </a:moveTo>
                  <a:lnTo>
                    <a:pt x="257841" y="1227347"/>
                  </a:lnTo>
                  <a:lnTo>
                    <a:pt x="257841" y="1766069"/>
                  </a:lnTo>
                  <a:lnTo>
                    <a:pt x="224571" y="1766069"/>
                  </a:lnTo>
                  <a:lnTo>
                    <a:pt x="224571" y="1227347"/>
                  </a:lnTo>
                </a:path>
                <a:path w="2886710" h="1766570">
                  <a:moveTo>
                    <a:pt x="285566" y="1182918"/>
                  </a:moveTo>
                  <a:lnTo>
                    <a:pt x="318836" y="1182918"/>
                  </a:lnTo>
                  <a:lnTo>
                    <a:pt x="318836" y="1766069"/>
                  </a:lnTo>
                  <a:lnTo>
                    <a:pt x="285566" y="1766069"/>
                  </a:lnTo>
                  <a:lnTo>
                    <a:pt x="285566" y="1182918"/>
                  </a:lnTo>
                </a:path>
                <a:path w="2886710" h="1766570">
                  <a:moveTo>
                    <a:pt x="346560" y="1099614"/>
                  </a:moveTo>
                  <a:lnTo>
                    <a:pt x="374308" y="1099614"/>
                  </a:lnTo>
                  <a:lnTo>
                    <a:pt x="374308" y="1766069"/>
                  </a:lnTo>
                  <a:lnTo>
                    <a:pt x="346561" y="1766069"/>
                  </a:lnTo>
                  <a:lnTo>
                    <a:pt x="346560" y="1099614"/>
                  </a:lnTo>
                </a:path>
                <a:path w="2886710" h="1766570">
                  <a:moveTo>
                    <a:pt x="407577" y="1016310"/>
                  </a:moveTo>
                  <a:lnTo>
                    <a:pt x="435302" y="1016310"/>
                  </a:lnTo>
                  <a:lnTo>
                    <a:pt x="435302" y="1766069"/>
                  </a:lnTo>
                  <a:lnTo>
                    <a:pt x="407577" y="1766069"/>
                  </a:lnTo>
                  <a:lnTo>
                    <a:pt x="407577" y="1016310"/>
                  </a:lnTo>
                </a:path>
                <a:path w="2886710" h="1766570">
                  <a:moveTo>
                    <a:pt x="468572" y="933006"/>
                  </a:moveTo>
                  <a:lnTo>
                    <a:pt x="496297" y="933006"/>
                  </a:lnTo>
                  <a:lnTo>
                    <a:pt x="496297" y="1766069"/>
                  </a:lnTo>
                  <a:lnTo>
                    <a:pt x="468572" y="1766069"/>
                  </a:lnTo>
                  <a:lnTo>
                    <a:pt x="468572" y="933006"/>
                  </a:lnTo>
                </a:path>
                <a:path w="2886710" h="1766570">
                  <a:moveTo>
                    <a:pt x="524022" y="477610"/>
                  </a:moveTo>
                  <a:lnTo>
                    <a:pt x="557292" y="477610"/>
                  </a:lnTo>
                  <a:lnTo>
                    <a:pt x="557292" y="1766069"/>
                  </a:lnTo>
                  <a:lnTo>
                    <a:pt x="524022" y="1766069"/>
                  </a:lnTo>
                  <a:lnTo>
                    <a:pt x="524022" y="477610"/>
                  </a:lnTo>
                </a:path>
                <a:path w="2886710" h="1766570">
                  <a:moveTo>
                    <a:pt x="585017" y="211037"/>
                  </a:moveTo>
                  <a:lnTo>
                    <a:pt x="612741" y="211037"/>
                  </a:lnTo>
                  <a:lnTo>
                    <a:pt x="612742" y="1766069"/>
                  </a:lnTo>
                  <a:lnTo>
                    <a:pt x="585017" y="1766069"/>
                  </a:lnTo>
                  <a:lnTo>
                    <a:pt x="585017" y="211037"/>
                  </a:lnTo>
                </a:path>
                <a:path w="2886710" h="1766570">
                  <a:moveTo>
                    <a:pt x="646011" y="0"/>
                  </a:moveTo>
                  <a:lnTo>
                    <a:pt x="673736" y="0"/>
                  </a:lnTo>
                  <a:lnTo>
                    <a:pt x="673736" y="1766069"/>
                  </a:lnTo>
                  <a:lnTo>
                    <a:pt x="646011" y="1766069"/>
                  </a:lnTo>
                  <a:lnTo>
                    <a:pt x="646011" y="0"/>
                  </a:lnTo>
                </a:path>
                <a:path w="2886710" h="1766570">
                  <a:moveTo>
                    <a:pt x="707006" y="449842"/>
                  </a:moveTo>
                  <a:lnTo>
                    <a:pt x="734731" y="449842"/>
                  </a:lnTo>
                  <a:lnTo>
                    <a:pt x="734731" y="1766069"/>
                  </a:lnTo>
                  <a:lnTo>
                    <a:pt x="707006" y="1766069"/>
                  </a:lnTo>
                  <a:lnTo>
                    <a:pt x="707006" y="449842"/>
                  </a:lnTo>
                </a:path>
                <a:path w="2886710" h="1766570">
                  <a:moveTo>
                    <a:pt x="762456" y="272126"/>
                  </a:moveTo>
                  <a:lnTo>
                    <a:pt x="795726" y="272126"/>
                  </a:lnTo>
                  <a:lnTo>
                    <a:pt x="795726" y="1766069"/>
                  </a:lnTo>
                  <a:lnTo>
                    <a:pt x="762456" y="1766069"/>
                  </a:lnTo>
                  <a:lnTo>
                    <a:pt x="762456" y="272126"/>
                  </a:lnTo>
                </a:path>
                <a:path w="2886710" h="1766570">
                  <a:moveTo>
                    <a:pt x="823451" y="455395"/>
                  </a:moveTo>
                  <a:lnTo>
                    <a:pt x="856720" y="455395"/>
                  </a:lnTo>
                  <a:lnTo>
                    <a:pt x="856720" y="1766069"/>
                  </a:lnTo>
                  <a:lnTo>
                    <a:pt x="823451" y="1766069"/>
                  </a:lnTo>
                  <a:lnTo>
                    <a:pt x="823451" y="455395"/>
                  </a:lnTo>
                </a:path>
                <a:path w="2886710" h="1766570">
                  <a:moveTo>
                    <a:pt x="884445" y="499824"/>
                  </a:moveTo>
                  <a:lnTo>
                    <a:pt x="912170" y="499824"/>
                  </a:lnTo>
                  <a:lnTo>
                    <a:pt x="912170" y="1766069"/>
                  </a:lnTo>
                  <a:lnTo>
                    <a:pt x="884445" y="1766069"/>
                  </a:lnTo>
                  <a:lnTo>
                    <a:pt x="884445" y="499824"/>
                  </a:lnTo>
                </a:path>
                <a:path w="2886710" h="1766570">
                  <a:moveTo>
                    <a:pt x="945440" y="727522"/>
                  </a:moveTo>
                  <a:lnTo>
                    <a:pt x="973165" y="727522"/>
                  </a:lnTo>
                  <a:lnTo>
                    <a:pt x="973165" y="1766069"/>
                  </a:lnTo>
                  <a:lnTo>
                    <a:pt x="945440" y="1766069"/>
                  </a:lnTo>
                  <a:lnTo>
                    <a:pt x="945440" y="727522"/>
                  </a:lnTo>
                </a:path>
                <a:path w="2886710" h="1766570">
                  <a:moveTo>
                    <a:pt x="1000890" y="866362"/>
                  </a:moveTo>
                  <a:lnTo>
                    <a:pt x="1034160" y="866362"/>
                  </a:lnTo>
                  <a:lnTo>
                    <a:pt x="1034160" y="1766069"/>
                  </a:lnTo>
                  <a:lnTo>
                    <a:pt x="1000890" y="1766069"/>
                  </a:lnTo>
                  <a:lnTo>
                    <a:pt x="1000890" y="866362"/>
                  </a:lnTo>
                </a:path>
                <a:path w="2886710" h="1766570">
                  <a:moveTo>
                    <a:pt x="1061885" y="1121828"/>
                  </a:moveTo>
                  <a:lnTo>
                    <a:pt x="1095154" y="1121828"/>
                  </a:lnTo>
                  <a:lnTo>
                    <a:pt x="1095154" y="1766069"/>
                  </a:lnTo>
                  <a:lnTo>
                    <a:pt x="1061885" y="1766069"/>
                  </a:lnTo>
                  <a:lnTo>
                    <a:pt x="1061885" y="1121828"/>
                  </a:lnTo>
                </a:path>
                <a:path w="2886710" h="1766570">
                  <a:moveTo>
                    <a:pt x="1122879" y="1027417"/>
                  </a:moveTo>
                  <a:lnTo>
                    <a:pt x="1150604" y="1027417"/>
                  </a:lnTo>
                  <a:lnTo>
                    <a:pt x="1150604" y="1766069"/>
                  </a:lnTo>
                  <a:lnTo>
                    <a:pt x="1122879" y="1766069"/>
                  </a:lnTo>
                  <a:lnTo>
                    <a:pt x="1122879" y="1027417"/>
                  </a:lnTo>
                </a:path>
                <a:path w="2886710" h="1766570">
                  <a:moveTo>
                    <a:pt x="1183874" y="1149596"/>
                  </a:moveTo>
                  <a:lnTo>
                    <a:pt x="1211599" y="1149596"/>
                  </a:lnTo>
                  <a:lnTo>
                    <a:pt x="1211599" y="1766069"/>
                  </a:lnTo>
                  <a:lnTo>
                    <a:pt x="1183874" y="1766069"/>
                  </a:lnTo>
                  <a:lnTo>
                    <a:pt x="1183874" y="1149596"/>
                  </a:lnTo>
                </a:path>
                <a:path w="2886710" h="1766570">
                  <a:moveTo>
                    <a:pt x="1244869" y="1244008"/>
                  </a:moveTo>
                  <a:lnTo>
                    <a:pt x="1272594" y="1244008"/>
                  </a:lnTo>
                  <a:lnTo>
                    <a:pt x="1272594" y="1766069"/>
                  </a:lnTo>
                  <a:lnTo>
                    <a:pt x="1244869" y="1766069"/>
                  </a:lnTo>
                  <a:lnTo>
                    <a:pt x="1244869" y="1244008"/>
                  </a:lnTo>
                </a:path>
                <a:path w="2886710" h="1766570">
                  <a:moveTo>
                    <a:pt x="1300319" y="1382848"/>
                  </a:moveTo>
                  <a:lnTo>
                    <a:pt x="1333588" y="1382848"/>
                  </a:lnTo>
                  <a:lnTo>
                    <a:pt x="1333588" y="1766069"/>
                  </a:lnTo>
                  <a:lnTo>
                    <a:pt x="1300319" y="1766069"/>
                  </a:lnTo>
                  <a:lnTo>
                    <a:pt x="1300319" y="1382848"/>
                  </a:lnTo>
                </a:path>
                <a:path w="2886710" h="1766570">
                  <a:moveTo>
                    <a:pt x="1361313" y="1416170"/>
                  </a:moveTo>
                  <a:lnTo>
                    <a:pt x="1389038" y="1416170"/>
                  </a:lnTo>
                  <a:lnTo>
                    <a:pt x="1389038" y="1766069"/>
                  </a:lnTo>
                  <a:lnTo>
                    <a:pt x="1361313" y="1766069"/>
                  </a:lnTo>
                  <a:lnTo>
                    <a:pt x="1361313" y="1416170"/>
                  </a:lnTo>
                </a:path>
                <a:path w="2886710" h="1766570">
                  <a:moveTo>
                    <a:pt x="1422308" y="1388402"/>
                  </a:moveTo>
                  <a:lnTo>
                    <a:pt x="1450033" y="1388402"/>
                  </a:lnTo>
                  <a:lnTo>
                    <a:pt x="1450033" y="1766069"/>
                  </a:lnTo>
                  <a:lnTo>
                    <a:pt x="1422308" y="1766069"/>
                  </a:lnTo>
                  <a:lnTo>
                    <a:pt x="1422308" y="1388402"/>
                  </a:lnTo>
                </a:path>
                <a:path w="2886710" h="1766570">
                  <a:moveTo>
                    <a:pt x="1483303" y="1532818"/>
                  </a:moveTo>
                  <a:lnTo>
                    <a:pt x="1511028" y="1532818"/>
                  </a:lnTo>
                  <a:lnTo>
                    <a:pt x="1511028" y="1766069"/>
                  </a:lnTo>
                  <a:lnTo>
                    <a:pt x="1483303" y="1766069"/>
                  </a:lnTo>
                  <a:lnTo>
                    <a:pt x="1483303" y="1532818"/>
                  </a:lnTo>
                </a:path>
                <a:path w="2886710" h="1766570">
                  <a:moveTo>
                    <a:pt x="1538752" y="1538371"/>
                  </a:moveTo>
                  <a:lnTo>
                    <a:pt x="1572022" y="1538371"/>
                  </a:lnTo>
                  <a:lnTo>
                    <a:pt x="1572022" y="1766069"/>
                  </a:lnTo>
                  <a:lnTo>
                    <a:pt x="1538752" y="1766069"/>
                  </a:lnTo>
                  <a:lnTo>
                    <a:pt x="1538752" y="1538371"/>
                  </a:lnTo>
                </a:path>
                <a:path w="2886710" h="1766570">
                  <a:moveTo>
                    <a:pt x="1599747" y="1521710"/>
                  </a:moveTo>
                  <a:lnTo>
                    <a:pt x="1633017" y="1521710"/>
                  </a:lnTo>
                  <a:lnTo>
                    <a:pt x="1633017" y="1766069"/>
                  </a:lnTo>
                  <a:lnTo>
                    <a:pt x="1599747" y="1766069"/>
                  </a:lnTo>
                  <a:lnTo>
                    <a:pt x="1599747" y="1521710"/>
                  </a:lnTo>
                </a:path>
                <a:path w="2886710" h="1766570">
                  <a:moveTo>
                    <a:pt x="1660742" y="1555032"/>
                  </a:moveTo>
                  <a:lnTo>
                    <a:pt x="1688467" y="1555032"/>
                  </a:lnTo>
                  <a:lnTo>
                    <a:pt x="1688467" y="1766069"/>
                  </a:lnTo>
                  <a:lnTo>
                    <a:pt x="1660742" y="1766069"/>
                  </a:lnTo>
                  <a:lnTo>
                    <a:pt x="1660742" y="1555032"/>
                  </a:lnTo>
                </a:path>
                <a:path w="2886710" h="1766570">
                  <a:moveTo>
                    <a:pt x="1721737" y="1632783"/>
                  </a:moveTo>
                  <a:lnTo>
                    <a:pt x="1749462" y="1632783"/>
                  </a:lnTo>
                  <a:lnTo>
                    <a:pt x="1749462" y="1766069"/>
                  </a:lnTo>
                  <a:lnTo>
                    <a:pt x="1721737" y="1766069"/>
                  </a:lnTo>
                  <a:lnTo>
                    <a:pt x="1721737" y="1632783"/>
                  </a:lnTo>
                </a:path>
                <a:path w="2886710" h="1766570">
                  <a:moveTo>
                    <a:pt x="1777186" y="1610568"/>
                  </a:moveTo>
                  <a:lnTo>
                    <a:pt x="1810456" y="1610568"/>
                  </a:lnTo>
                  <a:lnTo>
                    <a:pt x="1810456" y="1766069"/>
                  </a:lnTo>
                  <a:lnTo>
                    <a:pt x="1777186" y="1766069"/>
                  </a:lnTo>
                  <a:lnTo>
                    <a:pt x="1777186" y="1610568"/>
                  </a:lnTo>
                </a:path>
                <a:path w="2886710" h="1766570">
                  <a:moveTo>
                    <a:pt x="1838181" y="1621675"/>
                  </a:moveTo>
                  <a:lnTo>
                    <a:pt x="1871451" y="1621675"/>
                  </a:lnTo>
                  <a:lnTo>
                    <a:pt x="1871451" y="1766069"/>
                  </a:lnTo>
                  <a:lnTo>
                    <a:pt x="1838181" y="1766069"/>
                  </a:lnTo>
                  <a:lnTo>
                    <a:pt x="1838181" y="1621675"/>
                  </a:lnTo>
                </a:path>
                <a:path w="2886710" h="1766570">
                  <a:moveTo>
                    <a:pt x="1899176" y="1671658"/>
                  </a:moveTo>
                  <a:lnTo>
                    <a:pt x="1926901" y="1671658"/>
                  </a:lnTo>
                  <a:lnTo>
                    <a:pt x="1926901" y="1766069"/>
                  </a:lnTo>
                  <a:lnTo>
                    <a:pt x="1899176" y="1766069"/>
                  </a:lnTo>
                  <a:lnTo>
                    <a:pt x="1899176" y="1671658"/>
                  </a:lnTo>
                </a:path>
                <a:path w="2886710" h="1766570">
                  <a:moveTo>
                    <a:pt x="1960171" y="1666104"/>
                  </a:moveTo>
                  <a:lnTo>
                    <a:pt x="1987896" y="1666104"/>
                  </a:lnTo>
                  <a:lnTo>
                    <a:pt x="1987896" y="1766069"/>
                  </a:lnTo>
                  <a:lnTo>
                    <a:pt x="1960171" y="1766069"/>
                  </a:lnTo>
                  <a:lnTo>
                    <a:pt x="1960171" y="1666104"/>
                  </a:lnTo>
                </a:path>
                <a:path w="2886710" h="1766570">
                  <a:moveTo>
                    <a:pt x="2021165" y="1671658"/>
                  </a:moveTo>
                  <a:lnTo>
                    <a:pt x="2048890" y="1671658"/>
                  </a:lnTo>
                  <a:lnTo>
                    <a:pt x="2048890" y="1766069"/>
                  </a:lnTo>
                  <a:lnTo>
                    <a:pt x="2021165" y="1766069"/>
                  </a:lnTo>
                  <a:lnTo>
                    <a:pt x="2021165" y="1671658"/>
                  </a:lnTo>
                </a:path>
                <a:path w="2886710" h="1766570">
                  <a:moveTo>
                    <a:pt x="2076615" y="1627229"/>
                  </a:moveTo>
                  <a:lnTo>
                    <a:pt x="2109885" y="1627229"/>
                  </a:lnTo>
                  <a:lnTo>
                    <a:pt x="2109885" y="1766069"/>
                  </a:lnTo>
                  <a:lnTo>
                    <a:pt x="2076615" y="1766069"/>
                  </a:lnTo>
                  <a:lnTo>
                    <a:pt x="2076615" y="1627229"/>
                  </a:lnTo>
                </a:path>
                <a:path w="2886710" h="1766570">
                  <a:moveTo>
                    <a:pt x="2137610" y="1654997"/>
                  </a:moveTo>
                  <a:lnTo>
                    <a:pt x="2165335" y="1654997"/>
                  </a:lnTo>
                  <a:lnTo>
                    <a:pt x="2165335" y="1766069"/>
                  </a:lnTo>
                  <a:lnTo>
                    <a:pt x="2137610" y="1766069"/>
                  </a:lnTo>
                  <a:lnTo>
                    <a:pt x="2137610" y="1654997"/>
                  </a:lnTo>
                </a:path>
                <a:path w="2886710" h="1766570">
                  <a:moveTo>
                    <a:pt x="2198605" y="1638336"/>
                  </a:moveTo>
                  <a:lnTo>
                    <a:pt x="2226329" y="1638336"/>
                  </a:lnTo>
                  <a:lnTo>
                    <a:pt x="2226329" y="1766069"/>
                  </a:lnTo>
                  <a:lnTo>
                    <a:pt x="2198605" y="1766069"/>
                  </a:lnTo>
                  <a:lnTo>
                    <a:pt x="2198605" y="1638336"/>
                  </a:lnTo>
                </a:path>
                <a:path w="2886710" h="1766570">
                  <a:moveTo>
                    <a:pt x="2259599" y="1699426"/>
                  </a:moveTo>
                  <a:lnTo>
                    <a:pt x="2287324" y="1699426"/>
                  </a:lnTo>
                  <a:lnTo>
                    <a:pt x="2287324" y="1766069"/>
                  </a:lnTo>
                  <a:lnTo>
                    <a:pt x="2259599" y="1766069"/>
                  </a:lnTo>
                  <a:lnTo>
                    <a:pt x="2259599" y="1699426"/>
                  </a:lnTo>
                </a:path>
                <a:path w="2886710" h="1766570">
                  <a:moveTo>
                    <a:pt x="2315049" y="1621675"/>
                  </a:moveTo>
                  <a:lnTo>
                    <a:pt x="2348319" y="1621675"/>
                  </a:lnTo>
                  <a:lnTo>
                    <a:pt x="2348319" y="1766069"/>
                  </a:lnTo>
                  <a:lnTo>
                    <a:pt x="2315049" y="1766069"/>
                  </a:lnTo>
                  <a:lnTo>
                    <a:pt x="2315049" y="1621675"/>
                  </a:lnTo>
                </a:path>
                <a:path w="2886710" h="1766570">
                  <a:moveTo>
                    <a:pt x="2376044" y="1660551"/>
                  </a:moveTo>
                  <a:lnTo>
                    <a:pt x="2409314" y="1660551"/>
                  </a:lnTo>
                  <a:lnTo>
                    <a:pt x="2409314" y="1766069"/>
                  </a:lnTo>
                  <a:lnTo>
                    <a:pt x="2376044" y="1766069"/>
                  </a:lnTo>
                  <a:lnTo>
                    <a:pt x="2376044" y="1660551"/>
                  </a:lnTo>
                </a:path>
                <a:path w="2886710" h="1766570">
                  <a:moveTo>
                    <a:pt x="2437039" y="1677211"/>
                  </a:moveTo>
                  <a:lnTo>
                    <a:pt x="2464763" y="1677211"/>
                  </a:lnTo>
                  <a:lnTo>
                    <a:pt x="2464763" y="1766069"/>
                  </a:lnTo>
                  <a:lnTo>
                    <a:pt x="2437039" y="1766069"/>
                  </a:lnTo>
                  <a:lnTo>
                    <a:pt x="2437039" y="1677211"/>
                  </a:lnTo>
                </a:path>
                <a:path w="2886710" h="1766570">
                  <a:moveTo>
                    <a:pt x="2498033" y="1660551"/>
                  </a:moveTo>
                  <a:lnTo>
                    <a:pt x="2525758" y="1660551"/>
                  </a:lnTo>
                  <a:lnTo>
                    <a:pt x="2525758" y="1766069"/>
                  </a:lnTo>
                  <a:lnTo>
                    <a:pt x="2498033" y="1766069"/>
                  </a:lnTo>
                  <a:lnTo>
                    <a:pt x="2498033" y="1660551"/>
                  </a:lnTo>
                </a:path>
                <a:path w="2886710" h="1766570">
                  <a:moveTo>
                    <a:pt x="2553483" y="1677211"/>
                  </a:moveTo>
                  <a:lnTo>
                    <a:pt x="2586753" y="1677211"/>
                  </a:lnTo>
                  <a:lnTo>
                    <a:pt x="2586753" y="1766069"/>
                  </a:lnTo>
                  <a:lnTo>
                    <a:pt x="2553483" y="1766069"/>
                  </a:lnTo>
                  <a:lnTo>
                    <a:pt x="2553483" y="1677211"/>
                  </a:lnTo>
                </a:path>
                <a:path w="2886710" h="1766570">
                  <a:moveTo>
                    <a:pt x="2614478" y="1599461"/>
                  </a:moveTo>
                  <a:lnTo>
                    <a:pt x="2647748" y="1599461"/>
                  </a:lnTo>
                  <a:lnTo>
                    <a:pt x="2647748" y="1766069"/>
                  </a:lnTo>
                  <a:lnTo>
                    <a:pt x="2614478" y="1766069"/>
                  </a:lnTo>
                  <a:lnTo>
                    <a:pt x="2614478" y="1599461"/>
                  </a:lnTo>
                </a:path>
                <a:path w="2886710" h="1766570">
                  <a:moveTo>
                    <a:pt x="2675473" y="1638336"/>
                  </a:moveTo>
                  <a:lnTo>
                    <a:pt x="2703197" y="1638336"/>
                  </a:lnTo>
                  <a:lnTo>
                    <a:pt x="2703197" y="1766069"/>
                  </a:lnTo>
                  <a:lnTo>
                    <a:pt x="2675473" y="1766069"/>
                  </a:lnTo>
                  <a:lnTo>
                    <a:pt x="2675473" y="1638336"/>
                  </a:lnTo>
                </a:path>
                <a:path w="2886710" h="1766570">
                  <a:moveTo>
                    <a:pt x="2736467" y="1638336"/>
                  </a:moveTo>
                  <a:lnTo>
                    <a:pt x="2764192" y="1638336"/>
                  </a:lnTo>
                  <a:lnTo>
                    <a:pt x="2764192" y="1766069"/>
                  </a:lnTo>
                  <a:lnTo>
                    <a:pt x="2736467" y="1766069"/>
                  </a:lnTo>
                  <a:lnTo>
                    <a:pt x="2736467" y="1638336"/>
                  </a:lnTo>
                </a:path>
                <a:path w="2886710" h="1766570">
                  <a:moveTo>
                    <a:pt x="2797462" y="1671658"/>
                  </a:moveTo>
                  <a:lnTo>
                    <a:pt x="2825187" y="1671658"/>
                  </a:lnTo>
                  <a:lnTo>
                    <a:pt x="2825187" y="1766069"/>
                  </a:lnTo>
                  <a:lnTo>
                    <a:pt x="2797462" y="1766069"/>
                  </a:lnTo>
                  <a:lnTo>
                    <a:pt x="2797462" y="1671658"/>
                  </a:lnTo>
                </a:path>
                <a:path w="2886710" h="1766570">
                  <a:moveTo>
                    <a:pt x="2852912" y="1643890"/>
                  </a:moveTo>
                  <a:lnTo>
                    <a:pt x="2886182" y="1643890"/>
                  </a:lnTo>
                  <a:lnTo>
                    <a:pt x="2886182" y="1766069"/>
                  </a:lnTo>
                  <a:lnTo>
                    <a:pt x="2852912" y="1766069"/>
                  </a:lnTo>
                  <a:lnTo>
                    <a:pt x="2852912" y="1643890"/>
                  </a:lnTo>
                </a:path>
              </a:pathLst>
            </a:custGeom>
            <a:ln w="7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2006044" y="3387644"/>
              <a:ext cx="3128010" cy="1899920"/>
            </a:xfrm>
            <a:custGeom>
              <a:avLst/>
              <a:gdLst/>
              <a:ahLst/>
              <a:cxnLst/>
              <a:rect l="l" t="t" r="r" b="b"/>
              <a:pathLst>
                <a:path w="3128010" h="1899920">
                  <a:moveTo>
                    <a:pt x="22180" y="1882695"/>
                  </a:moveTo>
                  <a:lnTo>
                    <a:pt x="22187" y="0"/>
                  </a:lnTo>
                </a:path>
                <a:path w="3128010" h="1899920">
                  <a:moveTo>
                    <a:pt x="0" y="1882695"/>
                  </a:moveTo>
                  <a:lnTo>
                    <a:pt x="22180" y="1882695"/>
                  </a:lnTo>
                </a:path>
                <a:path w="3128010" h="1899920">
                  <a:moveTo>
                    <a:pt x="0" y="1671658"/>
                  </a:moveTo>
                  <a:lnTo>
                    <a:pt x="22180" y="1671658"/>
                  </a:lnTo>
                </a:path>
                <a:path w="3128010" h="1899920">
                  <a:moveTo>
                    <a:pt x="0" y="1466152"/>
                  </a:moveTo>
                  <a:lnTo>
                    <a:pt x="22180" y="1466152"/>
                  </a:lnTo>
                </a:path>
                <a:path w="3128010" h="1899920">
                  <a:moveTo>
                    <a:pt x="0" y="1255115"/>
                  </a:moveTo>
                  <a:lnTo>
                    <a:pt x="22179" y="1255115"/>
                  </a:lnTo>
                </a:path>
                <a:path w="3128010" h="1899920">
                  <a:moveTo>
                    <a:pt x="0" y="1044078"/>
                  </a:moveTo>
                  <a:lnTo>
                    <a:pt x="22179" y="1044078"/>
                  </a:lnTo>
                </a:path>
                <a:path w="3128010" h="1899920">
                  <a:moveTo>
                    <a:pt x="0" y="838594"/>
                  </a:moveTo>
                  <a:lnTo>
                    <a:pt x="22179" y="838594"/>
                  </a:lnTo>
                </a:path>
                <a:path w="3128010" h="1899920">
                  <a:moveTo>
                    <a:pt x="0" y="627557"/>
                  </a:moveTo>
                  <a:lnTo>
                    <a:pt x="22179" y="627557"/>
                  </a:lnTo>
                </a:path>
                <a:path w="3128010" h="1899920">
                  <a:moveTo>
                    <a:pt x="0" y="422074"/>
                  </a:moveTo>
                  <a:lnTo>
                    <a:pt x="22179" y="422074"/>
                  </a:lnTo>
                </a:path>
                <a:path w="3128010" h="1899920">
                  <a:moveTo>
                    <a:pt x="0" y="211037"/>
                  </a:moveTo>
                  <a:lnTo>
                    <a:pt x="22179" y="211037"/>
                  </a:lnTo>
                </a:path>
                <a:path w="3128010" h="1899920">
                  <a:moveTo>
                    <a:pt x="0" y="0"/>
                  </a:moveTo>
                  <a:lnTo>
                    <a:pt x="22179" y="0"/>
                  </a:lnTo>
                </a:path>
                <a:path w="3128010" h="1899920">
                  <a:moveTo>
                    <a:pt x="22180" y="1882695"/>
                  </a:moveTo>
                  <a:lnTo>
                    <a:pt x="3127388" y="1882702"/>
                  </a:lnTo>
                </a:path>
                <a:path w="3128010" h="1899920">
                  <a:moveTo>
                    <a:pt x="22180" y="1882695"/>
                  </a:moveTo>
                  <a:lnTo>
                    <a:pt x="22180" y="1899356"/>
                  </a:lnTo>
                </a:path>
                <a:path w="3128010" h="1899920">
                  <a:moveTo>
                    <a:pt x="83174" y="1882695"/>
                  </a:moveTo>
                  <a:lnTo>
                    <a:pt x="83174" y="1899356"/>
                  </a:lnTo>
                </a:path>
                <a:path w="3128010" h="1899920">
                  <a:moveTo>
                    <a:pt x="144169" y="1882695"/>
                  </a:moveTo>
                  <a:lnTo>
                    <a:pt x="144169" y="1899356"/>
                  </a:lnTo>
                </a:path>
                <a:path w="3128010" h="1899920">
                  <a:moveTo>
                    <a:pt x="199619" y="1882695"/>
                  </a:moveTo>
                  <a:lnTo>
                    <a:pt x="199619" y="1899356"/>
                  </a:lnTo>
                </a:path>
                <a:path w="3128010" h="1899920">
                  <a:moveTo>
                    <a:pt x="260613" y="1882695"/>
                  </a:moveTo>
                  <a:lnTo>
                    <a:pt x="260613" y="1899356"/>
                  </a:lnTo>
                </a:path>
                <a:path w="3128010" h="1899920">
                  <a:moveTo>
                    <a:pt x="321608" y="1882695"/>
                  </a:moveTo>
                  <a:lnTo>
                    <a:pt x="321608" y="1899356"/>
                  </a:lnTo>
                </a:path>
                <a:path w="3128010" h="1899920">
                  <a:moveTo>
                    <a:pt x="382625" y="1882695"/>
                  </a:moveTo>
                  <a:lnTo>
                    <a:pt x="382625" y="1899356"/>
                  </a:lnTo>
                </a:path>
                <a:path w="3128010" h="1899920">
                  <a:moveTo>
                    <a:pt x="438075" y="1882695"/>
                  </a:moveTo>
                  <a:lnTo>
                    <a:pt x="438075" y="1899356"/>
                  </a:lnTo>
                </a:path>
                <a:path w="3128010" h="1899920">
                  <a:moveTo>
                    <a:pt x="499070" y="1882695"/>
                  </a:moveTo>
                  <a:lnTo>
                    <a:pt x="499070" y="1899356"/>
                  </a:lnTo>
                </a:path>
                <a:path w="3128010" h="1899920">
                  <a:moveTo>
                    <a:pt x="560064" y="1882695"/>
                  </a:moveTo>
                  <a:lnTo>
                    <a:pt x="560064" y="1899356"/>
                  </a:lnTo>
                </a:path>
                <a:path w="3128010" h="1899920">
                  <a:moveTo>
                    <a:pt x="621059" y="1882695"/>
                  </a:moveTo>
                  <a:lnTo>
                    <a:pt x="621059" y="1899356"/>
                  </a:lnTo>
                </a:path>
                <a:path w="3128010" h="1899920">
                  <a:moveTo>
                    <a:pt x="682054" y="1882695"/>
                  </a:moveTo>
                  <a:lnTo>
                    <a:pt x="682054" y="1899356"/>
                  </a:lnTo>
                </a:path>
                <a:path w="3128010" h="1899920">
                  <a:moveTo>
                    <a:pt x="737504" y="1882695"/>
                  </a:moveTo>
                  <a:lnTo>
                    <a:pt x="737504" y="1899356"/>
                  </a:lnTo>
                </a:path>
                <a:path w="3128010" h="1899920">
                  <a:moveTo>
                    <a:pt x="798498" y="1882695"/>
                  </a:moveTo>
                  <a:lnTo>
                    <a:pt x="798498" y="1899356"/>
                  </a:lnTo>
                </a:path>
                <a:path w="3128010" h="1899920">
                  <a:moveTo>
                    <a:pt x="859493" y="1882695"/>
                  </a:moveTo>
                  <a:lnTo>
                    <a:pt x="859493" y="1899356"/>
                  </a:lnTo>
                </a:path>
                <a:path w="3128010" h="1899920">
                  <a:moveTo>
                    <a:pt x="920488" y="1882695"/>
                  </a:moveTo>
                  <a:lnTo>
                    <a:pt x="920488" y="1899356"/>
                  </a:lnTo>
                </a:path>
                <a:path w="3128010" h="1899920">
                  <a:moveTo>
                    <a:pt x="975938" y="1882695"/>
                  </a:moveTo>
                  <a:lnTo>
                    <a:pt x="975938" y="1899356"/>
                  </a:lnTo>
                </a:path>
                <a:path w="3128010" h="1899920">
                  <a:moveTo>
                    <a:pt x="1036932" y="1882695"/>
                  </a:moveTo>
                  <a:lnTo>
                    <a:pt x="1036932" y="1899356"/>
                  </a:lnTo>
                </a:path>
                <a:path w="3128010" h="1899920">
                  <a:moveTo>
                    <a:pt x="1097927" y="1882695"/>
                  </a:moveTo>
                  <a:lnTo>
                    <a:pt x="1097927" y="1899356"/>
                  </a:lnTo>
                </a:path>
                <a:path w="3128010" h="1899920">
                  <a:moveTo>
                    <a:pt x="1158922" y="1882695"/>
                  </a:moveTo>
                  <a:lnTo>
                    <a:pt x="1158922" y="1899356"/>
                  </a:lnTo>
                </a:path>
                <a:path w="3128010" h="1899920">
                  <a:moveTo>
                    <a:pt x="1214372" y="1882695"/>
                  </a:moveTo>
                  <a:lnTo>
                    <a:pt x="1214372" y="1899356"/>
                  </a:lnTo>
                </a:path>
                <a:path w="3128010" h="1899920">
                  <a:moveTo>
                    <a:pt x="1275366" y="1882695"/>
                  </a:moveTo>
                  <a:lnTo>
                    <a:pt x="1275366" y="1899356"/>
                  </a:lnTo>
                </a:path>
                <a:path w="3128010" h="1899920">
                  <a:moveTo>
                    <a:pt x="1336361" y="1882695"/>
                  </a:moveTo>
                  <a:lnTo>
                    <a:pt x="1336361" y="1899356"/>
                  </a:lnTo>
                </a:path>
                <a:path w="3128010" h="1899920">
                  <a:moveTo>
                    <a:pt x="1397356" y="1882695"/>
                  </a:moveTo>
                  <a:lnTo>
                    <a:pt x="1397356" y="1899356"/>
                  </a:lnTo>
                </a:path>
                <a:path w="3128010" h="1899920">
                  <a:moveTo>
                    <a:pt x="1458350" y="1882695"/>
                  </a:moveTo>
                  <a:lnTo>
                    <a:pt x="1458350" y="1899356"/>
                  </a:lnTo>
                </a:path>
                <a:path w="3128010" h="1899920">
                  <a:moveTo>
                    <a:pt x="1513800" y="1882695"/>
                  </a:moveTo>
                  <a:lnTo>
                    <a:pt x="1513800" y="1899356"/>
                  </a:lnTo>
                </a:path>
                <a:path w="3128010" h="1899920">
                  <a:moveTo>
                    <a:pt x="1574795" y="1882695"/>
                  </a:moveTo>
                  <a:lnTo>
                    <a:pt x="1574795" y="1899356"/>
                  </a:lnTo>
                </a:path>
                <a:path w="3128010" h="1899920">
                  <a:moveTo>
                    <a:pt x="1635790" y="1882695"/>
                  </a:moveTo>
                  <a:lnTo>
                    <a:pt x="1635790" y="1899356"/>
                  </a:lnTo>
                </a:path>
                <a:path w="3128010" h="1899920">
                  <a:moveTo>
                    <a:pt x="1696784" y="1882695"/>
                  </a:moveTo>
                  <a:lnTo>
                    <a:pt x="1696784" y="1899356"/>
                  </a:lnTo>
                </a:path>
                <a:path w="3128010" h="1899920">
                  <a:moveTo>
                    <a:pt x="1752234" y="1882695"/>
                  </a:moveTo>
                  <a:lnTo>
                    <a:pt x="1752234" y="1899356"/>
                  </a:lnTo>
                </a:path>
                <a:path w="3128010" h="1899920">
                  <a:moveTo>
                    <a:pt x="1813229" y="1882695"/>
                  </a:moveTo>
                  <a:lnTo>
                    <a:pt x="1813229" y="1899356"/>
                  </a:lnTo>
                </a:path>
                <a:path w="3128010" h="1899920">
                  <a:moveTo>
                    <a:pt x="1874224" y="1882695"/>
                  </a:moveTo>
                  <a:lnTo>
                    <a:pt x="1874224" y="1899356"/>
                  </a:lnTo>
                </a:path>
                <a:path w="3128010" h="1899920">
                  <a:moveTo>
                    <a:pt x="1935218" y="1882695"/>
                  </a:moveTo>
                  <a:lnTo>
                    <a:pt x="1935218" y="1899356"/>
                  </a:lnTo>
                </a:path>
                <a:path w="3128010" h="1899920">
                  <a:moveTo>
                    <a:pt x="1990668" y="1882695"/>
                  </a:moveTo>
                  <a:lnTo>
                    <a:pt x="1990668" y="1899356"/>
                  </a:lnTo>
                </a:path>
                <a:path w="3128010" h="1899920">
                  <a:moveTo>
                    <a:pt x="2051663" y="1882695"/>
                  </a:moveTo>
                  <a:lnTo>
                    <a:pt x="2051663" y="1899356"/>
                  </a:lnTo>
                </a:path>
                <a:path w="3128010" h="1899920">
                  <a:moveTo>
                    <a:pt x="2112658" y="1882695"/>
                  </a:moveTo>
                  <a:lnTo>
                    <a:pt x="2112658" y="1899356"/>
                  </a:lnTo>
                </a:path>
                <a:path w="3128010" h="1899920">
                  <a:moveTo>
                    <a:pt x="2173652" y="1882695"/>
                  </a:moveTo>
                  <a:lnTo>
                    <a:pt x="2173652" y="1899356"/>
                  </a:lnTo>
                </a:path>
                <a:path w="3128010" h="1899920">
                  <a:moveTo>
                    <a:pt x="2234647" y="1882695"/>
                  </a:moveTo>
                  <a:lnTo>
                    <a:pt x="2234647" y="1899356"/>
                  </a:lnTo>
                </a:path>
                <a:path w="3128010" h="1899920">
                  <a:moveTo>
                    <a:pt x="2290097" y="1882695"/>
                  </a:moveTo>
                  <a:lnTo>
                    <a:pt x="2290097" y="1899356"/>
                  </a:lnTo>
                </a:path>
                <a:path w="3128010" h="1899920">
                  <a:moveTo>
                    <a:pt x="2351092" y="1882695"/>
                  </a:moveTo>
                  <a:lnTo>
                    <a:pt x="2351092" y="1899356"/>
                  </a:lnTo>
                </a:path>
                <a:path w="3128010" h="1899920">
                  <a:moveTo>
                    <a:pt x="2412086" y="1882695"/>
                  </a:moveTo>
                  <a:lnTo>
                    <a:pt x="2412086" y="1899356"/>
                  </a:lnTo>
                </a:path>
                <a:path w="3128010" h="1899920">
                  <a:moveTo>
                    <a:pt x="2473081" y="1882695"/>
                  </a:moveTo>
                  <a:lnTo>
                    <a:pt x="2473081" y="1899356"/>
                  </a:lnTo>
                </a:path>
                <a:path w="3128010" h="1899920">
                  <a:moveTo>
                    <a:pt x="2528531" y="1882695"/>
                  </a:moveTo>
                  <a:lnTo>
                    <a:pt x="2528531" y="1899356"/>
                  </a:lnTo>
                </a:path>
                <a:path w="3128010" h="1899920">
                  <a:moveTo>
                    <a:pt x="2589525" y="1882695"/>
                  </a:moveTo>
                  <a:lnTo>
                    <a:pt x="2589525" y="1899356"/>
                  </a:lnTo>
                </a:path>
                <a:path w="3128010" h="1899920">
                  <a:moveTo>
                    <a:pt x="2650520" y="1882695"/>
                  </a:moveTo>
                  <a:lnTo>
                    <a:pt x="2650520" y="1899356"/>
                  </a:lnTo>
                </a:path>
                <a:path w="3128010" h="1899920">
                  <a:moveTo>
                    <a:pt x="2711515" y="1882695"/>
                  </a:moveTo>
                  <a:lnTo>
                    <a:pt x="2711515" y="1899356"/>
                  </a:lnTo>
                </a:path>
                <a:path w="3128010" h="1899920">
                  <a:moveTo>
                    <a:pt x="2766965" y="1882695"/>
                  </a:moveTo>
                  <a:lnTo>
                    <a:pt x="2766965" y="1899356"/>
                  </a:lnTo>
                </a:path>
                <a:path w="3128010" h="1899920">
                  <a:moveTo>
                    <a:pt x="2827959" y="1882695"/>
                  </a:moveTo>
                  <a:lnTo>
                    <a:pt x="2827959" y="1899356"/>
                  </a:lnTo>
                </a:path>
                <a:path w="3128010" h="1899920">
                  <a:moveTo>
                    <a:pt x="2888954" y="1882695"/>
                  </a:moveTo>
                  <a:lnTo>
                    <a:pt x="2888954" y="1899356"/>
                  </a:lnTo>
                </a:path>
                <a:path w="3128010" h="1899920">
                  <a:moveTo>
                    <a:pt x="2949949" y="1882695"/>
                  </a:moveTo>
                  <a:lnTo>
                    <a:pt x="2949949" y="1899356"/>
                  </a:lnTo>
                </a:path>
                <a:path w="3128010" h="1899920">
                  <a:moveTo>
                    <a:pt x="3010944" y="1882695"/>
                  </a:moveTo>
                  <a:lnTo>
                    <a:pt x="3010944" y="1899356"/>
                  </a:lnTo>
                </a:path>
                <a:path w="3128010" h="1899920">
                  <a:moveTo>
                    <a:pt x="3066393" y="1882695"/>
                  </a:moveTo>
                  <a:lnTo>
                    <a:pt x="3066393" y="1899356"/>
                  </a:lnTo>
                </a:path>
                <a:path w="3128010" h="1899920">
                  <a:moveTo>
                    <a:pt x="3127388" y="1882695"/>
                  </a:moveTo>
                  <a:lnTo>
                    <a:pt x="3127388" y="1899356"/>
                  </a:lnTo>
                </a:path>
              </a:pathLst>
            </a:custGeom>
            <a:ln w="5549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 descr=""/>
          <p:cNvSpPr txBox="1"/>
          <p:nvPr/>
        </p:nvSpPr>
        <p:spPr>
          <a:xfrm>
            <a:off x="1832784" y="3743999"/>
            <a:ext cx="142240" cy="15779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14"/>
              </a:spcBef>
            </a:pPr>
            <a:r>
              <a:rPr dirty="0" sz="550" spc="-25">
                <a:latin typeface="Calibri"/>
                <a:cs typeface="Calibri"/>
              </a:rPr>
              <a:t>350</a:t>
            </a:r>
            <a:endParaRPr sz="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sz="55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</a:pPr>
            <a:r>
              <a:rPr dirty="0" sz="550" spc="-25">
                <a:latin typeface="Calibri"/>
                <a:cs typeface="Calibri"/>
              </a:rPr>
              <a:t>300</a:t>
            </a:r>
            <a:endParaRPr sz="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15"/>
              </a:spcBef>
            </a:pPr>
            <a:endParaRPr sz="55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</a:pPr>
            <a:r>
              <a:rPr dirty="0" sz="550" spc="-25">
                <a:latin typeface="Calibri"/>
                <a:cs typeface="Calibri"/>
              </a:rPr>
              <a:t>250</a:t>
            </a:r>
            <a:endParaRPr sz="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15"/>
              </a:spcBef>
            </a:pPr>
            <a:endParaRPr sz="55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5"/>
              </a:spcBef>
            </a:pPr>
            <a:r>
              <a:rPr dirty="0" sz="550" spc="-25">
                <a:latin typeface="Calibri"/>
                <a:cs typeface="Calibri"/>
              </a:rPr>
              <a:t>200</a:t>
            </a:r>
            <a:endParaRPr sz="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15"/>
              </a:spcBef>
            </a:pPr>
            <a:endParaRPr sz="55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</a:pPr>
            <a:r>
              <a:rPr dirty="0" sz="550" spc="-25">
                <a:latin typeface="Calibri"/>
                <a:cs typeface="Calibri"/>
              </a:rPr>
              <a:t>150</a:t>
            </a:r>
            <a:endParaRPr sz="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sz="55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</a:pPr>
            <a:r>
              <a:rPr dirty="0" sz="550" spc="-25">
                <a:latin typeface="Calibri"/>
                <a:cs typeface="Calibri"/>
              </a:rPr>
              <a:t>100</a:t>
            </a:r>
            <a:endParaRPr sz="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15"/>
              </a:spcBef>
            </a:pPr>
            <a:endParaRPr sz="550">
              <a:latin typeface="Calibri"/>
              <a:cs typeface="Calibri"/>
            </a:endParaRPr>
          </a:p>
          <a:p>
            <a:pPr algn="r" marR="6350">
              <a:lnSpc>
                <a:spcPct val="100000"/>
              </a:lnSpc>
            </a:pPr>
            <a:r>
              <a:rPr dirty="0" sz="550" spc="-25">
                <a:latin typeface="Calibri"/>
                <a:cs typeface="Calibri"/>
              </a:rPr>
              <a:t>50</a:t>
            </a:r>
            <a:endParaRPr sz="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sz="550">
              <a:latin typeface="Calibri"/>
              <a:cs typeface="Calibri"/>
            </a:endParaRPr>
          </a:p>
          <a:p>
            <a:pPr algn="r" marR="9525">
              <a:lnSpc>
                <a:spcPct val="100000"/>
              </a:lnSpc>
            </a:pPr>
            <a:r>
              <a:rPr dirty="0" sz="550" spc="-50">
                <a:latin typeface="Calibri"/>
                <a:cs typeface="Calibri"/>
              </a:rPr>
              <a:t>0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1832784" y="3534258"/>
            <a:ext cx="142240" cy="1123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550" spc="-25">
                <a:latin typeface="Calibri"/>
                <a:cs typeface="Calibri"/>
              </a:rPr>
              <a:t>400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1832784" y="2664459"/>
            <a:ext cx="5180330" cy="772795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algn="just" marL="1971039" marR="5080">
              <a:lnSpc>
                <a:spcPts val="919"/>
              </a:lnSpc>
              <a:spcBef>
                <a:spcPts val="160"/>
              </a:spcBef>
            </a:pPr>
            <a:r>
              <a:rPr dirty="0" sz="800" spc="-20">
                <a:latin typeface="Arial MT"/>
                <a:cs typeface="Arial MT"/>
              </a:rPr>
              <a:t>Según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fecha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 spc="-30">
                <a:latin typeface="Arial MT"/>
                <a:cs typeface="Arial MT"/>
              </a:rPr>
              <a:t>de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inicio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 spc="-30">
                <a:latin typeface="Arial MT"/>
                <a:cs typeface="Arial MT"/>
              </a:rPr>
              <a:t>de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síntomas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los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casos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reportados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 spc="-30">
                <a:latin typeface="Arial MT"/>
                <a:cs typeface="Arial MT"/>
              </a:rPr>
              <a:t>en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esta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semana corresponden</a:t>
            </a:r>
            <a:r>
              <a:rPr dirty="0" sz="800">
                <a:latin typeface="Arial MT"/>
                <a:cs typeface="Arial MT"/>
              </a:rPr>
              <a:t> en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su mayoría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(88%)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casos que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presentaron</a:t>
            </a:r>
            <a:r>
              <a:rPr dirty="0" sz="80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síntomas </a:t>
            </a:r>
            <a:r>
              <a:rPr dirty="0" sz="800">
                <a:latin typeface="Arial MT"/>
                <a:cs typeface="Arial MT"/>
              </a:rPr>
              <a:t>en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la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presente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semana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y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el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12%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casos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de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la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semana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anterior.</a:t>
            </a:r>
            <a:endParaRPr sz="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75"/>
              </a:spcBef>
            </a:pPr>
            <a:endParaRPr sz="800">
              <a:latin typeface="Arial MT"/>
              <a:cs typeface="Arial MT"/>
            </a:endParaRPr>
          </a:p>
          <a:p>
            <a:pPr marL="243840">
              <a:lnSpc>
                <a:spcPts val="930"/>
              </a:lnSpc>
            </a:pPr>
            <a:r>
              <a:rPr dirty="0" sz="800" spc="-90" b="1">
                <a:latin typeface="Arial"/>
                <a:cs typeface="Arial"/>
              </a:rPr>
              <a:t>Comportamiento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de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95" b="1">
                <a:latin typeface="Arial"/>
                <a:cs typeface="Arial"/>
              </a:rPr>
              <a:t>Dengue</a:t>
            </a:r>
            <a:r>
              <a:rPr dirty="0" sz="800" spc="-5" b="1">
                <a:latin typeface="Arial"/>
                <a:cs typeface="Arial"/>
              </a:rPr>
              <a:t> </a:t>
            </a:r>
            <a:r>
              <a:rPr dirty="0" sz="800" spc="-110" b="1">
                <a:latin typeface="Arial"/>
                <a:cs typeface="Arial"/>
              </a:rPr>
              <a:t>SE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85" b="1">
                <a:latin typeface="Arial"/>
                <a:cs typeface="Arial"/>
              </a:rPr>
              <a:t>01-</a:t>
            </a:r>
            <a:r>
              <a:rPr dirty="0" sz="800" spc="-90" b="1">
                <a:latin typeface="Arial"/>
                <a:cs typeface="Arial"/>
              </a:rPr>
              <a:t>49/2024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Canal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95" b="1">
                <a:latin typeface="Arial"/>
                <a:cs typeface="Arial"/>
              </a:rPr>
              <a:t>Endémico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Región</a:t>
            </a:r>
            <a:r>
              <a:rPr dirty="0" sz="800" spc="-5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Tumbes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ts val="630"/>
              </a:lnSpc>
            </a:pPr>
            <a:r>
              <a:rPr dirty="0" sz="550" spc="-25">
                <a:latin typeface="Calibri"/>
                <a:cs typeface="Calibri"/>
              </a:rPr>
              <a:t>450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1738104" y="4187002"/>
            <a:ext cx="97790" cy="28321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635"/>
              </a:lnSpc>
            </a:pPr>
            <a:r>
              <a:rPr dirty="0" sz="550" b="1">
                <a:latin typeface="Calibri"/>
                <a:cs typeface="Calibri"/>
              </a:rPr>
              <a:t>N°</a:t>
            </a:r>
            <a:r>
              <a:rPr dirty="0" sz="550" spc="15" b="1">
                <a:latin typeface="Calibri"/>
                <a:cs typeface="Calibri"/>
              </a:rPr>
              <a:t> </a:t>
            </a:r>
            <a:r>
              <a:rPr dirty="0" sz="550" spc="-10" b="1">
                <a:latin typeface="Calibri"/>
                <a:cs typeface="Calibri"/>
              </a:rPr>
              <a:t>Casos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2000797" y="5274252"/>
            <a:ext cx="3178175" cy="215900"/>
          </a:xfrm>
          <a:prstGeom prst="rect">
            <a:avLst/>
          </a:prstGeom>
        </p:spPr>
        <p:txBody>
          <a:bodyPr wrap="square" lIns="0" tIns="2984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34"/>
              </a:spcBef>
            </a:pPr>
            <a:r>
              <a:rPr dirty="0" sz="400">
                <a:latin typeface="Calibri"/>
                <a:cs typeface="Calibri"/>
              </a:rPr>
              <a:t>1</a:t>
            </a:r>
            <a:r>
              <a:rPr dirty="0" sz="400" spc="190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2</a:t>
            </a:r>
            <a:r>
              <a:rPr dirty="0" sz="400" spc="204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3</a:t>
            </a:r>
            <a:r>
              <a:rPr dirty="0" sz="400" spc="19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4</a:t>
            </a:r>
            <a:r>
              <a:rPr dirty="0" sz="400" spc="204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5</a:t>
            </a:r>
            <a:r>
              <a:rPr dirty="0" sz="400" spc="19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6</a:t>
            </a:r>
            <a:r>
              <a:rPr dirty="0" sz="400" spc="204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7</a:t>
            </a:r>
            <a:r>
              <a:rPr dirty="0" sz="400" spc="19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8</a:t>
            </a:r>
            <a:r>
              <a:rPr dirty="0" sz="400" spc="204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9</a:t>
            </a:r>
            <a:r>
              <a:rPr dirty="0" sz="400" spc="8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10</a:t>
            </a:r>
            <a:r>
              <a:rPr dirty="0" sz="400" spc="-3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11</a:t>
            </a:r>
            <a:r>
              <a:rPr dirty="0" sz="400" spc="-3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12</a:t>
            </a:r>
            <a:r>
              <a:rPr dirty="0" sz="400" spc="-3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13</a:t>
            </a:r>
            <a:r>
              <a:rPr dirty="0" sz="400" spc="-3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14</a:t>
            </a:r>
            <a:r>
              <a:rPr dirty="0" sz="400" spc="-3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15</a:t>
            </a:r>
            <a:r>
              <a:rPr dirty="0" sz="400" spc="-3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16</a:t>
            </a:r>
            <a:r>
              <a:rPr dirty="0" sz="400" spc="-3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17</a:t>
            </a:r>
            <a:r>
              <a:rPr dirty="0" sz="400" spc="-3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18</a:t>
            </a:r>
            <a:r>
              <a:rPr dirty="0" sz="400" spc="-3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19</a:t>
            </a:r>
            <a:r>
              <a:rPr dirty="0" sz="400" spc="-3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20</a:t>
            </a:r>
            <a:r>
              <a:rPr dirty="0" sz="400" spc="-3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21</a:t>
            </a:r>
            <a:r>
              <a:rPr dirty="0" sz="400" spc="-3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22</a:t>
            </a:r>
            <a:r>
              <a:rPr dirty="0" sz="400" spc="-3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23</a:t>
            </a:r>
            <a:r>
              <a:rPr dirty="0" sz="400" spc="-3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24</a:t>
            </a:r>
            <a:r>
              <a:rPr dirty="0" sz="400" spc="-3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25</a:t>
            </a:r>
            <a:r>
              <a:rPr dirty="0" sz="400" spc="-3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26</a:t>
            </a:r>
            <a:r>
              <a:rPr dirty="0" sz="400" spc="-3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27</a:t>
            </a:r>
            <a:r>
              <a:rPr dirty="0" sz="400" spc="-3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28</a:t>
            </a:r>
            <a:r>
              <a:rPr dirty="0" sz="400" spc="-3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29</a:t>
            </a:r>
            <a:r>
              <a:rPr dirty="0" sz="400" spc="-3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30</a:t>
            </a:r>
            <a:r>
              <a:rPr dirty="0" sz="400" spc="-3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31</a:t>
            </a:r>
            <a:r>
              <a:rPr dirty="0" sz="400" spc="-3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32</a:t>
            </a:r>
            <a:r>
              <a:rPr dirty="0" sz="400" spc="-3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33</a:t>
            </a:r>
            <a:r>
              <a:rPr dirty="0" sz="400" spc="-3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34</a:t>
            </a:r>
            <a:r>
              <a:rPr dirty="0" sz="400" spc="-3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35</a:t>
            </a:r>
            <a:r>
              <a:rPr dirty="0" sz="400" spc="-3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36</a:t>
            </a:r>
            <a:r>
              <a:rPr dirty="0" sz="400" spc="-3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37</a:t>
            </a:r>
            <a:r>
              <a:rPr dirty="0" sz="400" spc="-3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38</a:t>
            </a:r>
            <a:r>
              <a:rPr dirty="0" sz="400" spc="-3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39</a:t>
            </a:r>
            <a:r>
              <a:rPr dirty="0" sz="400" spc="-3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40</a:t>
            </a:r>
            <a:r>
              <a:rPr dirty="0" sz="400" spc="-3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41</a:t>
            </a:r>
            <a:r>
              <a:rPr dirty="0" sz="400" spc="-3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42</a:t>
            </a:r>
            <a:r>
              <a:rPr dirty="0" sz="400" spc="-3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43</a:t>
            </a:r>
            <a:r>
              <a:rPr dirty="0" sz="400" spc="-3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44</a:t>
            </a:r>
            <a:r>
              <a:rPr dirty="0" sz="400" spc="-3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45</a:t>
            </a:r>
            <a:r>
              <a:rPr dirty="0" sz="400" spc="-3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46</a:t>
            </a:r>
            <a:r>
              <a:rPr dirty="0" sz="400" spc="-3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47</a:t>
            </a:r>
            <a:r>
              <a:rPr dirty="0" sz="400" spc="-3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48</a:t>
            </a:r>
            <a:r>
              <a:rPr dirty="0" sz="400" spc="-3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49</a:t>
            </a:r>
            <a:r>
              <a:rPr dirty="0" sz="400" spc="-3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50</a:t>
            </a:r>
            <a:r>
              <a:rPr dirty="0" sz="400" spc="-3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51</a:t>
            </a:r>
            <a:r>
              <a:rPr dirty="0" sz="400" spc="-30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52</a:t>
            </a:r>
            <a:r>
              <a:rPr dirty="0" sz="400" spc="-35">
                <a:latin typeface="Calibri"/>
                <a:cs typeface="Calibri"/>
              </a:rPr>
              <a:t> </a:t>
            </a:r>
            <a:r>
              <a:rPr dirty="0" sz="400" spc="-25">
                <a:latin typeface="Calibri"/>
                <a:cs typeface="Calibri"/>
              </a:rPr>
              <a:t>53</a:t>
            </a:r>
            <a:endParaRPr sz="400">
              <a:latin typeface="Calibri"/>
              <a:cs typeface="Calibri"/>
            </a:endParaRPr>
          </a:p>
          <a:p>
            <a:pPr algn="ctr" marR="15240">
              <a:lnSpc>
                <a:spcPct val="100000"/>
              </a:lnSpc>
              <a:spcBef>
                <a:spcPts val="219"/>
              </a:spcBef>
            </a:pPr>
            <a:r>
              <a:rPr dirty="0" sz="550" b="1">
                <a:latin typeface="Calibri"/>
                <a:cs typeface="Calibri"/>
              </a:rPr>
              <a:t>Sem.</a:t>
            </a:r>
            <a:r>
              <a:rPr dirty="0" sz="550" spc="25" b="1">
                <a:latin typeface="Calibri"/>
                <a:cs typeface="Calibri"/>
              </a:rPr>
              <a:t> </a:t>
            </a:r>
            <a:r>
              <a:rPr dirty="0" sz="550" spc="-10" b="1">
                <a:latin typeface="Calibri"/>
                <a:cs typeface="Calibri"/>
              </a:rPr>
              <a:t>Epidemiológicas</a:t>
            </a:r>
            <a:endParaRPr sz="550">
              <a:latin typeface="Calibri"/>
              <a:cs typeface="Calibri"/>
            </a:endParaRPr>
          </a:p>
        </p:txBody>
      </p:sp>
      <p:grpSp>
        <p:nvGrpSpPr>
          <p:cNvPr id="35" name="object 35" descr=""/>
          <p:cNvGrpSpPr/>
          <p:nvPr/>
        </p:nvGrpSpPr>
        <p:grpSpPr>
          <a:xfrm>
            <a:off x="2662109" y="5538656"/>
            <a:ext cx="1299845" cy="52069"/>
            <a:chOff x="2662109" y="5538656"/>
            <a:chExt cx="1299845" cy="52069"/>
          </a:xfrm>
        </p:grpSpPr>
        <p:sp>
          <p:nvSpPr>
            <p:cNvPr id="36" name="object 36" descr=""/>
            <p:cNvSpPr/>
            <p:nvPr/>
          </p:nvSpPr>
          <p:spPr>
            <a:xfrm>
              <a:off x="2665919" y="5542466"/>
              <a:ext cx="39370" cy="44450"/>
            </a:xfrm>
            <a:custGeom>
              <a:avLst/>
              <a:gdLst/>
              <a:ahLst/>
              <a:cxnLst/>
              <a:rect l="l" t="t" r="r" b="b"/>
              <a:pathLst>
                <a:path w="39369" h="44450">
                  <a:moveTo>
                    <a:pt x="38814" y="0"/>
                  </a:moveTo>
                  <a:lnTo>
                    <a:pt x="0" y="0"/>
                  </a:lnTo>
                  <a:lnTo>
                    <a:pt x="0" y="44428"/>
                  </a:lnTo>
                  <a:lnTo>
                    <a:pt x="38814" y="44428"/>
                  </a:lnTo>
                  <a:lnTo>
                    <a:pt x="38814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2665919" y="5542466"/>
              <a:ext cx="39370" cy="44450"/>
            </a:xfrm>
            <a:custGeom>
              <a:avLst/>
              <a:gdLst/>
              <a:ahLst/>
              <a:cxnLst/>
              <a:rect l="l" t="t" r="r" b="b"/>
              <a:pathLst>
                <a:path w="39369" h="44450">
                  <a:moveTo>
                    <a:pt x="0" y="44428"/>
                  </a:moveTo>
                  <a:lnTo>
                    <a:pt x="38814" y="44428"/>
                  </a:lnTo>
                  <a:lnTo>
                    <a:pt x="38814" y="0"/>
                  </a:lnTo>
                  <a:lnTo>
                    <a:pt x="0" y="0"/>
                  </a:lnTo>
                  <a:lnTo>
                    <a:pt x="0" y="44428"/>
                  </a:lnTo>
                  <a:close/>
                </a:path>
              </a:pathLst>
            </a:custGeom>
            <a:ln w="73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3187147" y="5542466"/>
              <a:ext cx="39370" cy="44450"/>
            </a:xfrm>
            <a:custGeom>
              <a:avLst/>
              <a:gdLst/>
              <a:ahLst/>
              <a:cxnLst/>
              <a:rect l="l" t="t" r="r" b="b"/>
              <a:pathLst>
                <a:path w="39369" h="44450">
                  <a:moveTo>
                    <a:pt x="38814" y="0"/>
                  </a:moveTo>
                  <a:lnTo>
                    <a:pt x="0" y="0"/>
                  </a:lnTo>
                  <a:lnTo>
                    <a:pt x="0" y="44428"/>
                  </a:lnTo>
                  <a:lnTo>
                    <a:pt x="38814" y="44428"/>
                  </a:lnTo>
                  <a:lnTo>
                    <a:pt x="38814" y="0"/>
                  </a:lnTo>
                  <a:close/>
                </a:path>
              </a:pathLst>
            </a:custGeom>
            <a:solidFill>
              <a:srgbClr val="99C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3187147" y="5542466"/>
              <a:ext cx="39370" cy="44450"/>
            </a:xfrm>
            <a:custGeom>
              <a:avLst/>
              <a:gdLst/>
              <a:ahLst/>
              <a:cxnLst/>
              <a:rect l="l" t="t" r="r" b="b"/>
              <a:pathLst>
                <a:path w="39369" h="44450">
                  <a:moveTo>
                    <a:pt x="0" y="44428"/>
                  </a:moveTo>
                  <a:lnTo>
                    <a:pt x="38814" y="44428"/>
                  </a:lnTo>
                  <a:lnTo>
                    <a:pt x="38814" y="0"/>
                  </a:lnTo>
                  <a:lnTo>
                    <a:pt x="0" y="0"/>
                  </a:lnTo>
                  <a:lnTo>
                    <a:pt x="0" y="44428"/>
                  </a:lnTo>
                  <a:close/>
                </a:path>
              </a:pathLst>
            </a:custGeom>
            <a:ln w="73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3630745" y="5542466"/>
              <a:ext cx="39370" cy="44450"/>
            </a:xfrm>
            <a:custGeom>
              <a:avLst/>
              <a:gdLst/>
              <a:ahLst/>
              <a:cxnLst/>
              <a:rect l="l" t="t" r="r" b="b"/>
              <a:pathLst>
                <a:path w="39370" h="44450">
                  <a:moveTo>
                    <a:pt x="38814" y="0"/>
                  </a:moveTo>
                  <a:lnTo>
                    <a:pt x="0" y="0"/>
                  </a:lnTo>
                  <a:lnTo>
                    <a:pt x="0" y="44428"/>
                  </a:lnTo>
                  <a:lnTo>
                    <a:pt x="38814" y="44428"/>
                  </a:lnTo>
                  <a:lnTo>
                    <a:pt x="38814" y="0"/>
                  </a:lnTo>
                  <a:close/>
                </a:path>
              </a:pathLst>
            </a:custGeom>
            <a:solidFill>
              <a:srgbClr val="99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3630745" y="5542466"/>
              <a:ext cx="39370" cy="44450"/>
            </a:xfrm>
            <a:custGeom>
              <a:avLst/>
              <a:gdLst/>
              <a:ahLst/>
              <a:cxnLst/>
              <a:rect l="l" t="t" r="r" b="b"/>
              <a:pathLst>
                <a:path w="39370" h="44450">
                  <a:moveTo>
                    <a:pt x="0" y="44428"/>
                  </a:moveTo>
                  <a:lnTo>
                    <a:pt x="38814" y="44428"/>
                  </a:lnTo>
                  <a:lnTo>
                    <a:pt x="38814" y="0"/>
                  </a:lnTo>
                  <a:lnTo>
                    <a:pt x="0" y="0"/>
                  </a:lnTo>
                  <a:lnTo>
                    <a:pt x="0" y="44428"/>
                  </a:lnTo>
                  <a:close/>
                </a:path>
              </a:pathLst>
            </a:custGeom>
            <a:ln w="73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3919083" y="5542466"/>
              <a:ext cx="39370" cy="44450"/>
            </a:xfrm>
            <a:custGeom>
              <a:avLst/>
              <a:gdLst/>
              <a:ahLst/>
              <a:cxnLst/>
              <a:rect l="l" t="t" r="r" b="b"/>
              <a:pathLst>
                <a:path w="39370" h="44450">
                  <a:moveTo>
                    <a:pt x="38814" y="0"/>
                  </a:moveTo>
                  <a:lnTo>
                    <a:pt x="0" y="0"/>
                  </a:lnTo>
                  <a:lnTo>
                    <a:pt x="0" y="44428"/>
                  </a:lnTo>
                  <a:lnTo>
                    <a:pt x="38814" y="44428"/>
                  </a:lnTo>
                  <a:lnTo>
                    <a:pt x="38814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3919083" y="5542466"/>
              <a:ext cx="39370" cy="44450"/>
            </a:xfrm>
            <a:custGeom>
              <a:avLst/>
              <a:gdLst/>
              <a:ahLst/>
              <a:cxnLst/>
              <a:rect l="l" t="t" r="r" b="b"/>
              <a:pathLst>
                <a:path w="39370" h="44450">
                  <a:moveTo>
                    <a:pt x="0" y="44428"/>
                  </a:moveTo>
                  <a:lnTo>
                    <a:pt x="38814" y="44428"/>
                  </a:lnTo>
                  <a:lnTo>
                    <a:pt x="38814" y="0"/>
                  </a:lnTo>
                  <a:lnTo>
                    <a:pt x="0" y="0"/>
                  </a:lnTo>
                  <a:lnTo>
                    <a:pt x="0" y="44428"/>
                  </a:lnTo>
                  <a:close/>
                </a:path>
              </a:pathLst>
            </a:custGeom>
            <a:ln w="73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4" name="object 44" descr=""/>
          <p:cNvSpPr txBox="1"/>
          <p:nvPr/>
        </p:nvSpPr>
        <p:spPr>
          <a:xfrm>
            <a:off x="663194" y="5504463"/>
            <a:ext cx="6364605" cy="3689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2057400">
              <a:lnSpc>
                <a:spcPts val="610"/>
              </a:lnSpc>
              <a:spcBef>
                <a:spcPts val="120"/>
              </a:spcBef>
              <a:tabLst>
                <a:tab pos="2580640" algn="l"/>
                <a:tab pos="3023870" algn="l"/>
                <a:tab pos="3315335" algn="l"/>
              </a:tabLst>
            </a:pPr>
            <a:r>
              <a:rPr dirty="0" sz="550">
                <a:latin typeface="Calibri"/>
                <a:cs typeface="Calibri"/>
              </a:rPr>
              <a:t>Zona</a:t>
            </a:r>
            <a:r>
              <a:rPr dirty="0" sz="550" spc="75">
                <a:latin typeface="Calibri"/>
                <a:cs typeface="Calibri"/>
              </a:rPr>
              <a:t> </a:t>
            </a:r>
            <a:r>
              <a:rPr dirty="0" sz="550" spc="-10">
                <a:latin typeface="Calibri"/>
                <a:cs typeface="Calibri"/>
              </a:rPr>
              <a:t>Alarma</a:t>
            </a:r>
            <a:r>
              <a:rPr dirty="0" sz="550">
                <a:latin typeface="Calibri"/>
                <a:cs typeface="Calibri"/>
              </a:rPr>
              <a:t>	</a:t>
            </a:r>
            <a:r>
              <a:rPr dirty="0" sz="550" spc="-10">
                <a:latin typeface="Calibri"/>
                <a:cs typeface="Calibri"/>
              </a:rPr>
              <a:t>Seguridad</a:t>
            </a:r>
            <a:r>
              <a:rPr dirty="0" sz="550">
                <a:latin typeface="Calibri"/>
                <a:cs typeface="Calibri"/>
              </a:rPr>
              <a:t>	</a:t>
            </a:r>
            <a:r>
              <a:rPr dirty="0" sz="550" spc="-20">
                <a:latin typeface="Calibri"/>
                <a:cs typeface="Calibri"/>
              </a:rPr>
              <a:t>Éxito</a:t>
            </a:r>
            <a:r>
              <a:rPr dirty="0" sz="550">
                <a:latin typeface="Calibri"/>
                <a:cs typeface="Calibri"/>
              </a:rPr>
              <a:t>	Casos</a:t>
            </a:r>
            <a:r>
              <a:rPr dirty="0" sz="550" spc="70">
                <a:latin typeface="Calibri"/>
                <a:cs typeface="Calibri"/>
              </a:rPr>
              <a:t> </a:t>
            </a:r>
            <a:r>
              <a:rPr dirty="0" sz="550" spc="-10">
                <a:latin typeface="Calibri"/>
                <a:cs typeface="Calibri"/>
              </a:rPr>
              <a:t>actual</a:t>
            </a:r>
            <a:endParaRPr sz="550">
              <a:latin typeface="Calibri"/>
              <a:cs typeface="Calibri"/>
            </a:endParaRPr>
          </a:p>
          <a:p>
            <a:pPr marL="12700" marR="5080">
              <a:lnSpc>
                <a:spcPts val="1040"/>
              </a:lnSpc>
              <a:spcBef>
                <a:spcPts val="20"/>
              </a:spcBef>
            </a:pPr>
            <a:r>
              <a:rPr dirty="0" sz="900">
                <a:latin typeface="Arial MT"/>
                <a:cs typeface="Arial MT"/>
              </a:rPr>
              <a:t>Desde</a:t>
            </a:r>
            <a:r>
              <a:rPr dirty="0" sz="900" spc="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inicios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del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año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2024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Región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Tumbes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mantenido</a:t>
            </a:r>
            <a:r>
              <a:rPr dirty="0" sz="900" spc="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zona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EPIDEMIA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para</a:t>
            </a:r>
            <a:r>
              <a:rPr dirty="0" sz="900" spc="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dengue,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que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indica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una</a:t>
            </a:r>
            <a:r>
              <a:rPr dirty="0" sz="900" spc="35">
                <a:latin typeface="Arial MT"/>
                <a:cs typeface="Arial MT"/>
              </a:rPr>
              <a:t> </a:t>
            </a:r>
            <a:r>
              <a:rPr dirty="0" sz="900" spc="-20">
                <a:latin typeface="Arial MT"/>
                <a:cs typeface="Arial MT"/>
              </a:rPr>
              <a:t>alta </a:t>
            </a:r>
            <a:r>
              <a:rPr dirty="0" sz="900" spc="-10">
                <a:latin typeface="Arial MT"/>
                <a:cs typeface="Arial MT"/>
              </a:rPr>
              <a:t>transmisión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enfermedad, en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las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últimas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semanas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presentan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tendencia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oscilante.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4404232" y="3445994"/>
            <a:ext cx="682625" cy="183515"/>
          </a:xfrm>
          <a:prstGeom prst="rect">
            <a:avLst/>
          </a:prstGeom>
          <a:solidFill>
            <a:srgbClr val="FF0000"/>
          </a:solidFill>
          <a:ln w="22212">
            <a:solidFill>
              <a:srgbClr val="FFFF00"/>
            </a:solidFill>
          </a:ln>
        </p:spPr>
        <p:txBody>
          <a:bodyPr wrap="square" lIns="0" tIns="19685" rIns="0" bIns="0" rtlCol="0" vert="horz">
            <a:spAutoFit/>
          </a:bodyPr>
          <a:lstStyle/>
          <a:p>
            <a:pPr marL="88900">
              <a:lnSpc>
                <a:spcPct val="100000"/>
              </a:lnSpc>
              <a:spcBef>
                <a:spcPts val="155"/>
              </a:spcBef>
            </a:pPr>
            <a:r>
              <a:rPr dirty="0" sz="650" spc="-10" b="1">
                <a:solidFill>
                  <a:srgbClr val="FFFFFF"/>
                </a:solidFill>
                <a:latin typeface="Calibri"/>
                <a:cs typeface="Calibri"/>
              </a:rPr>
              <a:t>Zona</a:t>
            </a:r>
            <a:r>
              <a:rPr dirty="0" sz="65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650" spc="-10" b="1">
                <a:solidFill>
                  <a:srgbClr val="FFFFFF"/>
                </a:solidFill>
                <a:latin typeface="Calibri"/>
                <a:cs typeface="Calibri"/>
              </a:rPr>
              <a:t>Epidemia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1452800" y="6582133"/>
            <a:ext cx="291465" cy="2279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43815">
              <a:lnSpc>
                <a:spcPct val="110600"/>
              </a:lnSpc>
              <a:spcBef>
                <a:spcPts val="100"/>
              </a:spcBef>
            </a:pPr>
            <a:r>
              <a:rPr dirty="0" sz="600" spc="40" b="1">
                <a:latin typeface="Calibri"/>
                <a:cs typeface="Calibri"/>
              </a:rPr>
              <a:t>Niño</a:t>
            </a:r>
            <a:r>
              <a:rPr dirty="0" sz="600" spc="500" b="1">
                <a:latin typeface="Calibri"/>
                <a:cs typeface="Calibri"/>
              </a:rPr>
              <a:t> </a:t>
            </a:r>
            <a:r>
              <a:rPr dirty="0" sz="600" b="1">
                <a:latin typeface="Calibri"/>
                <a:cs typeface="Calibri"/>
              </a:rPr>
              <a:t>(01-</a:t>
            </a:r>
            <a:r>
              <a:rPr dirty="0" sz="600" spc="-25" b="1">
                <a:latin typeface="Calibri"/>
                <a:cs typeface="Calibri"/>
              </a:rPr>
              <a:t>11)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1827347" y="6582133"/>
            <a:ext cx="508634" cy="2279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5095" marR="5080" indent="-113030">
              <a:lnSpc>
                <a:spcPct val="110600"/>
              </a:lnSpc>
              <a:spcBef>
                <a:spcPts val="100"/>
              </a:spcBef>
            </a:pPr>
            <a:r>
              <a:rPr dirty="0" sz="600" spc="50" b="1">
                <a:latin typeface="Calibri"/>
                <a:cs typeface="Calibri"/>
              </a:rPr>
              <a:t>Adolescente</a:t>
            </a:r>
            <a:r>
              <a:rPr dirty="0" sz="600" spc="500" b="1">
                <a:latin typeface="Calibri"/>
                <a:cs typeface="Calibri"/>
              </a:rPr>
              <a:t> </a:t>
            </a:r>
            <a:r>
              <a:rPr dirty="0" sz="600" b="1">
                <a:latin typeface="Calibri"/>
                <a:cs typeface="Calibri"/>
              </a:rPr>
              <a:t>(12-</a:t>
            </a:r>
            <a:r>
              <a:rPr dirty="0" sz="600" spc="-25" b="1">
                <a:latin typeface="Calibri"/>
                <a:cs typeface="Calibri"/>
              </a:rPr>
              <a:t>17)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2420373" y="6582133"/>
            <a:ext cx="291465" cy="2279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4765">
              <a:lnSpc>
                <a:spcPct val="110600"/>
              </a:lnSpc>
              <a:spcBef>
                <a:spcPts val="100"/>
              </a:spcBef>
            </a:pPr>
            <a:r>
              <a:rPr dirty="0" sz="600" spc="50" b="1">
                <a:latin typeface="Calibri"/>
                <a:cs typeface="Calibri"/>
              </a:rPr>
              <a:t>Joven</a:t>
            </a:r>
            <a:r>
              <a:rPr dirty="0" sz="600" spc="500" b="1">
                <a:latin typeface="Calibri"/>
                <a:cs typeface="Calibri"/>
              </a:rPr>
              <a:t> </a:t>
            </a:r>
            <a:r>
              <a:rPr dirty="0" sz="600" b="1">
                <a:latin typeface="Calibri"/>
                <a:cs typeface="Calibri"/>
              </a:rPr>
              <a:t>(18-</a:t>
            </a:r>
            <a:r>
              <a:rPr dirty="0" sz="600" spc="-25" b="1">
                <a:latin typeface="Calibri"/>
                <a:cs typeface="Calibri"/>
              </a:rPr>
              <a:t>29)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2788688" y="6582133"/>
            <a:ext cx="294005" cy="2279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5715">
              <a:lnSpc>
                <a:spcPct val="110600"/>
              </a:lnSpc>
              <a:spcBef>
                <a:spcPts val="100"/>
              </a:spcBef>
            </a:pPr>
            <a:r>
              <a:rPr dirty="0" sz="600" spc="45" b="1">
                <a:latin typeface="Calibri"/>
                <a:cs typeface="Calibri"/>
              </a:rPr>
              <a:t>Adulto</a:t>
            </a:r>
            <a:r>
              <a:rPr dirty="0" sz="600" spc="500" b="1">
                <a:latin typeface="Calibri"/>
                <a:cs typeface="Calibri"/>
              </a:rPr>
              <a:t> </a:t>
            </a:r>
            <a:r>
              <a:rPr dirty="0" sz="600" b="1">
                <a:latin typeface="Calibri"/>
                <a:cs typeface="Calibri"/>
              </a:rPr>
              <a:t>(30-</a:t>
            </a:r>
            <a:r>
              <a:rPr dirty="0" sz="600" spc="-25" b="1">
                <a:latin typeface="Calibri"/>
                <a:cs typeface="Calibri"/>
              </a:rPr>
              <a:t>59)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3206864" y="6582133"/>
            <a:ext cx="558165" cy="2279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0975" marR="5080" indent="-168910">
              <a:lnSpc>
                <a:spcPct val="110600"/>
              </a:lnSpc>
              <a:spcBef>
                <a:spcPts val="100"/>
              </a:spcBef>
            </a:pPr>
            <a:r>
              <a:rPr dirty="0" sz="600" spc="55" b="1">
                <a:latin typeface="Calibri"/>
                <a:cs typeface="Calibri"/>
              </a:rPr>
              <a:t>Adulto</a:t>
            </a:r>
            <a:r>
              <a:rPr dirty="0" sz="600" spc="10" b="1">
                <a:latin typeface="Calibri"/>
                <a:cs typeface="Calibri"/>
              </a:rPr>
              <a:t> </a:t>
            </a:r>
            <a:r>
              <a:rPr dirty="0" sz="600" spc="50" b="1">
                <a:latin typeface="Calibri"/>
                <a:cs typeface="Calibri"/>
              </a:rPr>
              <a:t>Mayor</a:t>
            </a:r>
            <a:r>
              <a:rPr dirty="0" sz="600" spc="500" b="1">
                <a:latin typeface="Calibri"/>
                <a:cs typeface="Calibri"/>
              </a:rPr>
              <a:t> </a:t>
            </a:r>
            <a:r>
              <a:rPr dirty="0" sz="600" spc="-10" b="1">
                <a:latin typeface="Calibri"/>
                <a:cs typeface="Calibri"/>
              </a:rPr>
              <a:t>(60+)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310544" y="6895572"/>
            <a:ext cx="671830" cy="1047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500" spc="90">
                <a:latin typeface="Arial MT"/>
                <a:cs typeface="Arial MT"/>
              </a:rPr>
              <a:t>AGUAS</a:t>
            </a:r>
            <a:r>
              <a:rPr dirty="0" sz="500" spc="70">
                <a:latin typeface="Arial MT"/>
                <a:cs typeface="Arial MT"/>
              </a:rPr>
              <a:t> </a:t>
            </a:r>
            <a:r>
              <a:rPr dirty="0" sz="500" spc="75">
                <a:latin typeface="Arial MT"/>
                <a:cs typeface="Arial MT"/>
              </a:rPr>
              <a:t>VERDES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310544" y="7009917"/>
            <a:ext cx="980440" cy="8750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39300"/>
              </a:lnSpc>
              <a:spcBef>
                <a:spcPts val="95"/>
              </a:spcBef>
            </a:pPr>
            <a:r>
              <a:rPr dirty="0" sz="500" spc="85">
                <a:latin typeface="Arial MT"/>
                <a:cs typeface="Arial MT"/>
              </a:rPr>
              <a:t>CANOAS</a:t>
            </a:r>
            <a:r>
              <a:rPr dirty="0" sz="500" spc="75">
                <a:latin typeface="Arial MT"/>
                <a:cs typeface="Arial MT"/>
              </a:rPr>
              <a:t> </a:t>
            </a:r>
            <a:r>
              <a:rPr dirty="0" sz="500" spc="80">
                <a:latin typeface="Arial MT"/>
                <a:cs typeface="Arial MT"/>
              </a:rPr>
              <a:t>DE</a:t>
            </a:r>
            <a:r>
              <a:rPr dirty="0" sz="500" spc="80">
                <a:latin typeface="Arial MT"/>
                <a:cs typeface="Arial MT"/>
              </a:rPr>
              <a:t> </a:t>
            </a:r>
            <a:r>
              <a:rPr dirty="0" sz="500" spc="75">
                <a:latin typeface="Arial MT"/>
                <a:cs typeface="Arial MT"/>
              </a:rPr>
              <a:t>PUNTA</a:t>
            </a:r>
            <a:r>
              <a:rPr dirty="0" sz="500" spc="75">
                <a:latin typeface="Arial MT"/>
                <a:cs typeface="Arial MT"/>
              </a:rPr>
              <a:t> </a:t>
            </a:r>
            <a:r>
              <a:rPr dirty="0" sz="500" spc="65">
                <a:latin typeface="Arial MT"/>
                <a:cs typeface="Arial MT"/>
              </a:rPr>
              <a:t>SAL </a:t>
            </a:r>
            <a:r>
              <a:rPr dirty="0" sz="500" spc="60">
                <a:latin typeface="Arial MT"/>
                <a:cs typeface="Arial MT"/>
              </a:rPr>
              <a:t>CASITAS</a:t>
            </a:r>
            <a:endParaRPr sz="500">
              <a:latin typeface="Arial MT"/>
              <a:cs typeface="Arial MT"/>
            </a:endParaRPr>
          </a:p>
          <a:p>
            <a:pPr marL="12700" marR="516255">
              <a:lnSpc>
                <a:spcPts val="840"/>
              </a:lnSpc>
              <a:spcBef>
                <a:spcPts val="25"/>
              </a:spcBef>
            </a:pPr>
            <a:r>
              <a:rPr dirty="0" sz="500" spc="75">
                <a:latin typeface="Arial MT"/>
                <a:cs typeface="Arial MT"/>
              </a:rPr>
              <a:t>CORRALES LA</a:t>
            </a:r>
            <a:r>
              <a:rPr dirty="0" sz="500" spc="65">
                <a:latin typeface="Arial MT"/>
                <a:cs typeface="Arial MT"/>
              </a:rPr>
              <a:t> </a:t>
            </a:r>
            <a:r>
              <a:rPr dirty="0" sz="500" spc="60">
                <a:latin typeface="Arial MT"/>
                <a:cs typeface="Arial MT"/>
              </a:rPr>
              <a:t>CRUZ</a:t>
            </a:r>
            <a:r>
              <a:rPr dirty="0" sz="500" spc="80">
                <a:latin typeface="Arial MT"/>
                <a:cs typeface="Arial MT"/>
              </a:rPr>
              <a:t> MATAPALO</a:t>
            </a:r>
            <a:endParaRPr sz="500">
              <a:latin typeface="Arial MT"/>
              <a:cs typeface="Arial MT"/>
            </a:endParaRPr>
          </a:p>
          <a:p>
            <a:pPr marL="12700" marR="54610">
              <a:lnSpc>
                <a:spcPts val="840"/>
              </a:lnSpc>
              <a:spcBef>
                <a:spcPts val="30"/>
              </a:spcBef>
            </a:pPr>
            <a:r>
              <a:rPr dirty="0" sz="500" spc="100">
                <a:latin typeface="Arial MT"/>
                <a:cs typeface="Arial MT"/>
              </a:rPr>
              <a:t>PAMPAS</a:t>
            </a:r>
            <a:r>
              <a:rPr dirty="0" sz="500" spc="65">
                <a:latin typeface="Arial MT"/>
                <a:cs typeface="Arial MT"/>
              </a:rPr>
              <a:t> </a:t>
            </a:r>
            <a:r>
              <a:rPr dirty="0" sz="500" spc="80">
                <a:latin typeface="Arial MT"/>
                <a:cs typeface="Arial MT"/>
              </a:rPr>
              <a:t>DE</a:t>
            </a:r>
            <a:r>
              <a:rPr dirty="0" sz="500" spc="70">
                <a:latin typeface="Arial MT"/>
                <a:cs typeface="Arial MT"/>
              </a:rPr>
              <a:t> </a:t>
            </a:r>
            <a:r>
              <a:rPr dirty="0" sz="500" spc="60">
                <a:latin typeface="Arial MT"/>
                <a:cs typeface="Arial MT"/>
              </a:rPr>
              <a:t>HOSPITAL</a:t>
            </a:r>
            <a:r>
              <a:rPr dirty="0" sz="500" spc="90">
                <a:latin typeface="Arial MT"/>
                <a:cs typeface="Arial MT"/>
              </a:rPr>
              <a:t> PAPAYAL</a:t>
            </a:r>
            <a:endParaRPr sz="5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500" spc="95">
                <a:latin typeface="Arial MT"/>
                <a:cs typeface="Arial MT"/>
              </a:rPr>
              <a:t>SAN</a:t>
            </a:r>
            <a:r>
              <a:rPr dirty="0" sz="500" spc="40">
                <a:latin typeface="Arial MT"/>
                <a:cs typeface="Arial MT"/>
              </a:rPr>
              <a:t> </a:t>
            </a:r>
            <a:r>
              <a:rPr dirty="0" sz="500" spc="50">
                <a:latin typeface="Arial MT"/>
                <a:cs typeface="Arial MT"/>
              </a:rPr>
              <a:t>JACINTO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1502912" y="6820777"/>
            <a:ext cx="194310" cy="1067435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algn="ctr" marL="5715">
              <a:lnSpc>
                <a:spcPct val="100000"/>
              </a:lnSpc>
              <a:spcBef>
                <a:spcPts val="484"/>
              </a:spcBef>
            </a:pPr>
            <a:r>
              <a:rPr dirty="0" sz="600" spc="70">
                <a:latin typeface="Arial MT"/>
                <a:cs typeface="Arial MT"/>
              </a:rPr>
              <a:t>39</a:t>
            </a:r>
            <a:endParaRPr sz="6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395"/>
              </a:spcBef>
            </a:pPr>
            <a:r>
              <a:rPr dirty="0" sz="600" spc="45">
                <a:latin typeface="Arial MT"/>
                <a:cs typeface="Arial MT"/>
              </a:rPr>
              <a:t>9</a:t>
            </a:r>
            <a:endParaRPr sz="6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235"/>
              </a:spcBef>
            </a:pPr>
            <a:r>
              <a:rPr dirty="0" sz="600" spc="45">
                <a:latin typeface="Arial MT"/>
                <a:cs typeface="Arial MT"/>
              </a:rPr>
              <a:t>1</a:t>
            </a:r>
            <a:endParaRPr sz="6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dirty="0" sz="600" spc="70">
                <a:latin typeface="Arial MT"/>
                <a:cs typeface="Arial MT"/>
              </a:rPr>
              <a:t>313</a:t>
            </a:r>
            <a:endParaRPr sz="600">
              <a:latin typeface="Arial MT"/>
              <a:cs typeface="Arial MT"/>
            </a:endParaRPr>
          </a:p>
          <a:p>
            <a:pPr algn="ctr" marL="5715">
              <a:lnSpc>
                <a:spcPct val="100000"/>
              </a:lnSpc>
              <a:spcBef>
                <a:spcPts val="115"/>
              </a:spcBef>
            </a:pPr>
            <a:r>
              <a:rPr dirty="0" sz="600" spc="70">
                <a:latin typeface="Arial MT"/>
                <a:cs typeface="Arial MT"/>
              </a:rPr>
              <a:t>16</a:t>
            </a:r>
            <a:endParaRPr sz="600">
              <a:latin typeface="Arial MT"/>
              <a:cs typeface="Arial MT"/>
            </a:endParaRPr>
          </a:p>
          <a:p>
            <a:pPr algn="ctr" marL="5715">
              <a:lnSpc>
                <a:spcPct val="100000"/>
              </a:lnSpc>
              <a:spcBef>
                <a:spcPts val="114"/>
              </a:spcBef>
            </a:pPr>
            <a:r>
              <a:rPr dirty="0" sz="600" spc="70">
                <a:latin typeface="Arial MT"/>
                <a:cs typeface="Arial MT"/>
              </a:rPr>
              <a:t>37</a:t>
            </a:r>
            <a:endParaRPr sz="600">
              <a:latin typeface="Arial MT"/>
              <a:cs typeface="Arial MT"/>
            </a:endParaRPr>
          </a:p>
          <a:p>
            <a:pPr algn="ctr" marL="5715">
              <a:lnSpc>
                <a:spcPct val="100000"/>
              </a:lnSpc>
              <a:spcBef>
                <a:spcPts val="114"/>
              </a:spcBef>
            </a:pPr>
            <a:r>
              <a:rPr dirty="0" sz="600" spc="70">
                <a:latin typeface="Arial MT"/>
                <a:cs typeface="Arial MT"/>
              </a:rPr>
              <a:t>72</a:t>
            </a:r>
            <a:endParaRPr sz="600">
              <a:latin typeface="Arial MT"/>
              <a:cs typeface="Arial MT"/>
            </a:endParaRPr>
          </a:p>
          <a:p>
            <a:pPr algn="ctr" marL="5715">
              <a:lnSpc>
                <a:spcPct val="100000"/>
              </a:lnSpc>
              <a:spcBef>
                <a:spcPts val="114"/>
              </a:spcBef>
            </a:pPr>
            <a:r>
              <a:rPr dirty="0" sz="600" spc="70">
                <a:latin typeface="Arial MT"/>
                <a:cs typeface="Arial MT"/>
              </a:rPr>
              <a:t>46</a:t>
            </a:r>
            <a:endParaRPr sz="600">
              <a:latin typeface="Arial MT"/>
              <a:cs typeface="Arial MT"/>
            </a:endParaRPr>
          </a:p>
          <a:p>
            <a:pPr algn="ctr" marL="5715">
              <a:lnSpc>
                <a:spcPct val="100000"/>
              </a:lnSpc>
              <a:spcBef>
                <a:spcPts val="120"/>
              </a:spcBef>
            </a:pPr>
            <a:r>
              <a:rPr dirty="0" sz="600" spc="70">
                <a:latin typeface="Arial MT"/>
                <a:cs typeface="Arial MT"/>
              </a:rPr>
              <a:t>42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1989648" y="6820777"/>
            <a:ext cx="194310" cy="1067435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84"/>
              </a:spcBef>
            </a:pPr>
            <a:r>
              <a:rPr dirty="0" sz="600" spc="70">
                <a:latin typeface="Arial MT"/>
                <a:cs typeface="Arial MT"/>
              </a:rPr>
              <a:t>22</a:t>
            </a:r>
            <a:endParaRPr sz="6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395"/>
              </a:spcBef>
            </a:pPr>
            <a:r>
              <a:rPr dirty="0" sz="600" spc="45">
                <a:latin typeface="Arial MT"/>
                <a:cs typeface="Arial MT"/>
              </a:rPr>
              <a:t>2</a:t>
            </a:r>
            <a:endParaRPr sz="6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235"/>
              </a:spcBef>
            </a:pPr>
            <a:r>
              <a:rPr dirty="0" sz="600" spc="45">
                <a:latin typeface="Arial MT"/>
                <a:cs typeface="Arial MT"/>
              </a:rPr>
              <a:t>1</a:t>
            </a:r>
            <a:endParaRPr sz="6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dirty="0" sz="600" spc="70">
                <a:latin typeface="Arial MT"/>
                <a:cs typeface="Arial MT"/>
              </a:rPr>
              <a:t>136</a:t>
            </a:r>
            <a:endParaRPr sz="6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115"/>
              </a:spcBef>
            </a:pPr>
            <a:r>
              <a:rPr dirty="0" sz="600" spc="70">
                <a:latin typeface="Arial MT"/>
                <a:cs typeface="Arial MT"/>
              </a:rPr>
              <a:t>15</a:t>
            </a:r>
            <a:endParaRPr sz="6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114"/>
              </a:spcBef>
            </a:pPr>
            <a:r>
              <a:rPr dirty="0" sz="600" spc="70">
                <a:latin typeface="Arial MT"/>
                <a:cs typeface="Arial MT"/>
              </a:rPr>
              <a:t>12</a:t>
            </a:r>
            <a:endParaRPr sz="6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114"/>
              </a:spcBef>
            </a:pPr>
            <a:r>
              <a:rPr dirty="0" sz="600" spc="70">
                <a:latin typeface="Arial MT"/>
                <a:cs typeface="Arial MT"/>
              </a:rPr>
              <a:t>38</a:t>
            </a:r>
            <a:endParaRPr sz="6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114"/>
              </a:spcBef>
            </a:pPr>
            <a:r>
              <a:rPr dirty="0" sz="600" spc="70">
                <a:latin typeface="Arial MT"/>
                <a:cs typeface="Arial MT"/>
              </a:rPr>
              <a:t>39</a:t>
            </a:r>
            <a:endParaRPr sz="6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dirty="0" sz="600" spc="70">
                <a:latin typeface="Arial MT"/>
                <a:cs typeface="Arial MT"/>
              </a:rPr>
              <a:t>45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2470401" y="6820777"/>
            <a:ext cx="194310" cy="1067435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algn="ctr" marL="5715">
              <a:lnSpc>
                <a:spcPct val="100000"/>
              </a:lnSpc>
              <a:spcBef>
                <a:spcPts val="484"/>
              </a:spcBef>
            </a:pPr>
            <a:r>
              <a:rPr dirty="0" sz="600" spc="70">
                <a:latin typeface="Arial MT"/>
                <a:cs typeface="Arial MT"/>
              </a:rPr>
              <a:t>21</a:t>
            </a:r>
            <a:endParaRPr sz="6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395"/>
              </a:spcBef>
            </a:pPr>
            <a:r>
              <a:rPr dirty="0" sz="600" spc="45">
                <a:latin typeface="Arial MT"/>
                <a:cs typeface="Arial MT"/>
              </a:rPr>
              <a:t>8</a:t>
            </a:r>
            <a:endParaRPr sz="6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235"/>
              </a:spcBef>
            </a:pPr>
            <a:r>
              <a:rPr dirty="0" sz="600" spc="45">
                <a:latin typeface="Arial MT"/>
                <a:cs typeface="Arial MT"/>
              </a:rPr>
              <a:t>0</a:t>
            </a:r>
            <a:endParaRPr sz="6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dirty="0" sz="600" spc="70">
                <a:latin typeface="Arial MT"/>
                <a:cs typeface="Arial MT"/>
              </a:rPr>
              <a:t>206</a:t>
            </a:r>
            <a:endParaRPr sz="600">
              <a:latin typeface="Arial MT"/>
              <a:cs typeface="Arial MT"/>
            </a:endParaRPr>
          </a:p>
          <a:p>
            <a:pPr algn="ctr" marL="5715">
              <a:lnSpc>
                <a:spcPct val="100000"/>
              </a:lnSpc>
              <a:spcBef>
                <a:spcPts val="115"/>
              </a:spcBef>
            </a:pPr>
            <a:r>
              <a:rPr dirty="0" sz="600" spc="70">
                <a:latin typeface="Arial MT"/>
                <a:cs typeface="Arial MT"/>
              </a:rPr>
              <a:t>15</a:t>
            </a:r>
            <a:endParaRPr sz="600">
              <a:latin typeface="Arial MT"/>
              <a:cs typeface="Arial MT"/>
            </a:endParaRPr>
          </a:p>
          <a:p>
            <a:pPr algn="ctr" marL="5715">
              <a:lnSpc>
                <a:spcPct val="100000"/>
              </a:lnSpc>
              <a:spcBef>
                <a:spcPts val="114"/>
              </a:spcBef>
            </a:pPr>
            <a:r>
              <a:rPr dirty="0" sz="600" spc="70">
                <a:latin typeface="Arial MT"/>
                <a:cs typeface="Arial MT"/>
              </a:rPr>
              <a:t>23</a:t>
            </a:r>
            <a:endParaRPr sz="600">
              <a:latin typeface="Arial MT"/>
              <a:cs typeface="Arial MT"/>
            </a:endParaRPr>
          </a:p>
          <a:p>
            <a:pPr algn="ctr" marL="5715">
              <a:lnSpc>
                <a:spcPct val="100000"/>
              </a:lnSpc>
              <a:spcBef>
                <a:spcPts val="114"/>
              </a:spcBef>
            </a:pPr>
            <a:r>
              <a:rPr dirty="0" sz="600" spc="70">
                <a:latin typeface="Arial MT"/>
                <a:cs typeface="Arial MT"/>
              </a:rPr>
              <a:t>45</a:t>
            </a:r>
            <a:endParaRPr sz="600">
              <a:latin typeface="Arial MT"/>
              <a:cs typeface="Arial MT"/>
            </a:endParaRPr>
          </a:p>
          <a:p>
            <a:pPr algn="ctr" marL="5715">
              <a:lnSpc>
                <a:spcPct val="100000"/>
              </a:lnSpc>
              <a:spcBef>
                <a:spcPts val="114"/>
              </a:spcBef>
            </a:pPr>
            <a:r>
              <a:rPr dirty="0" sz="600" spc="70">
                <a:latin typeface="Arial MT"/>
                <a:cs typeface="Arial MT"/>
              </a:rPr>
              <a:t>21</a:t>
            </a:r>
            <a:endParaRPr sz="600">
              <a:latin typeface="Arial MT"/>
              <a:cs typeface="Arial MT"/>
            </a:endParaRPr>
          </a:p>
          <a:p>
            <a:pPr algn="ctr" marL="5715">
              <a:lnSpc>
                <a:spcPct val="100000"/>
              </a:lnSpc>
              <a:spcBef>
                <a:spcPts val="120"/>
              </a:spcBef>
            </a:pPr>
            <a:r>
              <a:rPr dirty="0" sz="600" spc="70">
                <a:latin typeface="Arial MT"/>
                <a:cs typeface="Arial MT"/>
              </a:rPr>
              <a:t>30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2838550" y="6820777"/>
            <a:ext cx="194310" cy="1067435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algn="ctr" marL="6350">
              <a:lnSpc>
                <a:spcPct val="100000"/>
              </a:lnSpc>
              <a:spcBef>
                <a:spcPts val="484"/>
              </a:spcBef>
            </a:pPr>
            <a:r>
              <a:rPr dirty="0" sz="600" spc="70">
                <a:latin typeface="Arial MT"/>
                <a:cs typeface="Arial MT"/>
              </a:rPr>
              <a:t>35</a:t>
            </a:r>
            <a:endParaRPr sz="600">
              <a:latin typeface="Arial MT"/>
              <a:cs typeface="Arial MT"/>
            </a:endParaRPr>
          </a:p>
          <a:p>
            <a:pPr algn="ctr" marL="6350">
              <a:lnSpc>
                <a:spcPct val="100000"/>
              </a:lnSpc>
              <a:spcBef>
                <a:spcPts val="395"/>
              </a:spcBef>
            </a:pPr>
            <a:r>
              <a:rPr dirty="0" sz="600" spc="70">
                <a:latin typeface="Arial MT"/>
                <a:cs typeface="Arial MT"/>
              </a:rPr>
              <a:t>13</a:t>
            </a:r>
            <a:endParaRPr sz="6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235"/>
              </a:spcBef>
            </a:pPr>
            <a:r>
              <a:rPr dirty="0" sz="600" spc="45">
                <a:latin typeface="Arial MT"/>
                <a:cs typeface="Arial MT"/>
              </a:rPr>
              <a:t>2</a:t>
            </a:r>
            <a:endParaRPr sz="6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dirty="0" sz="600" spc="70">
                <a:latin typeface="Arial MT"/>
                <a:cs typeface="Arial MT"/>
              </a:rPr>
              <a:t>330</a:t>
            </a:r>
            <a:endParaRPr sz="600">
              <a:latin typeface="Arial MT"/>
              <a:cs typeface="Arial MT"/>
            </a:endParaRPr>
          </a:p>
          <a:p>
            <a:pPr algn="ctr" marL="6350">
              <a:lnSpc>
                <a:spcPct val="100000"/>
              </a:lnSpc>
              <a:spcBef>
                <a:spcPts val="115"/>
              </a:spcBef>
            </a:pPr>
            <a:r>
              <a:rPr dirty="0" sz="600" spc="70">
                <a:latin typeface="Arial MT"/>
                <a:cs typeface="Arial MT"/>
              </a:rPr>
              <a:t>22</a:t>
            </a:r>
            <a:endParaRPr sz="600">
              <a:latin typeface="Arial MT"/>
              <a:cs typeface="Arial MT"/>
            </a:endParaRPr>
          </a:p>
          <a:p>
            <a:pPr algn="ctr" marL="6350">
              <a:lnSpc>
                <a:spcPct val="100000"/>
              </a:lnSpc>
              <a:spcBef>
                <a:spcPts val="114"/>
              </a:spcBef>
            </a:pPr>
            <a:r>
              <a:rPr dirty="0" sz="600" spc="70">
                <a:latin typeface="Arial MT"/>
                <a:cs typeface="Arial MT"/>
              </a:rPr>
              <a:t>35</a:t>
            </a:r>
            <a:endParaRPr sz="600">
              <a:latin typeface="Arial MT"/>
              <a:cs typeface="Arial MT"/>
            </a:endParaRPr>
          </a:p>
          <a:p>
            <a:pPr algn="ctr" marL="6350">
              <a:lnSpc>
                <a:spcPct val="100000"/>
              </a:lnSpc>
              <a:spcBef>
                <a:spcPts val="114"/>
              </a:spcBef>
            </a:pPr>
            <a:r>
              <a:rPr dirty="0" sz="600" spc="70">
                <a:latin typeface="Arial MT"/>
                <a:cs typeface="Arial MT"/>
              </a:rPr>
              <a:t>59</a:t>
            </a:r>
            <a:endParaRPr sz="600">
              <a:latin typeface="Arial MT"/>
              <a:cs typeface="Arial MT"/>
            </a:endParaRPr>
          </a:p>
          <a:p>
            <a:pPr algn="ctr" marL="6350">
              <a:lnSpc>
                <a:spcPct val="100000"/>
              </a:lnSpc>
              <a:spcBef>
                <a:spcPts val="114"/>
              </a:spcBef>
            </a:pPr>
            <a:r>
              <a:rPr dirty="0" sz="600" spc="70">
                <a:latin typeface="Arial MT"/>
                <a:cs typeface="Arial MT"/>
              </a:rPr>
              <a:t>51</a:t>
            </a:r>
            <a:endParaRPr sz="600">
              <a:latin typeface="Arial MT"/>
              <a:cs typeface="Arial MT"/>
            </a:endParaRPr>
          </a:p>
          <a:p>
            <a:pPr algn="ctr" marL="6350">
              <a:lnSpc>
                <a:spcPct val="100000"/>
              </a:lnSpc>
              <a:spcBef>
                <a:spcPts val="120"/>
              </a:spcBef>
            </a:pPr>
            <a:r>
              <a:rPr dirty="0" sz="600" spc="70">
                <a:latin typeface="Arial MT"/>
                <a:cs typeface="Arial MT"/>
              </a:rPr>
              <a:t>46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3412794" y="6820777"/>
            <a:ext cx="137795" cy="1067435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43815">
              <a:lnSpc>
                <a:spcPct val="100000"/>
              </a:lnSpc>
              <a:spcBef>
                <a:spcPts val="484"/>
              </a:spcBef>
            </a:pPr>
            <a:r>
              <a:rPr dirty="0" sz="600" spc="45">
                <a:latin typeface="Arial MT"/>
                <a:cs typeface="Arial MT"/>
              </a:rPr>
              <a:t>6</a:t>
            </a:r>
            <a:endParaRPr sz="600">
              <a:latin typeface="Arial MT"/>
              <a:cs typeface="Arial MT"/>
            </a:endParaRPr>
          </a:p>
          <a:p>
            <a:pPr marL="43815">
              <a:lnSpc>
                <a:spcPct val="100000"/>
              </a:lnSpc>
              <a:spcBef>
                <a:spcPts val="395"/>
              </a:spcBef>
            </a:pPr>
            <a:r>
              <a:rPr dirty="0" sz="600" spc="45">
                <a:latin typeface="Arial MT"/>
                <a:cs typeface="Arial MT"/>
              </a:rPr>
              <a:t>2</a:t>
            </a:r>
            <a:endParaRPr sz="600">
              <a:latin typeface="Arial MT"/>
              <a:cs typeface="Arial MT"/>
            </a:endParaRPr>
          </a:p>
          <a:p>
            <a:pPr marL="43815">
              <a:lnSpc>
                <a:spcPct val="100000"/>
              </a:lnSpc>
              <a:spcBef>
                <a:spcPts val="235"/>
              </a:spcBef>
            </a:pPr>
            <a:r>
              <a:rPr dirty="0" sz="600" spc="45">
                <a:latin typeface="Arial MT"/>
                <a:cs typeface="Arial MT"/>
              </a:rPr>
              <a:t>1</a:t>
            </a:r>
            <a:endParaRPr sz="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00" spc="70">
                <a:latin typeface="Arial MT"/>
                <a:cs typeface="Arial MT"/>
              </a:rPr>
              <a:t>86</a:t>
            </a:r>
            <a:endParaRPr sz="600">
              <a:latin typeface="Arial MT"/>
              <a:cs typeface="Arial MT"/>
            </a:endParaRPr>
          </a:p>
          <a:p>
            <a:pPr marL="43815">
              <a:lnSpc>
                <a:spcPct val="100000"/>
              </a:lnSpc>
              <a:spcBef>
                <a:spcPts val="115"/>
              </a:spcBef>
            </a:pPr>
            <a:r>
              <a:rPr dirty="0" sz="600" spc="45">
                <a:latin typeface="Arial MT"/>
                <a:cs typeface="Arial MT"/>
              </a:rPr>
              <a:t>5</a:t>
            </a:r>
            <a:endParaRPr sz="600">
              <a:latin typeface="Arial MT"/>
              <a:cs typeface="Arial MT"/>
            </a:endParaRPr>
          </a:p>
          <a:p>
            <a:pPr marL="43815">
              <a:lnSpc>
                <a:spcPct val="100000"/>
              </a:lnSpc>
              <a:spcBef>
                <a:spcPts val="114"/>
              </a:spcBef>
            </a:pPr>
            <a:r>
              <a:rPr dirty="0" sz="600" spc="45">
                <a:latin typeface="Arial MT"/>
                <a:cs typeface="Arial MT"/>
              </a:rPr>
              <a:t>7</a:t>
            </a:r>
            <a:endParaRPr sz="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00" spc="70">
                <a:latin typeface="Arial MT"/>
                <a:cs typeface="Arial MT"/>
              </a:rPr>
              <a:t>20</a:t>
            </a:r>
            <a:endParaRPr sz="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00" spc="70">
                <a:latin typeface="Arial MT"/>
                <a:cs typeface="Arial MT"/>
              </a:rPr>
              <a:t>10</a:t>
            </a:r>
            <a:endParaRPr sz="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00" spc="70">
                <a:latin typeface="Arial MT"/>
                <a:cs typeface="Arial MT"/>
              </a:rPr>
              <a:t>29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58" name="object 58" descr=""/>
          <p:cNvSpPr txBox="1"/>
          <p:nvPr/>
        </p:nvSpPr>
        <p:spPr>
          <a:xfrm>
            <a:off x="4012136" y="6815732"/>
            <a:ext cx="250190" cy="1072515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algn="ctr" marL="5715">
              <a:lnSpc>
                <a:spcPct val="100000"/>
              </a:lnSpc>
              <a:spcBef>
                <a:spcPts val="484"/>
              </a:spcBef>
            </a:pPr>
            <a:r>
              <a:rPr dirty="0" sz="600" spc="70" b="1">
                <a:latin typeface="Arial"/>
                <a:cs typeface="Arial"/>
              </a:rPr>
              <a:t>123</a:t>
            </a:r>
            <a:endParaRPr sz="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95"/>
              </a:spcBef>
            </a:pPr>
            <a:r>
              <a:rPr dirty="0" sz="600" spc="70" b="1">
                <a:latin typeface="Arial"/>
                <a:cs typeface="Arial"/>
              </a:rPr>
              <a:t>34</a:t>
            </a:r>
            <a:endParaRPr sz="600">
              <a:latin typeface="Arial"/>
              <a:cs typeface="Arial"/>
            </a:endParaRPr>
          </a:p>
          <a:p>
            <a:pPr algn="ctr" marL="5080">
              <a:lnSpc>
                <a:spcPct val="100000"/>
              </a:lnSpc>
              <a:spcBef>
                <a:spcPts val="275"/>
              </a:spcBef>
            </a:pPr>
            <a:r>
              <a:rPr dirty="0" sz="600" spc="45" b="1">
                <a:latin typeface="Arial"/>
                <a:cs typeface="Arial"/>
              </a:rPr>
              <a:t>5</a:t>
            </a:r>
            <a:endParaRPr sz="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14"/>
              </a:spcBef>
            </a:pPr>
            <a:r>
              <a:rPr dirty="0" sz="600" spc="75" b="1">
                <a:latin typeface="Arial"/>
                <a:cs typeface="Arial"/>
              </a:rPr>
              <a:t>1071</a:t>
            </a:r>
            <a:endParaRPr sz="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14"/>
              </a:spcBef>
            </a:pPr>
            <a:r>
              <a:rPr dirty="0" sz="600" spc="70" b="1">
                <a:latin typeface="Arial"/>
                <a:cs typeface="Arial"/>
              </a:rPr>
              <a:t>73</a:t>
            </a:r>
            <a:endParaRPr sz="600">
              <a:latin typeface="Arial"/>
              <a:cs typeface="Arial"/>
            </a:endParaRPr>
          </a:p>
          <a:p>
            <a:pPr algn="ctr" marL="5715">
              <a:lnSpc>
                <a:spcPct val="100000"/>
              </a:lnSpc>
              <a:spcBef>
                <a:spcPts val="120"/>
              </a:spcBef>
            </a:pPr>
            <a:r>
              <a:rPr dirty="0" sz="600" spc="70" b="1">
                <a:latin typeface="Arial"/>
                <a:cs typeface="Arial"/>
              </a:rPr>
              <a:t>114</a:t>
            </a:r>
            <a:endParaRPr sz="600">
              <a:latin typeface="Arial"/>
              <a:cs typeface="Arial"/>
            </a:endParaRPr>
          </a:p>
          <a:p>
            <a:pPr algn="ctr" marL="5715">
              <a:lnSpc>
                <a:spcPct val="100000"/>
              </a:lnSpc>
              <a:spcBef>
                <a:spcPts val="114"/>
              </a:spcBef>
            </a:pPr>
            <a:r>
              <a:rPr dirty="0" sz="600" spc="70" b="1">
                <a:latin typeface="Arial"/>
                <a:cs typeface="Arial"/>
              </a:rPr>
              <a:t>234</a:t>
            </a:r>
            <a:endParaRPr sz="600">
              <a:latin typeface="Arial"/>
              <a:cs typeface="Arial"/>
            </a:endParaRPr>
          </a:p>
          <a:p>
            <a:pPr algn="ctr" marL="5715">
              <a:lnSpc>
                <a:spcPct val="100000"/>
              </a:lnSpc>
              <a:spcBef>
                <a:spcPts val="114"/>
              </a:spcBef>
            </a:pPr>
            <a:r>
              <a:rPr dirty="0" sz="600" spc="70" b="1">
                <a:latin typeface="Arial"/>
                <a:cs typeface="Arial"/>
              </a:rPr>
              <a:t>167</a:t>
            </a:r>
            <a:endParaRPr sz="600">
              <a:latin typeface="Arial"/>
              <a:cs typeface="Arial"/>
            </a:endParaRPr>
          </a:p>
          <a:p>
            <a:pPr algn="ctr" marL="5715">
              <a:lnSpc>
                <a:spcPct val="100000"/>
              </a:lnSpc>
              <a:spcBef>
                <a:spcPts val="120"/>
              </a:spcBef>
            </a:pPr>
            <a:r>
              <a:rPr dirty="0" sz="600" spc="70" b="1">
                <a:latin typeface="Arial"/>
                <a:cs typeface="Arial"/>
              </a:rPr>
              <a:t>192</a:t>
            </a:r>
            <a:endParaRPr sz="600">
              <a:latin typeface="Arial"/>
              <a:cs typeface="Arial"/>
            </a:endParaRPr>
          </a:p>
        </p:txBody>
      </p:sp>
      <p:sp>
        <p:nvSpPr>
          <p:cNvPr id="59" name="object 59" descr=""/>
          <p:cNvSpPr txBox="1"/>
          <p:nvPr/>
        </p:nvSpPr>
        <p:spPr>
          <a:xfrm>
            <a:off x="310544" y="7859310"/>
            <a:ext cx="1018540" cy="4559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39500"/>
              </a:lnSpc>
              <a:spcBef>
                <a:spcPts val="95"/>
              </a:spcBef>
            </a:pPr>
            <a:r>
              <a:rPr dirty="0" sz="500" spc="95">
                <a:latin typeface="Arial MT"/>
                <a:cs typeface="Arial MT"/>
              </a:rPr>
              <a:t>SAN</a:t>
            </a:r>
            <a:r>
              <a:rPr dirty="0" sz="500" spc="40">
                <a:latin typeface="Arial MT"/>
                <a:cs typeface="Arial MT"/>
              </a:rPr>
              <a:t> </a:t>
            </a:r>
            <a:r>
              <a:rPr dirty="0" sz="500" spc="75">
                <a:latin typeface="Arial MT"/>
                <a:cs typeface="Arial MT"/>
              </a:rPr>
              <a:t>JUAN</a:t>
            </a:r>
            <a:r>
              <a:rPr dirty="0" sz="500" spc="40">
                <a:latin typeface="Arial MT"/>
                <a:cs typeface="Arial MT"/>
              </a:rPr>
              <a:t> </a:t>
            </a:r>
            <a:r>
              <a:rPr dirty="0" sz="500" spc="80">
                <a:latin typeface="Arial MT"/>
                <a:cs typeface="Arial MT"/>
              </a:rPr>
              <a:t>DE</a:t>
            </a:r>
            <a:r>
              <a:rPr dirty="0" sz="500" spc="75">
                <a:latin typeface="Arial MT"/>
                <a:cs typeface="Arial MT"/>
              </a:rPr>
              <a:t> LA</a:t>
            </a:r>
            <a:r>
              <a:rPr dirty="0" sz="500" spc="70">
                <a:latin typeface="Arial MT"/>
                <a:cs typeface="Arial MT"/>
              </a:rPr>
              <a:t> </a:t>
            </a:r>
            <a:r>
              <a:rPr dirty="0" sz="500" spc="65">
                <a:latin typeface="Arial MT"/>
                <a:cs typeface="Arial MT"/>
              </a:rPr>
              <a:t>VIRGEN </a:t>
            </a:r>
            <a:r>
              <a:rPr dirty="0" sz="500" spc="75">
                <a:latin typeface="Arial MT"/>
                <a:cs typeface="Arial MT"/>
              </a:rPr>
              <a:t>TUMBES</a:t>
            </a:r>
            <a:endParaRPr sz="500">
              <a:latin typeface="Arial MT"/>
              <a:cs typeface="Arial MT"/>
            </a:endParaRPr>
          </a:p>
          <a:p>
            <a:pPr marL="12700" marR="556895">
              <a:lnSpc>
                <a:spcPct val="139500"/>
              </a:lnSpc>
              <a:spcBef>
                <a:spcPts val="40"/>
              </a:spcBef>
            </a:pPr>
            <a:r>
              <a:rPr dirty="0" sz="500" spc="60">
                <a:latin typeface="Arial MT"/>
                <a:cs typeface="Arial MT"/>
              </a:rPr>
              <a:t>ZARUMILLA</a:t>
            </a:r>
            <a:r>
              <a:rPr dirty="0" sz="500" spc="500">
                <a:latin typeface="Arial MT"/>
                <a:cs typeface="Arial MT"/>
              </a:rPr>
              <a:t> </a:t>
            </a:r>
            <a:r>
              <a:rPr dirty="0" sz="500" spc="55">
                <a:latin typeface="Arial MT"/>
                <a:cs typeface="Arial MT"/>
              </a:rPr>
              <a:t>ZORRITOS</a:t>
            </a:r>
            <a:endParaRPr sz="500">
              <a:latin typeface="Arial MT"/>
              <a:cs typeface="Arial MT"/>
            </a:endParaRPr>
          </a:p>
        </p:txBody>
      </p:sp>
      <p:sp>
        <p:nvSpPr>
          <p:cNvPr id="60" name="object 60" descr=""/>
          <p:cNvSpPr txBox="1"/>
          <p:nvPr/>
        </p:nvSpPr>
        <p:spPr>
          <a:xfrm>
            <a:off x="1502912" y="7862337"/>
            <a:ext cx="194310" cy="455930"/>
          </a:xfrm>
          <a:prstGeom prst="rect">
            <a:avLst/>
          </a:prstGeom>
        </p:spPr>
        <p:txBody>
          <a:bodyPr wrap="square" lIns="0" tIns="26669" rIns="0" bIns="0" rtlCol="0" vert="horz">
            <a:spAutoFit/>
          </a:bodyPr>
          <a:lstStyle/>
          <a:p>
            <a:pPr marL="43815">
              <a:lnSpc>
                <a:spcPct val="100000"/>
              </a:lnSpc>
              <a:spcBef>
                <a:spcPts val="209"/>
              </a:spcBef>
            </a:pPr>
            <a:r>
              <a:rPr dirty="0" sz="600" spc="70">
                <a:latin typeface="Arial MT"/>
                <a:cs typeface="Arial MT"/>
              </a:rPr>
              <a:t>80</a:t>
            </a:r>
            <a:endParaRPr sz="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00" spc="70">
                <a:latin typeface="Arial MT"/>
                <a:cs typeface="Arial MT"/>
              </a:rPr>
              <a:t>713</a:t>
            </a:r>
            <a:endParaRPr sz="600">
              <a:latin typeface="Arial MT"/>
              <a:cs typeface="Arial MT"/>
            </a:endParaRPr>
          </a:p>
          <a:p>
            <a:pPr marL="43815">
              <a:lnSpc>
                <a:spcPct val="100000"/>
              </a:lnSpc>
              <a:spcBef>
                <a:spcPts val="114"/>
              </a:spcBef>
            </a:pPr>
            <a:r>
              <a:rPr dirty="0" sz="600" spc="70">
                <a:latin typeface="Arial MT"/>
                <a:cs typeface="Arial MT"/>
              </a:rPr>
              <a:t>41</a:t>
            </a:r>
            <a:endParaRPr sz="600">
              <a:latin typeface="Arial MT"/>
              <a:cs typeface="Arial MT"/>
            </a:endParaRPr>
          </a:p>
          <a:p>
            <a:pPr marL="43815">
              <a:lnSpc>
                <a:spcPct val="100000"/>
              </a:lnSpc>
              <a:spcBef>
                <a:spcPts val="155"/>
              </a:spcBef>
            </a:pPr>
            <a:r>
              <a:rPr dirty="0" sz="600" spc="70">
                <a:latin typeface="Arial MT"/>
                <a:cs typeface="Arial MT"/>
              </a:rPr>
              <a:t>14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61" name="object 61" descr=""/>
          <p:cNvSpPr txBox="1"/>
          <p:nvPr/>
        </p:nvSpPr>
        <p:spPr>
          <a:xfrm>
            <a:off x="1989648" y="7862337"/>
            <a:ext cx="194310" cy="455930"/>
          </a:xfrm>
          <a:prstGeom prst="rect">
            <a:avLst/>
          </a:prstGeom>
        </p:spPr>
        <p:txBody>
          <a:bodyPr wrap="square" lIns="0" tIns="26669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09"/>
              </a:spcBef>
            </a:pPr>
            <a:r>
              <a:rPr dirty="0" sz="600" spc="70">
                <a:latin typeface="Arial MT"/>
                <a:cs typeface="Arial MT"/>
              </a:rPr>
              <a:t>69</a:t>
            </a:r>
            <a:endParaRPr sz="6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114"/>
              </a:spcBef>
            </a:pPr>
            <a:r>
              <a:rPr dirty="0" sz="600" spc="70">
                <a:latin typeface="Arial MT"/>
                <a:cs typeface="Arial MT"/>
              </a:rPr>
              <a:t>438</a:t>
            </a:r>
            <a:endParaRPr sz="6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114"/>
              </a:spcBef>
            </a:pPr>
            <a:r>
              <a:rPr dirty="0" sz="600" spc="70">
                <a:latin typeface="Arial MT"/>
                <a:cs typeface="Arial MT"/>
              </a:rPr>
              <a:t>42</a:t>
            </a:r>
            <a:endParaRPr sz="6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155"/>
              </a:spcBef>
            </a:pPr>
            <a:r>
              <a:rPr dirty="0" sz="600" spc="45">
                <a:latin typeface="Arial MT"/>
                <a:cs typeface="Arial MT"/>
              </a:rPr>
              <a:t>4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62" name="object 62" descr=""/>
          <p:cNvSpPr txBox="1"/>
          <p:nvPr/>
        </p:nvSpPr>
        <p:spPr>
          <a:xfrm>
            <a:off x="2470402" y="7862337"/>
            <a:ext cx="194310" cy="455930"/>
          </a:xfrm>
          <a:prstGeom prst="rect">
            <a:avLst/>
          </a:prstGeom>
        </p:spPr>
        <p:txBody>
          <a:bodyPr wrap="square" lIns="0" tIns="26669" rIns="0" bIns="0" rtlCol="0" vert="horz">
            <a:spAutoFit/>
          </a:bodyPr>
          <a:lstStyle/>
          <a:p>
            <a:pPr marL="43815">
              <a:lnSpc>
                <a:spcPct val="100000"/>
              </a:lnSpc>
              <a:spcBef>
                <a:spcPts val="209"/>
              </a:spcBef>
            </a:pPr>
            <a:r>
              <a:rPr dirty="0" sz="600" spc="70">
                <a:latin typeface="Arial MT"/>
                <a:cs typeface="Arial MT"/>
              </a:rPr>
              <a:t>66</a:t>
            </a:r>
            <a:endParaRPr sz="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00" spc="70">
                <a:latin typeface="Arial MT"/>
                <a:cs typeface="Arial MT"/>
              </a:rPr>
              <a:t>559</a:t>
            </a:r>
            <a:endParaRPr sz="600">
              <a:latin typeface="Arial MT"/>
              <a:cs typeface="Arial MT"/>
            </a:endParaRPr>
          </a:p>
          <a:p>
            <a:pPr marL="43815">
              <a:lnSpc>
                <a:spcPct val="100000"/>
              </a:lnSpc>
              <a:spcBef>
                <a:spcPts val="114"/>
              </a:spcBef>
            </a:pPr>
            <a:r>
              <a:rPr dirty="0" sz="600" spc="70">
                <a:latin typeface="Arial MT"/>
                <a:cs typeface="Arial MT"/>
              </a:rPr>
              <a:t>49</a:t>
            </a:r>
            <a:endParaRPr sz="600">
              <a:latin typeface="Arial MT"/>
              <a:cs typeface="Arial MT"/>
            </a:endParaRPr>
          </a:p>
          <a:p>
            <a:pPr marL="43815">
              <a:lnSpc>
                <a:spcPct val="100000"/>
              </a:lnSpc>
              <a:spcBef>
                <a:spcPts val="155"/>
              </a:spcBef>
            </a:pPr>
            <a:r>
              <a:rPr dirty="0" sz="600" spc="70">
                <a:latin typeface="Arial MT"/>
                <a:cs typeface="Arial MT"/>
              </a:rPr>
              <a:t>10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63" name="object 63" descr=""/>
          <p:cNvSpPr txBox="1"/>
          <p:nvPr/>
        </p:nvSpPr>
        <p:spPr>
          <a:xfrm>
            <a:off x="2813619" y="7862337"/>
            <a:ext cx="250190" cy="455930"/>
          </a:xfrm>
          <a:prstGeom prst="rect">
            <a:avLst/>
          </a:prstGeom>
        </p:spPr>
        <p:txBody>
          <a:bodyPr wrap="square" lIns="0" tIns="26669" rIns="0" bIns="0" rtlCol="0" vert="horz">
            <a:spAutoFit/>
          </a:bodyPr>
          <a:lstStyle/>
          <a:p>
            <a:pPr marL="37465">
              <a:lnSpc>
                <a:spcPct val="100000"/>
              </a:lnSpc>
              <a:spcBef>
                <a:spcPts val="209"/>
              </a:spcBef>
            </a:pPr>
            <a:r>
              <a:rPr dirty="0" sz="600" spc="70">
                <a:latin typeface="Arial MT"/>
                <a:cs typeface="Arial MT"/>
              </a:rPr>
              <a:t>151</a:t>
            </a:r>
            <a:endParaRPr sz="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00" spc="75">
                <a:latin typeface="Arial MT"/>
                <a:cs typeface="Arial MT"/>
              </a:rPr>
              <a:t>1002</a:t>
            </a:r>
            <a:endParaRPr sz="600">
              <a:latin typeface="Arial MT"/>
              <a:cs typeface="Arial MT"/>
            </a:endParaRPr>
          </a:p>
          <a:p>
            <a:pPr marL="68580">
              <a:lnSpc>
                <a:spcPct val="100000"/>
              </a:lnSpc>
              <a:spcBef>
                <a:spcPts val="114"/>
              </a:spcBef>
            </a:pPr>
            <a:r>
              <a:rPr dirty="0" sz="600" spc="70">
                <a:latin typeface="Arial MT"/>
                <a:cs typeface="Arial MT"/>
              </a:rPr>
              <a:t>52</a:t>
            </a:r>
            <a:endParaRPr sz="600">
              <a:latin typeface="Arial MT"/>
              <a:cs typeface="Arial MT"/>
            </a:endParaRPr>
          </a:p>
          <a:p>
            <a:pPr marL="68580">
              <a:lnSpc>
                <a:spcPct val="100000"/>
              </a:lnSpc>
              <a:spcBef>
                <a:spcPts val="155"/>
              </a:spcBef>
            </a:pPr>
            <a:r>
              <a:rPr dirty="0" sz="600" spc="70">
                <a:latin typeface="Arial MT"/>
                <a:cs typeface="Arial MT"/>
              </a:rPr>
              <a:t>16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64" name="object 64" descr=""/>
          <p:cNvSpPr txBox="1"/>
          <p:nvPr/>
        </p:nvSpPr>
        <p:spPr>
          <a:xfrm>
            <a:off x="3387863" y="7862337"/>
            <a:ext cx="194310" cy="455930"/>
          </a:xfrm>
          <a:prstGeom prst="rect">
            <a:avLst/>
          </a:prstGeom>
        </p:spPr>
        <p:txBody>
          <a:bodyPr wrap="square" lIns="0" tIns="26669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09"/>
              </a:spcBef>
            </a:pPr>
            <a:r>
              <a:rPr dirty="0" sz="600" spc="70">
                <a:latin typeface="Arial MT"/>
                <a:cs typeface="Arial MT"/>
              </a:rPr>
              <a:t>52</a:t>
            </a:r>
            <a:endParaRPr sz="6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114"/>
              </a:spcBef>
            </a:pPr>
            <a:r>
              <a:rPr dirty="0" sz="600" spc="70">
                <a:latin typeface="Arial MT"/>
                <a:cs typeface="Arial MT"/>
              </a:rPr>
              <a:t>236</a:t>
            </a:r>
            <a:endParaRPr sz="6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114"/>
              </a:spcBef>
            </a:pPr>
            <a:r>
              <a:rPr dirty="0" sz="600" spc="70">
                <a:latin typeface="Arial MT"/>
                <a:cs typeface="Arial MT"/>
              </a:rPr>
              <a:t>10</a:t>
            </a:r>
            <a:endParaRPr sz="6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155"/>
              </a:spcBef>
            </a:pPr>
            <a:r>
              <a:rPr dirty="0" sz="600" spc="45">
                <a:latin typeface="Arial MT"/>
                <a:cs typeface="Arial MT"/>
              </a:rPr>
              <a:t>6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65" name="object 65" descr=""/>
          <p:cNvSpPr txBox="1"/>
          <p:nvPr/>
        </p:nvSpPr>
        <p:spPr>
          <a:xfrm>
            <a:off x="4012136" y="7862337"/>
            <a:ext cx="250190" cy="450850"/>
          </a:xfrm>
          <a:prstGeom prst="rect">
            <a:avLst/>
          </a:prstGeom>
        </p:spPr>
        <p:txBody>
          <a:bodyPr wrap="square" lIns="0" tIns="26669" rIns="0" bIns="0" rtlCol="0" vert="horz">
            <a:spAutoFit/>
          </a:bodyPr>
          <a:lstStyle/>
          <a:p>
            <a:pPr marL="43815">
              <a:lnSpc>
                <a:spcPct val="100000"/>
              </a:lnSpc>
              <a:spcBef>
                <a:spcPts val="209"/>
              </a:spcBef>
            </a:pPr>
            <a:r>
              <a:rPr dirty="0" sz="600" spc="70" b="1">
                <a:latin typeface="Arial"/>
                <a:cs typeface="Arial"/>
              </a:rPr>
              <a:t>418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00" spc="75" b="1">
                <a:latin typeface="Arial"/>
                <a:cs typeface="Arial"/>
              </a:rPr>
              <a:t>2948</a:t>
            </a:r>
            <a:endParaRPr sz="600">
              <a:latin typeface="Arial"/>
              <a:cs typeface="Arial"/>
            </a:endParaRPr>
          </a:p>
          <a:p>
            <a:pPr marL="43815">
              <a:lnSpc>
                <a:spcPct val="100000"/>
              </a:lnSpc>
              <a:spcBef>
                <a:spcPts val="114"/>
              </a:spcBef>
            </a:pPr>
            <a:r>
              <a:rPr dirty="0" sz="600" spc="70" b="1">
                <a:latin typeface="Arial"/>
                <a:cs typeface="Arial"/>
              </a:rPr>
              <a:t>194</a:t>
            </a:r>
            <a:endParaRPr sz="600">
              <a:latin typeface="Arial"/>
              <a:cs typeface="Arial"/>
            </a:endParaRPr>
          </a:p>
          <a:p>
            <a:pPr marL="68580">
              <a:lnSpc>
                <a:spcPct val="100000"/>
              </a:lnSpc>
              <a:spcBef>
                <a:spcPts val="114"/>
              </a:spcBef>
            </a:pPr>
            <a:r>
              <a:rPr dirty="0" sz="600" spc="70" b="1">
                <a:latin typeface="Arial"/>
                <a:cs typeface="Arial"/>
              </a:rPr>
              <a:t>50</a:t>
            </a:r>
            <a:endParaRPr sz="600">
              <a:latin typeface="Arial"/>
              <a:cs typeface="Arial"/>
            </a:endParaRPr>
          </a:p>
        </p:txBody>
      </p:sp>
      <p:sp>
        <p:nvSpPr>
          <p:cNvPr id="66" name="object 66" descr=""/>
          <p:cNvSpPr txBox="1"/>
          <p:nvPr/>
        </p:nvSpPr>
        <p:spPr>
          <a:xfrm>
            <a:off x="691365" y="8306399"/>
            <a:ext cx="33845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80" b="1">
                <a:latin typeface="Arial"/>
                <a:cs typeface="Arial"/>
              </a:rPr>
              <a:t>TOTAL</a:t>
            </a:r>
            <a:endParaRPr sz="600">
              <a:latin typeface="Arial"/>
              <a:cs typeface="Arial"/>
            </a:endParaRPr>
          </a:p>
        </p:txBody>
      </p:sp>
      <p:sp>
        <p:nvSpPr>
          <p:cNvPr id="67" name="object 67" descr=""/>
          <p:cNvSpPr txBox="1"/>
          <p:nvPr/>
        </p:nvSpPr>
        <p:spPr>
          <a:xfrm>
            <a:off x="1490363" y="8306399"/>
            <a:ext cx="22542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30" b="1">
                <a:latin typeface="Arial"/>
                <a:cs typeface="Arial"/>
              </a:rPr>
              <a:t>1423</a:t>
            </a:r>
            <a:endParaRPr sz="600">
              <a:latin typeface="Arial"/>
              <a:cs typeface="Arial"/>
            </a:endParaRPr>
          </a:p>
        </p:txBody>
      </p:sp>
      <p:sp>
        <p:nvSpPr>
          <p:cNvPr id="68" name="object 68" descr=""/>
          <p:cNvSpPr txBox="1"/>
          <p:nvPr/>
        </p:nvSpPr>
        <p:spPr>
          <a:xfrm>
            <a:off x="1995881" y="8306399"/>
            <a:ext cx="175260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25" b="1">
                <a:latin typeface="Arial"/>
                <a:cs typeface="Arial"/>
              </a:rPr>
              <a:t>863</a:t>
            </a:r>
            <a:endParaRPr sz="600">
              <a:latin typeface="Arial"/>
              <a:cs typeface="Arial"/>
            </a:endParaRPr>
          </a:p>
        </p:txBody>
      </p:sp>
      <p:sp>
        <p:nvSpPr>
          <p:cNvPr id="69" name="object 69" descr=""/>
          <p:cNvSpPr txBox="1"/>
          <p:nvPr/>
        </p:nvSpPr>
        <p:spPr>
          <a:xfrm>
            <a:off x="2457936" y="8306399"/>
            <a:ext cx="22542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30" b="1">
                <a:latin typeface="Arial"/>
                <a:cs typeface="Arial"/>
              </a:rPr>
              <a:t>1053</a:t>
            </a:r>
            <a:endParaRPr sz="600">
              <a:latin typeface="Arial"/>
              <a:cs typeface="Arial"/>
            </a:endParaRPr>
          </a:p>
        </p:txBody>
      </p:sp>
      <p:sp>
        <p:nvSpPr>
          <p:cNvPr id="70" name="object 70" descr=""/>
          <p:cNvSpPr txBox="1"/>
          <p:nvPr/>
        </p:nvSpPr>
        <p:spPr>
          <a:xfrm>
            <a:off x="2826084" y="8306399"/>
            <a:ext cx="225425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30" b="1">
                <a:latin typeface="Arial"/>
                <a:cs typeface="Arial"/>
              </a:rPr>
              <a:t>1814</a:t>
            </a:r>
            <a:endParaRPr sz="600">
              <a:latin typeface="Arial"/>
              <a:cs typeface="Arial"/>
            </a:endParaRPr>
          </a:p>
        </p:txBody>
      </p:sp>
      <p:sp>
        <p:nvSpPr>
          <p:cNvPr id="71" name="object 71" descr=""/>
          <p:cNvSpPr txBox="1"/>
          <p:nvPr/>
        </p:nvSpPr>
        <p:spPr>
          <a:xfrm>
            <a:off x="3394096" y="8306399"/>
            <a:ext cx="175260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25" b="1">
                <a:latin typeface="Arial"/>
                <a:cs typeface="Arial"/>
              </a:rPr>
              <a:t>470</a:t>
            </a:r>
            <a:endParaRPr sz="600">
              <a:latin typeface="Arial"/>
              <a:cs typeface="Arial"/>
            </a:endParaRPr>
          </a:p>
        </p:txBody>
      </p:sp>
      <p:sp>
        <p:nvSpPr>
          <p:cNvPr id="72" name="object 72" descr=""/>
          <p:cNvSpPr txBox="1"/>
          <p:nvPr/>
        </p:nvSpPr>
        <p:spPr>
          <a:xfrm>
            <a:off x="4012136" y="8301354"/>
            <a:ext cx="250190" cy="1225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600" spc="75" b="1">
                <a:latin typeface="Arial"/>
                <a:cs typeface="Arial"/>
              </a:rPr>
              <a:t>5623</a:t>
            </a:r>
            <a:endParaRPr sz="600">
              <a:latin typeface="Arial"/>
              <a:cs typeface="Arial"/>
            </a:endParaRPr>
          </a:p>
        </p:txBody>
      </p:sp>
      <p:graphicFrame>
        <p:nvGraphicFramePr>
          <p:cNvPr id="73" name="object 73" descr=""/>
          <p:cNvGraphicFramePr>
            <a:graphicFrameLocks noGrp="1"/>
          </p:cNvGraphicFramePr>
          <p:nvPr/>
        </p:nvGraphicFramePr>
        <p:xfrm>
          <a:off x="304525" y="8415283"/>
          <a:ext cx="4202430" cy="882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4900"/>
                <a:gridCol w="381000"/>
                <a:gridCol w="586739"/>
                <a:gridCol w="381000"/>
                <a:gridCol w="355600"/>
                <a:gridCol w="736600"/>
                <a:gridCol w="574039"/>
              </a:tblGrid>
              <a:tr h="882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3D3D3"/>
                      </a:solidFill>
                      <a:prstDash val="solid"/>
                    </a:lnL>
                    <a:lnR w="6350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ts val="540"/>
                        </a:lnSpc>
                        <a:spcBef>
                          <a:spcPts val="55"/>
                        </a:spcBef>
                      </a:pPr>
                      <a:r>
                        <a:rPr dirty="0" sz="500" spc="60">
                          <a:latin typeface="Arial MT"/>
                          <a:cs typeface="Arial MT"/>
                        </a:rPr>
                        <a:t>25.31%</a:t>
                      </a:r>
                      <a:endParaRPr sz="500">
                        <a:latin typeface="Arial MT"/>
                        <a:cs typeface="Arial MT"/>
                      </a:endParaRPr>
                    </a:p>
                  </a:txBody>
                  <a:tcPr marL="0" marR="0" marB="0" marT="6985">
                    <a:lnL w="6350">
                      <a:solidFill>
                        <a:srgbClr val="D3D3D3"/>
                      </a:solidFill>
                      <a:prstDash val="solid"/>
                    </a:lnL>
                    <a:lnR w="6350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ts val="540"/>
                        </a:lnSpc>
                        <a:spcBef>
                          <a:spcPts val="55"/>
                        </a:spcBef>
                      </a:pPr>
                      <a:r>
                        <a:rPr dirty="0" sz="500" spc="60">
                          <a:latin typeface="Arial MT"/>
                          <a:cs typeface="Arial MT"/>
                        </a:rPr>
                        <a:t>15.35%</a:t>
                      </a:r>
                      <a:endParaRPr sz="500">
                        <a:latin typeface="Arial MT"/>
                        <a:cs typeface="Arial MT"/>
                      </a:endParaRPr>
                    </a:p>
                  </a:txBody>
                  <a:tcPr marL="0" marR="0" marB="0" marT="6985">
                    <a:lnL w="6350">
                      <a:solidFill>
                        <a:srgbClr val="D3D3D3"/>
                      </a:solidFill>
                      <a:prstDash val="solid"/>
                    </a:lnL>
                    <a:lnR w="6350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ts val="540"/>
                        </a:lnSpc>
                        <a:spcBef>
                          <a:spcPts val="55"/>
                        </a:spcBef>
                      </a:pPr>
                      <a:r>
                        <a:rPr dirty="0" sz="500" spc="60">
                          <a:latin typeface="Arial MT"/>
                          <a:cs typeface="Arial MT"/>
                        </a:rPr>
                        <a:t>18.73%</a:t>
                      </a:r>
                      <a:endParaRPr sz="500">
                        <a:latin typeface="Arial MT"/>
                        <a:cs typeface="Arial MT"/>
                      </a:endParaRPr>
                    </a:p>
                  </a:txBody>
                  <a:tcPr marL="0" marR="0" marB="0" marT="6985">
                    <a:lnL w="6350">
                      <a:solidFill>
                        <a:srgbClr val="D3D3D3"/>
                      </a:solidFill>
                      <a:prstDash val="solid"/>
                    </a:lnL>
                    <a:lnR w="6350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540"/>
                        </a:lnSpc>
                        <a:spcBef>
                          <a:spcPts val="55"/>
                        </a:spcBef>
                      </a:pPr>
                      <a:r>
                        <a:rPr dirty="0" sz="500" spc="60">
                          <a:latin typeface="Arial MT"/>
                          <a:cs typeface="Arial MT"/>
                        </a:rPr>
                        <a:t>32.26%</a:t>
                      </a:r>
                      <a:endParaRPr sz="500">
                        <a:latin typeface="Arial MT"/>
                        <a:cs typeface="Arial MT"/>
                      </a:endParaRPr>
                    </a:p>
                  </a:txBody>
                  <a:tcPr marL="0" marR="0" marB="0" marT="6985">
                    <a:lnL w="6350">
                      <a:solidFill>
                        <a:srgbClr val="D3D3D3"/>
                      </a:solidFill>
                      <a:prstDash val="solid"/>
                    </a:lnL>
                    <a:lnR w="6350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40"/>
                        </a:lnSpc>
                        <a:spcBef>
                          <a:spcPts val="55"/>
                        </a:spcBef>
                      </a:pPr>
                      <a:r>
                        <a:rPr dirty="0" sz="500" spc="60">
                          <a:latin typeface="Arial MT"/>
                          <a:cs typeface="Arial MT"/>
                        </a:rPr>
                        <a:t>8.36%</a:t>
                      </a:r>
                      <a:endParaRPr sz="500">
                        <a:latin typeface="Arial MT"/>
                        <a:cs typeface="Arial MT"/>
                      </a:endParaRPr>
                    </a:p>
                  </a:txBody>
                  <a:tcPr marL="0" marR="0" marB="0" marT="6985">
                    <a:lnL w="6350">
                      <a:solidFill>
                        <a:srgbClr val="D3D3D3"/>
                      </a:solidFill>
                      <a:prstDash val="solid"/>
                    </a:lnL>
                    <a:lnR w="6350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ts val="540"/>
                        </a:lnSpc>
                        <a:spcBef>
                          <a:spcPts val="55"/>
                        </a:spcBef>
                      </a:pPr>
                      <a:r>
                        <a:rPr dirty="0" sz="500" spc="60">
                          <a:latin typeface="Arial MT"/>
                          <a:cs typeface="Arial MT"/>
                        </a:rPr>
                        <a:t>100.00%</a:t>
                      </a:r>
                      <a:endParaRPr sz="500">
                        <a:latin typeface="Arial MT"/>
                        <a:cs typeface="Arial MT"/>
                      </a:endParaRPr>
                    </a:p>
                  </a:txBody>
                  <a:tcPr marL="0" marR="0" marB="0" marT="6985">
                    <a:lnL w="6350">
                      <a:solidFill>
                        <a:srgbClr val="D3D3D3"/>
                      </a:solidFill>
                      <a:prstDash val="solid"/>
                    </a:lnL>
                    <a:lnR w="6350">
                      <a:solidFill>
                        <a:srgbClr val="D3D3D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4" name="object 74" descr=""/>
          <p:cNvSpPr txBox="1"/>
          <p:nvPr/>
        </p:nvSpPr>
        <p:spPr>
          <a:xfrm>
            <a:off x="3962108" y="6581999"/>
            <a:ext cx="354965" cy="1225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600" spc="105" b="1">
                <a:latin typeface="Arial"/>
                <a:cs typeface="Arial"/>
              </a:rPr>
              <a:t>TOTAL</a:t>
            </a:r>
            <a:endParaRPr sz="600">
              <a:latin typeface="Arial"/>
              <a:cs typeface="Arial"/>
            </a:endParaRPr>
          </a:p>
        </p:txBody>
      </p:sp>
      <p:sp>
        <p:nvSpPr>
          <p:cNvPr id="75" name="object 75" descr=""/>
          <p:cNvSpPr txBox="1"/>
          <p:nvPr/>
        </p:nvSpPr>
        <p:spPr>
          <a:xfrm>
            <a:off x="622597" y="6581999"/>
            <a:ext cx="472440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75" b="1">
                <a:latin typeface="Arial"/>
                <a:cs typeface="Arial"/>
              </a:rPr>
              <a:t>DISTRITO</a:t>
            </a:r>
            <a:endParaRPr sz="600">
              <a:latin typeface="Arial"/>
              <a:cs typeface="Arial"/>
            </a:endParaRPr>
          </a:p>
        </p:txBody>
      </p:sp>
      <p:sp>
        <p:nvSpPr>
          <p:cNvPr id="76" name="object 76" descr=""/>
          <p:cNvSpPr txBox="1"/>
          <p:nvPr/>
        </p:nvSpPr>
        <p:spPr>
          <a:xfrm>
            <a:off x="2002114" y="6430323"/>
            <a:ext cx="1264920" cy="116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75" b="1">
                <a:latin typeface="Arial"/>
                <a:cs typeface="Arial"/>
              </a:rPr>
              <a:t>N°</a:t>
            </a:r>
            <a:r>
              <a:rPr dirty="0" sz="600" spc="25" b="1">
                <a:latin typeface="Arial"/>
                <a:cs typeface="Arial"/>
              </a:rPr>
              <a:t> </a:t>
            </a:r>
            <a:r>
              <a:rPr dirty="0" sz="600" spc="85" b="1">
                <a:latin typeface="Arial"/>
                <a:cs typeface="Arial"/>
              </a:rPr>
              <a:t>CASOS/GRUPO</a:t>
            </a:r>
            <a:r>
              <a:rPr dirty="0" sz="600" spc="40" b="1">
                <a:latin typeface="Arial"/>
                <a:cs typeface="Arial"/>
              </a:rPr>
              <a:t> </a:t>
            </a:r>
            <a:r>
              <a:rPr dirty="0" sz="600" spc="70" b="1">
                <a:latin typeface="Arial"/>
                <a:cs typeface="Arial"/>
              </a:rPr>
              <a:t>ETAREO</a:t>
            </a:r>
            <a:endParaRPr sz="600">
              <a:latin typeface="Arial"/>
              <a:cs typeface="Arial"/>
            </a:endParaRPr>
          </a:p>
        </p:txBody>
      </p:sp>
      <p:graphicFrame>
        <p:nvGraphicFramePr>
          <p:cNvPr id="77" name="object 77" descr=""/>
          <p:cNvGraphicFramePr>
            <a:graphicFrameLocks noGrp="1"/>
          </p:cNvGraphicFramePr>
          <p:nvPr/>
        </p:nvGraphicFramePr>
        <p:xfrm>
          <a:off x="300242" y="7848689"/>
          <a:ext cx="6794500" cy="4540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24960"/>
                <a:gridCol w="864235"/>
                <a:gridCol w="318770"/>
                <a:gridCol w="383539"/>
                <a:gridCol w="297179"/>
                <a:gridCol w="297179"/>
                <a:gridCol w="422275"/>
              </a:tblGrid>
              <a:tr h="99060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endParaRPr sz="350">
                        <a:latin typeface="Times New Roman"/>
                        <a:cs typeface="Times New Roman"/>
                      </a:endParaRPr>
                    </a:p>
                    <a:p>
                      <a:pPr marL="153035">
                        <a:lnSpc>
                          <a:spcPct val="100000"/>
                        </a:lnSpc>
                      </a:pPr>
                      <a:r>
                        <a:rPr dirty="0" sz="350" spc="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REGION</a:t>
                      </a:r>
                      <a:r>
                        <a:rPr dirty="0" sz="350" spc="6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50" spc="10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TUMBES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33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350" spc="114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GRUPO</a:t>
                      </a:r>
                      <a:r>
                        <a:rPr dirty="0" sz="350" spc="5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50" spc="10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350" spc="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50" spc="7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EDAD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B="0" marT="2349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330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4859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5085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  <a:p>
                      <a:pPr algn="ctr" marL="8890">
                        <a:lnSpc>
                          <a:spcPct val="100000"/>
                        </a:lnSpc>
                      </a:pPr>
                      <a:r>
                        <a:rPr dirty="0" sz="300" spc="6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NIÑO</a:t>
                      </a:r>
                      <a:endParaRPr sz="300">
                        <a:latin typeface="Arial"/>
                        <a:cs typeface="Arial"/>
                      </a:endParaRPr>
                    </a:p>
                  </a:txBody>
                  <a:tcPr marL="0" marR="0" marB="0" marT="952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</a:pPr>
                      <a:r>
                        <a:rPr dirty="0" sz="300" spc="7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ADOLESC.</a:t>
                      </a:r>
                      <a:endParaRPr sz="300">
                        <a:latin typeface="Arial"/>
                        <a:cs typeface="Arial"/>
                      </a:endParaRPr>
                    </a:p>
                  </a:txBody>
                  <a:tcPr marL="0" marR="0" marB="0" marT="952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  <a:p>
                      <a:pPr algn="ctr" marL="10160">
                        <a:lnSpc>
                          <a:spcPct val="100000"/>
                        </a:lnSpc>
                      </a:pPr>
                      <a:r>
                        <a:rPr dirty="0" sz="300" spc="7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JOVEN</a:t>
                      </a:r>
                      <a:endParaRPr sz="300">
                        <a:latin typeface="Arial"/>
                        <a:cs typeface="Arial"/>
                      </a:endParaRPr>
                    </a:p>
                  </a:txBody>
                  <a:tcPr marL="0" marR="0" marB="0" marT="952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  <a:p>
                      <a:pPr algn="ctr" marL="8890">
                        <a:lnSpc>
                          <a:spcPct val="100000"/>
                        </a:lnSpc>
                      </a:pPr>
                      <a:r>
                        <a:rPr dirty="0" sz="300" spc="7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ADULTO</a:t>
                      </a:r>
                      <a:endParaRPr sz="300">
                        <a:latin typeface="Arial"/>
                        <a:cs typeface="Arial"/>
                      </a:endParaRPr>
                    </a:p>
                  </a:txBody>
                  <a:tcPr marL="0" marR="0" marB="0" marT="952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marL="111760" marR="86360" indent="-13335">
                        <a:lnSpc>
                          <a:spcPct val="117500"/>
                        </a:lnSpc>
                        <a:spcBef>
                          <a:spcPts val="135"/>
                        </a:spcBef>
                      </a:pPr>
                      <a:r>
                        <a:rPr dirty="0" sz="300" spc="7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ADULTO</a:t>
                      </a:r>
                      <a:r>
                        <a:rPr dirty="0" sz="300" spc="5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00" spc="8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MAYOR</a:t>
                      </a:r>
                      <a:endParaRPr sz="300">
                        <a:latin typeface="Arial"/>
                        <a:cs typeface="Arial"/>
                      </a:endParaRPr>
                    </a:p>
                  </a:txBody>
                  <a:tcPr marL="0" marR="0" marB="0" marT="1714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3300"/>
                    </a:solidFill>
                  </a:tcPr>
                </a:tc>
              </a:tr>
              <a:tr h="12001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350" spc="85" b="1">
                          <a:latin typeface="Arial"/>
                          <a:cs typeface="Arial"/>
                        </a:rPr>
                        <a:t>Tasa</a:t>
                      </a:r>
                      <a:r>
                        <a:rPr dirty="0" sz="350" spc="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50" spc="55" b="1">
                          <a:latin typeface="Arial"/>
                          <a:cs typeface="Arial"/>
                        </a:rPr>
                        <a:t>Inc.</a:t>
                      </a:r>
                      <a:r>
                        <a:rPr dirty="0" sz="350" spc="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50" spc="100" b="1">
                          <a:latin typeface="Arial"/>
                          <a:cs typeface="Arial"/>
                        </a:rPr>
                        <a:t>X</a:t>
                      </a:r>
                      <a:r>
                        <a:rPr dirty="0" sz="350" spc="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50" spc="70" b="1">
                          <a:latin typeface="Arial"/>
                          <a:cs typeface="Arial"/>
                        </a:rPr>
                        <a:t>1000</a:t>
                      </a:r>
                      <a:r>
                        <a:rPr dirty="0" sz="350" spc="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50" spc="50" b="1">
                          <a:latin typeface="Arial"/>
                          <a:cs typeface="Arial"/>
                        </a:rPr>
                        <a:t>hab.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B="0" marT="3429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450" spc="9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25.06</a:t>
                      </a:r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B="0" marT="279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37552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450" spc="9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28.75</a:t>
                      </a:r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B="0" marT="279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450" spc="90" b="1">
                          <a:latin typeface="Arial"/>
                          <a:cs typeface="Arial"/>
                        </a:rPr>
                        <a:t>21.63</a:t>
                      </a:r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B="0" marT="279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450" spc="90" b="1">
                          <a:latin typeface="Arial"/>
                          <a:cs typeface="Arial"/>
                        </a:rPr>
                        <a:t>18.05</a:t>
                      </a:r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B="0" marT="279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450" spc="90" b="1">
                          <a:latin typeface="Arial"/>
                          <a:cs typeface="Arial"/>
                        </a:rPr>
                        <a:t>15.75</a:t>
                      </a:r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B="0" marT="279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636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484"/>
                        </a:lnSpc>
                        <a:spcBef>
                          <a:spcPts val="95"/>
                        </a:spcBef>
                      </a:pPr>
                      <a:r>
                        <a:rPr dirty="0" sz="450" spc="100">
                          <a:latin typeface="Arial MT"/>
                          <a:cs typeface="Arial MT"/>
                        </a:rPr>
                        <a:t>Casos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B="0" marT="12065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ts val="484"/>
                        </a:lnSpc>
                        <a:spcBef>
                          <a:spcPts val="95"/>
                        </a:spcBef>
                      </a:pPr>
                      <a:r>
                        <a:rPr dirty="0" sz="450" spc="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1423</a:t>
                      </a:r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B="0" marT="1206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37552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ts val="484"/>
                        </a:lnSpc>
                        <a:spcBef>
                          <a:spcPts val="95"/>
                        </a:spcBef>
                      </a:pPr>
                      <a:r>
                        <a:rPr dirty="0" sz="450" spc="9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863</a:t>
                      </a:r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B="0" marT="1206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484"/>
                        </a:lnSpc>
                        <a:spcBef>
                          <a:spcPts val="95"/>
                        </a:spcBef>
                      </a:pPr>
                      <a:r>
                        <a:rPr dirty="0" sz="450" spc="100" b="1">
                          <a:latin typeface="Arial"/>
                          <a:cs typeface="Arial"/>
                        </a:rPr>
                        <a:t>1053</a:t>
                      </a:r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B="0" marT="1206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ts val="484"/>
                        </a:lnSpc>
                        <a:spcBef>
                          <a:spcPts val="95"/>
                        </a:spcBef>
                      </a:pPr>
                      <a:r>
                        <a:rPr dirty="0" sz="450" spc="100" b="1">
                          <a:latin typeface="Arial"/>
                          <a:cs typeface="Arial"/>
                        </a:rPr>
                        <a:t>1814</a:t>
                      </a:r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B="0" marT="1206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484"/>
                        </a:lnSpc>
                        <a:spcBef>
                          <a:spcPts val="95"/>
                        </a:spcBef>
                      </a:pPr>
                      <a:r>
                        <a:rPr dirty="0" sz="450" spc="95" b="1">
                          <a:latin typeface="Arial"/>
                          <a:cs typeface="Arial"/>
                        </a:rPr>
                        <a:t>470</a:t>
                      </a:r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B="0" marT="1206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78" name="object 78" descr=""/>
          <p:cNvGrpSpPr/>
          <p:nvPr/>
        </p:nvGrpSpPr>
        <p:grpSpPr>
          <a:xfrm>
            <a:off x="304545" y="6160370"/>
            <a:ext cx="6243955" cy="965200"/>
            <a:chOff x="304545" y="6160370"/>
            <a:chExt cx="6243955" cy="965200"/>
          </a:xfrm>
        </p:grpSpPr>
        <p:sp>
          <p:nvSpPr>
            <p:cNvPr id="79" name="object 79" descr=""/>
            <p:cNvSpPr/>
            <p:nvPr/>
          </p:nvSpPr>
          <p:spPr>
            <a:xfrm>
              <a:off x="304533" y="6437985"/>
              <a:ext cx="3552190" cy="5080"/>
            </a:xfrm>
            <a:custGeom>
              <a:avLst/>
              <a:gdLst/>
              <a:ahLst/>
              <a:cxnLst/>
              <a:rect l="l" t="t" r="r" b="b"/>
              <a:pathLst>
                <a:path w="3552190" h="5079">
                  <a:moveTo>
                    <a:pt x="6235" y="2527"/>
                  </a:moveTo>
                  <a:lnTo>
                    <a:pt x="5321" y="736"/>
                  </a:lnTo>
                  <a:lnTo>
                    <a:pt x="3124" y="0"/>
                  </a:lnTo>
                  <a:lnTo>
                    <a:pt x="914" y="736"/>
                  </a:lnTo>
                  <a:lnTo>
                    <a:pt x="0" y="2527"/>
                  </a:lnTo>
                  <a:lnTo>
                    <a:pt x="914" y="4305"/>
                  </a:lnTo>
                  <a:lnTo>
                    <a:pt x="3124" y="5041"/>
                  </a:lnTo>
                  <a:lnTo>
                    <a:pt x="5321" y="4305"/>
                  </a:lnTo>
                  <a:lnTo>
                    <a:pt x="6235" y="2527"/>
                  </a:lnTo>
                  <a:close/>
                </a:path>
                <a:path w="3552190" h="5079">
                  <a:moveTo>
                    <a:pt x="1111135" y="2527"/>
                  </a:moveTo>
                  <a:lnTo>
                    <a:pt x="1110234" y="736"/>
                  </a:lnTo>
                  <a:lnTo>
                    <a:pt x="1108024" y="0"/>
                  </a:lnTo>
                  <a:lnTo>
                    <a:pt x="1105814" y="736"/>
                  </a:lnTo>
                  <a:lnTo>
                    <a:pt x="1104912" y="2527"/>
                  </a:lnTo>
                  <a:lnTo>
                    <a:pt x="1105814" y="4305"/>
                  </a:lnTo>
                  <a:lnTo>
                    <a:pt x="1108024" y="5041"/>
                  </a:lnTo>
                  <a:lnTo>
                    <a:pt x="1110234" y="4305"/>
                  </a:lnTo>
                  <a:lnTo>
                    <a:pt x="1111135" y="2527"/>
                  </a:lnTo>
                  <a:close/>
                </a:path>
                <a:path w="3552190" h="5079">
                  <a:moveTo>
                    <a:pt x="3551809" y="2527"/>
                  </a:moveTo>
                  <a:lnTo>
                    <a:pt x="3550894" y="736"/>
                  </a:lnTo>
                  <a:lnTo>
                    <a:pt x="3548684" y="0"/>
                  </a:lnTo>
                  <a:lnTo>
                    <a:pt x="3546487" y="736"/>
                  </a:lnTo>
                  <a:lnTo>
                    <a:pt x="3545573" y="2527"/>
                  </a:lnTo>
                  <a:lnTo>
                    <a:pt x="3546487" y="4305"/>
                  </a:lnTo>
                  <a:lnTo>
                    <a:pt x="3548684" y="5041"/>
                  </a:lnTo>
                  <a:lnTo>
                    <a:pt x="3550894" y="4305"/>
                  </a:lnTo>
                  <a:lnTo>
                    <a:pt x="3551809" y="2527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304545" y="6437945"/>
              <a:ext cx="4126229" cy="5080"/>
            </a:xfrm>
            <a:custGeom>
              <a:avLst/>
              <a:gdLst/>
              <a:ahLst/>
              <a:cxnLst/>
              <a:rect l="l" t="t" r="r" b="b"/>
              <a:pathLst>
                <a:path w="4126229" h="5079">
                  <a:moveTo>
                    <a:pt x="0" y="5044"/>
                  </a:moveTo>
                  <a:lnTo>
                    <a:pt x="4126167" y="5044"/>
                  </a:lnTo>
                  <a:lnTo>
                    <a:pt x="4126125" y="0"/>
                  </a:lnTo>
                  <a:lnTo>
                    <a:pt x="0" y="0"/>
                  </a:lnTo>
                  <a:lnTo>
                    <a:pt x="0" y="50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1790217" y="6437985"/>
              <a:ext cx="2640965" cy="5080"/>
            </a:xfrm>
            <a:custGeom>
              <a:avLst/>
              <a:gdLst/>
              <a:ahLst/>
              <a:cxnLst/>
              <a:rect l="l" t="t" r="r" b="b"/>
              <a:pathLst>
                <a:path w="2640965" h="5079">
                  <a:moveTo>
                    <a:pt x="6235" y="2527"/>
                  </a:moveTo>
                  <a:lnTo>
                    <a:pt x="5321" y="736"/>
                  </a:lnTo>
                  <a:lnTo>
                    <a:pt x="3124" y="0"/>
                  </a:lnTo>
                  <a:lnTo>
                    <a:pt x="914" y="736"/>
                  </a:lnTo>
                  <a:lnTo>
                    <a:pt x="0" y="2527"/>
                  </a:lnTo>
                  <a:lnTo>
                    <a:pt x="914" y="4305"/>
                  </a:lnTo>
                  <a:lnTo>
                    <a:pt x="3124" y="5041"/>
                  </a:lnTo>
                  <a:lnTo>
                    <a:pt x="5321" y="4305"/>
                  </a:lnTo>
                  <a:lnTo>
                    <a:pt x="6235" y="2527"/>
                  </a:lnTo>
                  <a:close/>
                </a:path>
                <a:path w="2640965" h="5079">
                  <a:moveTo>
                    <a:pt x="592950" y="2527"/>
                  </a:moveTo>
                  <a:lnTo>
                    <a:pt x="592035" y="736"/>
                  </a:lnTo>
                  <a:lnTo>
                    <a:pt x="589826" y="0"/>
                  </a:lnTo>
                  <a:lnTo>
                    <a:pt x="587629" y="736"/>
                  </a:lnTo>
                  <a:lnTo>
                    <a:pt x="586714" y="2527"/>
                  </a:lnTo>
                  <a:lnTo>
                    <a:pt x="587629" y="4305"/>
                  </a:lnTo>
                  <a:lnTo>
                    <a:pt x="589826" y="5041"/>
                  </a:lnTo>
                  <a:lnTo>
                    <a:pt x="592035" y="4305"/>
                  </a:lnTo>
                  <a:lnTo>
                    <a:pt x="592950" y="2527"/>
                  </a:lnTo>
                  <a:close/>
                </a:path>
                <a:path w="2640965" h="5079">
                  <a:moveTo>
                    <a:pt x="973810" y="2527"/>
                  </a:moveTo>
                  <a:lnTo>
                    <a:pt x="972896" y="736"/>
                  </a:lnTo>
                  <a:lnTo>
                    <a:pt x="970699" y="0"/>
                  </a:lnTo>
                  <a:lnTo>
                    <a:pt x="968489" y="736"/>
                  </a:lnTo>
                  <a:lnTo>
                    <a:pt x="967574" y="2527"/>
                  </a:lnTo>
                  <a:lnTo>
                    <a:pt x="968489" y="4305"/>
                  </a:lnTo>
                  <a:lnTo>
                    <a:pt x="970699" y="5041"/>
                  </a:lnTo>
                  <a:lnTo>
                    <a:pt x="972896" y="4305"/>
                  </a:lnTo>
                  <a:lnTo>
                    <a:pt x="973810" y="2527"/>
                  </a:lnTo>
                  <a:close/>
                </a:path>
                <a:path w="2640965" h="5079">
                  <a:moveTo>
                    <a:pt x="1329486" y="2527"/>
                  </a:moveTo>
                  <a:lnTo>
                    <a:pt x="1328585" y="736"/>
                  </a:lnTo>
                  <a:lnTo>
                    <a:pt x="1326375" y="0"/>
                  </a:lnTo>
                  <a:lnTo>
                    <a:pt x="1324178" y="736"/>
                  </a:lnTo>
                  <a:lnTo>
                    <a:pt x="1323263" y="2527"/>
                  </a:lnTo>
                  <a:lnTo>
                    <a:pt x="1324178" y="4305"/>
                  </a:lnTo>
                  <a:lnTo>
                    <a:pt x="1326375" y="5041"/>
                  </a:lnTo>
                  <a:lnTo>
                    <a:pt x="1328585" y="4305"/>
                  </a:lnTo>
                  <a:lnTo>
                    <a:pt x="1329486" y="2527"/>
                  </a:lnTo>
                  <a:close/>
                </a:path>
                <a:path w="2640965" h="5079">
                  <a:moveTo>
                    <a:pt x="2640444" y="2527"/>
                  </a:moveTo>
                  <a:lnTo>
                    <a:pt x="2639530" y="736"/>
                  </a:lnTo>
                  <a:lnTo>
                    <a:pt x="2637332" y="0"/>
                  </a:lnTo>
                  <a:lnTo>
                    <a:pt x="2635123" y="736"/>
                  </a:lnTo>
                  <a:lnTo>
                    <a:pt x="2634221" y="2527"/>
                  </a:lnTo>
                  <a:lnTo>
                    <a:pt x="2635123" y="4305"/>
                  </a:lnTo>
                  <a:lnTo>
                    <a:pt x="2637332" y="5041"/>
                  </a:lnTo>
                  <a:lnTo>
                    <a:pt x="2639530" y="4305"/>
                  </a:lnTo>
                  <a:lnTo>
                    <a:pt x="2640444" y="2527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304533" y="6544220"/>
              <a:ext cx="4126229" cy="313690"/>
            </a:xfrm>
            <a:custGeom>
              <a:avLst/>
              <a:gdLst/>
              <a:ahLst/>
              <a:cxnLst/>
              <a:rect l="l" t="t" r="r" b="b"/>
              <a:pathLst>
                <a:path w="4126229" h="313690">
                  <a:moveTo>
                    <a:pt x="3551847" y="0"/>
                  </a:moveTo>
                  <a:lnTo>
                    <a:pt x="1104861" y="0"/>
                  </a:lnTo>
                  <a:lnTo>
                    <a:pt x="1104861" y="10096"/>
                  </a:lnTo>
                  <a:lnTo>
                    <a:pt x="3551847" y="10096"/>
                  </a:lnTo>
                  <a:lnTo>
                    <a:pt x="3551847" y="0"/>
                  </a:lnTo>
                  <a:close/>
                </a:path>
                <a:path w="4126229" h="313690">
                  <a:moveTo>
                    <a:pt x="4126090" y="303352"/>
                  </a:moveTo>
                  <a:lnTo>
                    <a:pt x="0" y="303352"/>
                  </a:lnTo>
                  <a:lnTo>
                    <a:pt x="0" y="313448"/>
                  </a:lnTo>
                  <a:lnTo>
                    <a:pt x="4126090" y="313448"/>
                  </a:lnTo>
                  <a:lnTo>
                    <a:pt x="4126090" y="3033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3" name="object 8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67296" y="6160370"/>
              <a:ext cx="1480657" cy="965029"/>
            </a:xfrm>
            <a:prstGeom prst="rect">
              <a:avLst/>
            </a:prstGeom>
          </p:spPr>
        </p:pic>
        <p:sp>
          <p:nvSpPr>
            <p:cNvPr id="84" name="object 84" descr=""/>
            <p:cNvSpPr/>
            <p:nvPr/>
          </p:nvSpPr>
          <p:spPr>
            <a:xfrm>
              <a:off x="5104436" y="6256899"/>
              <a:ext cx="1257935" cy="737870"/>
            </a:xfrm>
            <a:custGeom>
              <a:avLst/>
              <a:gdLst/>
              <a:ahLst/>
              <a:cxnLst/>
              <a:rect l="l" t="t" r="r" b="b"/>
              <a:pathLst>
                <a:path w="1257935" h="737870">
                  <a:moveTo>
                    <a:pt x="1252883" y="262290"/>
                  </a:moveTo>
                  <a:lnTo>
                    <a:pt x="1257835" y="737355"/>
                  </a:lnTo>
                </a:path>
                <a:path w="1257935" h="737870">
                  <a:moveTo>
                    <a:pt x="79232" y="227647"/>
                  </a:moveTo>
                  <a:lnTo>
                    <a:pt x="29712" y="0"/>
                  </a:lnTo>
                  <a:lnTo>
                    <a:pt x="0" y="0"/>
                  </a:lnTo>
                </a:path>
              </a:pathLst>
            </a:custGeom>
            <a:ln w="4950">
              <a:solidFill>
                <a:srgbClr val="B7C2D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5" name="object 85" descr=""/>
          <p:cNvSpPr txBox="1"/>
          <p:nvPr/>
        </p:nvSpPr>
        <p:spPr>
          <a:xfrm>
            <a:off x="6356043" y="6915286"/>
            <a:ext cx="356235" cy="3143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 sz="600" spc="-10" b="1">
                <a:solidFill>
                  <a:srgbClr val="FF0000"/>
                </a:solidFill>
                <a:latin typeface="Calibri"/>
                <a:cs typeface="Calibri"/>
              </a:rPr>
              <a:t>Femenino</a:t>
            </a:r>
            <a:endParaRPr sz="600">
              <a:latin typeface="Calibri"/>
              <a:cs typeface="Calibri"/>
            </a:endParaRPr>
          </a:p>
          <a:p>
            <a:pPr algn="ctr" marL="6350">
              <a:lnSpc>
                <a:spcPct val="100000"/>
              </a:lnSpc>
              <a:spcBef>
                <a:spcPts val="60"/>
              </a:spcBef>
            </a:pPr>
            <a:r>
              <a:rPr dirty="0" sz="600" spc="-20" b="1">
                <a:solidFill>
                  <a:srgbClr val="FF0000"/>
                </a:solidFill>
                <a:latin typeface="Calibri"/>
                <a:cs typeface="Calibri"/>
              </a:rPr>
              <a:t>2911</a:t>
            </a:r>
            <a:endParaRPr sz="600">
              <a:latin typeface="Calibri"/>
              <a:cs typeface="Calibri"/>
            </a:endParaRPr>
          </a:p>
          <a:p>
            <a:pPr algn="ctr" marL="4445">
              <a:lnSpc>
                <a:spcPct val="100000"/>
              </a:lnSpc>
              <a:spcBef>
                <a:spcPts val="25"/>
              </a:spcBef>
            </a:pPr>
            <a:r>
              <a:rPr dirty="0" sz="600" spc="-25" b="1">
                <a:solidFill>
                  <a:srgbClr val="FF0000"/>
                </a:solidFill>
                <a:latin typeface="Calibri"/>
                <a:cs typeface="Calibri"/>
              </a:rPr>
              <a:t>52%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87" name="object 8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60"/>
              </a:lnSpc>
            </a:pPr>
            <a:r>
              <a:rPr dirty="0"/>
              <a:t>Fuente:</a:t>
            </a:r>
            <a:r>
              <a:rPr dirty="0" spc="-10"/>
              <a:t> </a:t>
            </a:r>
            <a:r>
              <a:rPr dirty="0"/>
              <a:t>Tablas,</a:t>
            </a:r>
            <a:r>
              <a:rPr dirty="0" spc="-5"/>
              <a:t> </a:t>
            </a:r>
            <a:r>
              <a:rPr dirty="0"/>
              <a:t>gráficos</a:t>
            </a:r>
            <a:r>
              <a:rPr dirty="0" spc="-5"/>
              <a:t> </a:t>
            </a:r>
            <a:r>
              <a:rPr dirty="0"/>
              <a:t>y</a:t>
            </a:r>
            <a:r>
              <a:rPr dirty="0" spc="-5"/>
              <a:t> </a:t>
            </a:r>
            <a:r>
              <a:rPr dirty="0"/>
              <a:t>mapas</a:t>
            </a:r>
            <a:r>
              <a:rPr dirty="0" spc="-10"/>
              <a:t> </a:t>
            </a:r>
            <a:r>
              <a:rPr dirty="0"/>
              <a:t>del Sistema</a:t>
            </a:r>
            <a:r>
              <a:rPr dirty="0" spc="-5"/>
              <a:t> </a:t>
            </a:r>
            <a:r>
              <a:rPr dirty="0"/>
              <a:t>de</a:t>
            </a:r>
            <a:r>
              <a:rPr dirty="0" spc="-5"/>
              <a:t> </a:t>
            </a:r>
            <a:r>
              <a:rPr dirty="0" spc="-10"/>
              <a:t>Notificación</a:t>
            </a:r>
            <a:r>
              <a:rPr dirty="0" spc="-5"/>
              <a:t> </a:t>
            </a:r>
            <a:r>
              <a:rPr dirty="0" spc="-10"/>
              <a:t>Epidemiológica online</a:t>
            </a:r>
            <a:r>
              <a:rPr dirty="0"/>
              <a:t> (NOTIWEB)</a:t>
            </a:r>
            <a:r>
              <a:rPr dirty="0" spc="15"/>
              <a:t> </a:t>
            </a:r>
            <a:r>
              <a:rPr dirty="0"/>
              <a:t>- </a:t>
            </a:r>
            <a:r>
              <a:rPr dirty="0" spc="-25"/>
              <a:t>CDC</a:t>
            </a:r>
          </a:p>
        </p:txBody>
      </p:sp>
      <p:sp>
        <p:nvSpPr>
          <p:cNvPr id="86" name="object 86" descr=""/>
          <p:cNvSpPr txBox="1"/>
          <p:nvPr/>
        </p:nvSpPr>
        <p:spPr>
          <a:xfrm>
            <a:off x="4838410" y="5955383"/>
            <a:ext cx="370205" cy="314960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algn="ctr" marL="12700" marR="5080">
              <a:lnSpc>
                <a:spcPct val="108700"/>
              </a:lnSpc>
              <a:spcBef>
                <a:spcPts val="60"/>
              </a:spcBef>
            </a:pPr>
            <a:r>
              <a:rPr dirty="0" sz="600" spc="-10" b="1">
                <a:solidFill>
                  <a:srgbClr val="FF0000"/>
                </a:solidFill>
                <a:latin typeface="Calibri"/>
                <a:cs typeface="Calibri"/>
              </a:rPr>
              <a:t>Masculino</a:t>
            </a:r>
            <a:r>
              <a:rPr dirty="0" sz="600" spc="5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600" spc="-20" b="1">
                <a:solidFill>
                  <a:srgbClr val="FF0000"/>
                </a:solidFill>
                <a:latin typeface="Calibri"/>
                <a:cs typeface="Calibri"/>
              </a:rPr>
              <a:t>2684</a:t>
            </a:r>
            <a:endParaRPr sz="600">
              <a:latin typeface="Calibri"/>
              <a:cs typeface="Calibri"/>
            </a:endParaRPr>
          </a:p>
          <a:p>
            <a:pPr algn="ctr" marL="635">
              <a:lnSpc>
                <a:spcPct val="100000"/>
              </a:lnSpc>
              <a:spcBef>
                <a:spcPts val="25"/>
              </a:spcBef>
            </a:pPr>
            <a:r>
              <a:rPr dirty="0" sz="600" spc="-25" b="1">
                <a:solidFill>
                  <a:srgbClr val="FF0000"/>
                </a:solidFill>
                <a:latin typeface="Calibri"/>
                <a:cs typeface="Calibri"/>
              </a:rPr>
              <a:t>48%</a:t>
            </a:r>
            <a:endParaRPr sz="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04787" y="311331"/>
            <a:ext cx="7007859" cy="9857105"/>
            <a:chOff x="204787" y="311331"/>
            <a:chExt cx="7007859" cy="9857105"/>
          </a:xfrm>
        </p:grpSpPr>
        <p:sp>
          <p:nvSpPr>
            <p:cNvPr id="3" name="object 3" descr=""/>
            <p:cNvSpPr/>
            <p:nvPr/>
          </p:nvSpPr>
          <p:spPr>
            <a:xfrm>
              <a:off x="463094" y="6784011"/>
              <a:ext cx="3499485" cy="0"/>
            </a:xfrm>
            <a:custGeom>
              <a:avLst/>
              <a:gdLst/>
              <a:ahLst/>
              <a:cxnLst/>
              <a:rect l="l" t="t" r="r" b="b"/>
              <a:pathLst>
                <a:path w="3499485" h="0">
                  <a:moveTo>
                    <a:pt x="0" y="0"/>
                  </a:moveTo>
                  <a:lnTo>
                    <a:pt x="3499474" y="0"/>
                  </a:lnTo>
                </a:path>
              </a:pathLst>
            </a:custGeom>
            <a:ln w="31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496770" y="5411160"/>
              <a:ext cx="3432175" cy="1365250"/>
            </a:xfrm>
            <a:custGeom>
              <a:avLst/>
              <a:gdLst/>
              <a:ahLst/>
              <a:cxnLst/>
              <a:rect l="l" t="t" r="r" b="b"/>
              <a:pathLst>
                <a:path w="3432175" h="1365250">
                  <a:moveTo>
                    <a:pt x="0" y="1357499"/>
                  </a:moveTo>
                  <a:lnTo>
                    <a:pt x="16825" y="1359035"/>
                  </a:lnTo>
                  <a:lnTo>
                    <a:pt x="33650" y="1360708"/>
                  </a:lnTo>
                  <a:lnTo>
                    <a:pt x="50475" y="1362104"/>
                  </a:lnTo>
                  <a:lnTo>
                    <a:pt x="67298" y="1362807"/>
                  </a:lnTo>
                  <a:lnTo>
                    <a:pt x="84124" y="1362628"/>
                  </a:lnTo>
                  <a:lnTo>
                    <a:pt x="100946" y="1361813"/>
                  </a:lnTo>
                  <a:lnTo>
                    <a:pt x="117769" y="1360611"/>
                  </a:lnTo>
                  <a:lnTo>
                    <a:pt x="134601" y="1359271"/>
                  </a:lnTo>
                  <a:lnTo>
                    <a:pt x="151417" y="1357417"/>
                  </a:lnTo>
                  <a:lnTo>
                    <a:pt x="168239" y="1355067"/>
                  </a:lnTo>
                  <a:lnTo>
                    <a:pt x="185062" y="1353048"/>
                  </a:lnTo>
                  <a:lnTo>
                    <a:pt x="201878" y="1352191"/>
                  </a:lnTo>
                  <a:lnTo>
                    <a:pt x="218710" y="1353007"/>
                  </a:lnTo>
                  <a:lnTo>
                    <a:pt x="235535" y="1354957"/>
                  </a:lnTo>
                  <a:lnTo>
                    <a:pt x="252360" y="1357294"/>
                  </a:lnTo>
                  <a:lnTo>
                    <a:pt x="269192" y="1359271"/>
                  </a:lnTo>
                  <a:lnTo>
                    <a:pt x="286007" y="1361344"/>
                  </a:lnTo>
                  <a:lnTo>
                    <a:pt x="302830" y="1363694"/>
                  </a:lnTo>
                  <a:lnTo>
                    <a:pt x="319652" y="1365159"/>
                  </a:lnTo>
                  <a:lnTo>
                    <a:pt x="336468" y="1364579"/>
                  </a:lnTo>
                  <a:lnTo>
                    <a:pt x="353300" y="1360846"/>
                  </a:lnTo>
                  <a:lnTo>
                    <a:pt x="370125" y="1354847"/>
                  </a:lnTo>
                  <a:lnTo>
                    <a:pt x="386950" y="1348405"/>
                  </a:lnTo>
                  <a:lnTo>
                    <a:pt x="403782" y="1343347"/>
                  </a:lnTo>
                  <a:lnTo>
                    <a:pt x="420598" y="1340221"/>
                  </a:lnTo>
                  <a:lnTo>
                    <a:pt x="437420" y="1338036"/>
                  </a:lnTo>
                  <a:lnTo>
                    <a:pt x="454243" y="1336295"/>
                  </a:lnTo>
                  <a:lnTo>
                    <a:pt x="471059" y="1334499"/>
                  </a:lnTo>
                  <a:lnTo>
                    <a:pt x="487891" y="1332811"/>
                  </a:lnTo>
                  <a:lnTo>
                    <a:pt x="504716" y="1331401"/>
                  </a:lnTo>
                  <a:lnTo>
                    <a:pt x="521540" y="1329770"/>
                  </a:lnTo>
                  <a:lnTo>
                    <a:pt x="572015" y="1321891"/>
                  </a:lnTo>
                  <a:lnTo>
                    <a:pt x="622502" y="1302897"/>
                  </a:lnTo>
                  <a:lnTo>
                    <a:pt x="656147" y="1280060"/>
                  </a:lnTo>
                  <a:lnTo>
                    <a:pt x="689795" y="1245459"/>
                  </a:lnTo>
                  <a:lnTo>
                    <a:pt x="706620" y="1221141"/>
                  </a:lnTo>
                  <a:lnTo>
                    <a:pt x="723445" y="1199088"/>
                  </a:lnTo>
                  <a:lnTo>
                    <a:pt x="740277" y="1185851"/>
                  </a:lnTo>
                  <a:lnTo>
                    <a:pt x="757092" y="1185317"/>
                  </a:lnTo>
                  <a:lnTo>
                    <a:pt x="773915" y="1193270"/>
                  </a:lnTo>
                  <a:lnTo>
                    <a:pt x="790738" y="1204153"/>
                  </a:lnTo>
                  <a:lnTo>
                    <a:pt x="807553" y="1212407"/>
                  </a:lnTo>
                  <a:lnTo>
                    <a:pt x="824385" y="1218185"/>
                  </a:lnTo>
                  <a:lnTo>
                    <a:pt x="841210" y="1223908"/>
                  </a:lnTo>
                  <a:lnTo>
                    <a:pt x="858035" y="1227420"/>
                  </a:lnTo>
                  <a:lnTo>
                    <a:pt x="874867" y="1226564"/>
                  </a:lnTo>
                  <a:lnTo>
                    <a:pt x="925328" y="1196621"/>
                  </a:lnTo>
                  <a:lnTo>
                    <a:pt x="958976" y="1164009"/>
                  </a:lnTo>
                  <a:lnTo>
                    <a:pt x="975801" y="1141957"/>
                  </a:lnTo>
                  <a:lnTo>
                    <a:pt x="992626" y="1122392"/>
                  </a:lnTo>
                  <a:lnTo>
                    <a:pt x="1009458" y="1111530"/>
                  </a:lnTo>
                  <a:lnTo>
                    <a:pt x="1026273" y="1114206"/>
                  </a:lnTo>
                  <a:lnTo>
                    <a:pt x="1043096" y="1126027"/>
                  </a:lnTo>
                  <a:lnTo>
                    <a:pt x="1059919" y="1139450"/>
                  </a:lnTo>
                  <a:lnTo>
                    <a:pt x="1076734" y="1146930"/>
                  </a:lnTo>
                  <a:lnTo>
                    <a:pt x="1127216" y="1138359"/>
                  </a:lnTo>
                  <a:lnTo>
                    <a:pt x="1160348" y="1114233"/>
                  </a:lnTo>
                  <a:lnTo>
                    <a:pt x="1195025" y="1073492"/>
                  </a:lnTo>
                  <a:lnTo>
                    <a:pt x="1224791" y="998968"/>
                  </a:lnTo>
                  <a:lnTo>
                    <a:pt x="1238252" y="945448"/>
                  </a:lnTo>
                  <a:lnTo>
                    <a:pt x="1251711" y="888232"/>
                  </a:lnTo>
                  <a:lnTo>
                    <a:pt x="1265172" y="835342"/>
                  </a:lnTo>
                  <a:lnTo>
                    <a:pt x="1278639" y="794801"/>
                  </a:lnTo>
                  <a:lnTo>
                    <a:pt x="1294518" y="769985"/>
                  </a:lnTo>
                  <a:lnTo>
                    <a:pt x="1312277" y="756413"/>
                  </a:lnTo>
                  <a:lnTo>
                    <a:pt x="1330036" y="744345"/>
                  </a:lnTo>
                  <a:lnTo>
                    <a:pt x="1345915" y="724038"/>
                  </a:lnTo>
                  <a:lnTo>
                    <a:pt x="1362747" y="684010"/>
                  </a:lnTo>
                  <a:lnTo>
                    <a:pt x="1379572" y="634025"/>
                  </a:lnTo>
                  <a:lnTo>
                    <a:pt x="1396397" y="581716"/>
                  </a:lnTo>
                  <a:lnTo>
                    <a:pt x="1413229" y="534713"/>
                  </a:lnTo>
                  <a:lnTo>
                    <a:pt x="1430045" y="484961"/>
                  </a:lnTo>
                  <a:lnTo>
                    <a:pt x="1446867" y="431757"/>
                  </a:lnTo>
                  <a:lnTo>
                    <a:pt x="1463690" y="393760"/>
                  </a:lnTo>
                  <a:lnTo>
                    <a:pt x="1480506" y="389628"/>
                  </a:lnTo>
                  <a:lnTo>
                    <a:pt x="1491728" y="420309"/>
                  </a:lnTo>
                  <a:lnTo>
                    <a:pt x="1502946" y="477506"/>
                  </a:lnTo>
                  <a:lnTo>
                    <a:pt x="1514163" y="546990"/>
                  </a:lnTo>
                  <a:lnTo>
                    <a:pt x="1525379" y="614533"/>
                  </a:lnTo>
                  <a:lnTo>
                    <a:pt x="1536597" y="665905"/>
                  </a:lnTo>
                  <a:lnTo>
                    <a:pt x="1547819" y="686877"/>
                  </a:lnTo>
                  <a:lnTo>
                    <a:pt x="1559029" y="669011"/>
                  </a:lnTo>
                  <a:lnTo>
                    <a:pt x="1570242" y="622000"/>
                  </a:lnTo>
                  <a:lnTo>
                    <a:pt x="1581458" y="558819"/>
                  </a:lnTo>
                  <a:lnTo>
                    <a:pt x="1592673" y="492441"/>
                  </a:lnTo>
                  <a:lnTo>
                    <a:pt x="1603887" y="435840"/>
                  </a:lnTo>
                  <a:lnTo>
                    <a:pt x="1615096" y="401990"/>
                  </a:lnTo>
                  <a:lnTo>
                    <a:pt x="1631928" y="399401"/>
                  </a:lnTo>
                  <a:lnTo>
                    <a:pt x="1648753" y="427885"/>
                  </a:lnTo>
                  <a:lnTo>
                    <a:pt x="1665578" y="460232"/>
                  </a:lnTo>
                  <a:lnTo>
                    <a:pt x="1682410" y="469232"/>
                  </a:lnTo>
                  <a:lnTo>
                    <a:pt x="1699226" y="440261"/>
                  </a:lnTo>
                  <a:lnTo>
                    <a:pt x="1716053" y="390274"/>
                  </a:lnTo>
                  <a:lnTo>
                    <a:pt x="1732887" y="339515"/>
                  </a:lnTo>
                  <a:lnTo>
                    <a:pt x="1749724" y="308226"/>
                  </a:lnTo>
                  <a:lnTo>
                    <a:pt x="1766539" y="305603"/>
                  </a:lnTo>
                  <a:lnTo>
                    <a:pt x="1783362" y="319605"/>
                  </a:lnTo>
                  <a:lnTo>
                    <a:pt x="1800185" y="338538"/>
                  </a:lnTo>
                  <a:lnTo>
                    <a:pt x="1817000" y="350707"/>
                  </a:lnTo>
                  <a:lnTo>
                    <a:pt x="1833443" y="349013"/>
                  </a:lnTo>
                  <a:lnTo>
                    <a:pt x="1850657" y="341342"/>
                  </a:lnTo>
                  <a:lnTo>
                    <a:pt x="1867872" y="337463"/>
                  </a:lnTo>
                  <a:lnTo>
                    <a:pt x="1884314" y="347148"/>
                  </a:lnTo>
                  <a:lnTo>
                    <a:pt x="1901130" y="387901"/>
                  </a:lnTo>
                  <a:lnTo>
                    <a:pt x="1917953" y="449111"/>
                  </a:lnTo>
                  <a:lnTo>
                    <a:pt x="1934775" y="502250"/>
                  </a:lnTo>
                  <a:lnTo>
                    <a:pt x="1978518" y="444560"/>
                  </a:lnTo>
                  <a:lnTo>
                    <a:pt x="1991977" y="381439"/>
                  </a:lnTo>
                  <a:lnTo>
                    <a:pt x="2005438" y="315306"/>
                  </a:lnTo>
                  <a:lnTo>
                    <a:pt x="2018905" y="256906"/>
                  </a:lnTo>
                  <a:lnTo>
                    <a:pt x="2032356" y="201872"/>
                  </a:lnTo>
                  <a:lnTo>
                    <a:pt x="2045814" y="143042"/>
                  </a:lnTo>
                  <a:lnTo>
                    <a:pt x="2059272" y="86955"/>
                  </a:lnTo>
                  <a:lnTo>
                    <a:pt x="2072730" y="40154"/>
                  </a:lnTo>
                  <a:lnTo>
                    <a:pt x="2086181" y="9179"/>
                  </a:lnTo>
                  <a:lnTo>
                    <a:pt x="2102624" y="0"/>
                  </a:lnTo>
                  <a:lnTo>
                    <a:pt x="2119838" y="12443"/>
                  </a:lnTo>
                  <a:lnTo>
                    <a:pt x="2137053" y="32985"/>
                  </a:lnTo>
                  <a:lnTo>
                    <a:pt x="2153495" y="48101"/>
                  </a:lnTo>
                  <a:lnTo>
                    <a:pt x="2170311" y="54696"/>
                  </a:lnTo>
                  <a:lnTo>
                    <a:pt x="2187133" y="59620"/>
                  </a:lnTo>
                  <a:lnTo>
                    <a:pt x="2203956" y="65864"/>
                  </a:lnTo>
                  <a:lnTo>
                    <a:pt x="2236667" y="88792"/>
                  </a:lnTo>
                  <a:lnTo>
                    <a:pt x="2272190" y="126529"/>
                  </a:lnTo>
                  <a:lnTo>
                    <a:pt x="2301537" y="201392"/>
                  </a:lnTo>
                  <a:lnTo>
                    <a:pt x="2314994" y="257530"/>
                  </a:lnTo>
                  <a:lnTo>
                    <a:pt x="2328453" y="318425"/>
                  </a:lnTo>
                  <a:lnTo>
                    <a:pt x="2341910" y="376262"/>
                  </a:lnTo>
                  <a:lnTo>
                    <a:pt x="2355362" y="423230"/>
                  </a:lnTo>
                  <a:lnTo>
                    <a:pt x="2372194" y="462742"/>
                  </a:lnTo>
                  <a:lnTo>
                    <a:pt x="2389019" y="490257"/>
                  </a:lnTo>
                  <a:lnTo>
                    <a:pt x="2405844" y="515229"/>
                  </a:lnTo>
                  <a:lnTo>
                    <a:pt x="2422676" y="547112"/>
                  </a:lnTo>
                  <a:lnTo>
                    <a:pt x="2439492" y="588791"/>
                  </a:lnTo>
                  <a:lnTo>
                    <a:pt x="2456314" y="635126"/>
                  </a:lnTo>
                  <a:lnTo>
                    <a:pt x="2473137" y="683456"/>
                  </a:lnTo>
                  <a:lnTo>
                    <a:pt x="2489953" y="731118"/>
                  </a:lnTo>
                  <a:lnTo>
                    <a:pt x="2506785" y="780201"/>
                  </a:lnTo>
                  <a:lnTo>
                    <a:pt x="2523610" y="831194"/>
                  </a:lnTo>
                  <a:lnTo>
                    <a:pt x="2540435" y="879041"/>
                  </a:lnTo>
                  <a:lnTo>
                    <a:pt x="2557267" y="918683"/>
                  </a:lnTo>
                  <a:lnTo>
                    <a:pt x="2574082" y="947181"/>
                  </a:lnTo>
                  <a:lnTo>
                    <a:pt x="2590905" y="967780"/>
                  </a:lnTo>
                  <a:lnTo>
                    <a:pt x="2607727" y="984621"/>
                  </a:lnTo>
                  <a:lnTo>
                    <a:pt x="2624543" y="1001846"/>
                  </a:lnTo>
                  <a:lnTo>
                    <a:pt x="2658200" y="1038445"/>
                  </a:lnTo>
                  <a:lnTo>
                    <a:pt x="2691857" y="1069087"/>
                  </a:lnTo>
                  <a:lnTo>
                    <a:pt x="2725495" y="1084779"/>
                  </a:lnTo>
                  <a:lnTo>
                    <a:pt x="2742318" y="1091892"/>
                  </a:lnTo>
                  <a:lnTo>
                    <a:pt x="2759133" y="1104487"/>
                  </a:lnTo>
                  <a:lnTo>
                    <a:pt x="2775965" y="1125437"/>
                  </a:lnTo>
                  <a:lnTo>
                    <a:pt x="2792790" y="1151808"/>
                  </a:lnTo>
                  <a:lnTo>
                    <a:pt x="2809615" y="1179287"/>
                  </a:lnTo>
                  <a:lnTo>
                    <a:pt x="2826447" y="1203559"/>
                  </a:lnTo>
                  <a:lnTo>
                    <a:pt x="2843264" y="1226438"/>
                  </a:lnTo>
                  <a:lnTo>
                    <a:pt x="2860090" y="1249234"/>
                  </a:lnTo>
                  <a:lnTo>
                    <a:pt x="2876924" y="1266887"/>
                  </a:lnTo>
                  <a:lnTo>
                    <a:pt x="2893761" y="1274337"/>
                  </a:lnTo>
                  <a:lnTo>
                    <a:pt x="2910577" y="1264895"/>
                  </a:lnTo>
                  <a:lnTo>
                    <a:pt x="2927400" y="1243039"/>
                  </a:lnTo>
                  <a:lnTo>
                    <a:pt x="2944222" y="1220465"/>
                  </a:lnTo>
                  <a:lnTo>
                    <a:pt x="2961038" y="1208867"/>
                  </a:lnTo>
                  <a:lnTo>
                    <a:pt x="2977870" y="1214259"/>
                  </a:lnTo>
                  <a:lnTo>
                    <a:pt x="2994695" y="1229437"/>
                  </a:lnTo>
                  <a:lnTo>
                    <a:pt x="3011520" y="1246274"/>
                  </a:lnTo>
                  <a:lnTo>
                    <a:pt x="3028352" y="1256641"/>
                  </a:lnTo>
                  <a:lnTo>
                    <a:pt x="3045167" y="1256987"/>
                  </a:lnTo>
                  <a:lnTo>
                    <a:pt x="3061990" y="1252108"/>
                  </a:lnTo>
                  <a:lnTo>
                    <a:pt x="3078813" y="1246399"/>
                  </a:lnTo>
                  <a:lnTo>
                    <a:pt x="3095628" y="1244256"/>
                  </a:lnTo>
                  <a:lnTo>
                    <a:pt x="3146110" y="1258273"/>
                  </a:lnTo>
                  <a:lnTo>
                    <a:pt x="3196580" y="1286392"/>
                  </a:lnTo>
                  <a:lnTo>
                    <a:pt x="3213403" y="1296719"/>
                  </a:lnTo>
                  <a:lnTo>
                    <a:pt x="3230219" y="1302650"/>
                  </a:lnTo>
                  <a:lnTo>
                    <a:pt x="3247051" y="1301238"/>
                  </a:lnTo>
                  <a:lnTo>
                    <a:pt x="3263876" y="1294906"/>
                  </a:lnTo>
                  <a:lnTo>
                    <a:pt x="3280701" y="1288464"/>
                  </a:lnTo>
                  <a:lnTo>
                    <a:pt x="3297533" y="1286722"/>
                  </a:lnTo>
                  <a:lnTo>
                    <a:pt x="3314348" y="1292391"/>
                  </a:lnTo>
                  <a:lnTo>
                    <a:pt x="3331171" y="1302427"/>
                  </a:lnTo>
                  <a:lnTo>
                    <a:pt x="3347994" y="1313015"/>
                  </a:lnTo>
                  <a:lnTo>
                    <a:pt x="3364809" y="1320343"/>
                  </a:lnTo>
                  <a:lnTo>
                    <a:pt x="3381641" y="1323024"/>
                  </a:lnTo>
                  <a:lnTo>
                    <a:pt x="3398466" y="1323217"/>
                  </a:lnTo>
                  <a:lnTo>
                    <a:pt x="3415291" y="1322415"/>
                  </a:lnTo>
                  <a:lnTo>
                    <a:pt x="3432123" y="1322111"/>
                  </a:lnTo>
                </a:path>
              </a:pathLst>
            </a:custGeom>
            <a:ln w="7490">
              <a:solidFill>
                <a:srgbClr val="006FC0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96770" y="6485757"/>
              <a:ext cx="3432175" cy="271780"/>
            </a:xfrm>
            <a:custGeom>
              <a:avLst/>
              <a:gdLst/>
              <a:ahLst/>
              <a:cxnLst/>
              <a:rect l="l" t="t" r="r" b="b"/>
              <a:pathLst>
                <a:path w="3432175" h="271779">
                  <a:moveTo>
                    <a:pt x="0" y="270716"/>
                  </a:moveTo>
                  <a:lnTo>
                    <a:pt x="16825" y="269680"/>
                  </a:lnTo>
                  <a:lnTo>
                    <a:pt x="33650" y="268606"/>
                  </a:lnTo>
                  <a:lnTo>
                    <a:pt x="50475" y="267610"/>
                  </a:lnTo>
                  <a:lnTo>
                    <a:pt x="67298" y="266808"/>
                  </a:lnTo>
                  <a:lnTo>
                    <a:pt x="84124" y="266295"/>
                  </a:lnTo>
                  <a:lnTo>
                    <a:pt x="100946" y="265986"/>
                  </a:lnTo>
                  <a:lnTo>
                    <a:pt x="117769" y="265732"/>
                  </a:lnTo>
                  <a:lnTo>
                    <a:pt x="134601" y="265385"/>
                  </a:lnTo>
                  <a:lnTo>
                    <a:pt x="151417" y="264811"/>
                  </a:lnTo>
                  <a:lnTo>
                    <a:pt x="168239" y="264120"/>
                  </a:lnTo>
                  <a:lnTo>
                    <a:pt x="185062" y="263528"/>
                  </a:lnTo>
                  <a:lnTo>
                    <a:pt x="201878" y="263253"/>
                  </a:lnTo>
                  <a:lnTo>
                    <a:pt x="218710" y="263547"/>
                  </a:lnTo>
                  <a:lnTo>
                    <a:pt x="235535" y="264230"/>
                  </a:lnTo>
                  <a:lnTo>
                    <a:pt x="252360" y="264868"/>
                  </a:lnTo>
                  <a:lnTo>
                    <a:pt x="269192" y="265029"/>
                  </a:lnTo>
                  <a:lnTo>
                    <a:pt x="286007" y="264483"/>
                  </a:lnTo>
                  <a:lnTo>
                    <a:pt x="302830" y="263498"/>
                  </a:lnTo>
                  <a:lnTo>
                    <a:pt x="319652" y="262391"/>
                  </a:lnTo>
                  <a:lnTo>
                    <a:pt x="336468" y="261478"/>
                  </a:lnTo>
                  <a:lnTo>
                    <a:pt x="353300" y="261119"/>
                  </a:lnTo>
                  <a:lnTo>
                    <a:pt x="370125" y="261055"/>
                  </a:lnTo>
                  <a:lnTo>
                    <a:pt x="386950" y="260670"/>
                  </a:lnTo>
                  <a:lnTo>
                    <a:pt x="403782" y="259346"/>
                  </a:lnTo>
                  <a:lnTo>
                    <a:pt x="420598" y="256438"/>
                  </a:lnTo>
                  <a:lnTo>
                    <a:pt x="437420" y="252437"/>
                  </a:lnTo>
                  <a:lnTo>
                    <a:pt x="454243" y="248425"/>
                  </a:lnTo>
                  <a:lnTo>
                    <a:pt x="471059" y="245486"/>
                  </a:lnTo>
                  <a:lnTo>
                    <a:pt x="487891" y="244746"/>
                  </a:lnTo>
                  <a:lnTo>
                    <a:pt x="504716" y="245352"/>
                  </a:lnTo>
                  <a:lnTo>
                    <a:pt x="521540" y="245403"/>
                  </a:lnTo>
                  <a:lnTo>
                    <a:pt x="538372" y="242999"/>
                  </a:lnTo>
                  <a:lnTo>
                    <a:pt x="555189" y="236690"/>
                  </a:lnTo>
                  <a:lnTo>
                    <a:pt x="572015" y="227805"/>
                  </a:lnTo>
                  <a:lnTo>
                    <a:pt x="588849" y="218609"/>
                  </a:lnTo>
                  <a:lnTo>
                    <a:pt x="605686" y="211367"/>
                  </a:lnTo>
                  <a:lnTo>
                    <a:pt x="622502" y="207009"/>
                  </a:lnTo>
                  <a:lnTo>
                    <a:pt x="639325" y="204217"/>
                  </a:lnTo>
                  <a:lnTo>
                    <a:pt x="656147" y="201890"/>
                  </a:lnTo>
                  <a:lnTo>
                    <a:pt x="672963" y="198930"/>
                  </a:lnTo>
                  <a:lnTo>
                    <a:pt x="689795" y="194845"/>
                  </a:lnTo>
                  <a:lnTo>
                    <a:pt x="706620" y="190289"/>
                  </a:lnTo>
                  <a:lnTo>
                    <a:pt x="723445" y="185877"/>
                  </a:lnTo>
                  <a:lnTo>
                    <a:pt x="773915" y="176830"/>
                  </a:lnTo>
                  <a:lnTo>
                    <a:pt x="807553" y="174408"/>
                  </a:lnTo>
                  <a:lnTo>
                    <a:pt x="824385" y="175235"/>
                  </a:lnTo>
                  <a:lnTo>
                    <a:pt x="841210" y="177296"/>
                  </a:lnTo>
                  <a:lnTo>
                    <a:pt x="858035" y="179689"/>
                  </a:lnTo>
                  <a:lnTo>
                    <a:pt x="874867" y="181515"/>
                  </a:lnTo>
                  <a:lnTo>
                    <a:pt x="891683" y="183392"/>
                  </a:lnTo>
                  <a:lnTo>
                    <a:pt x="908506" y="185514"/>
                  </a:lnTo>
                  <a:lnTo>
                    <a:pt x="925328" y="186347"/>
                  </a:lnTo>
                  <a:lnTo>
                    <a:pt x="942144" y="184358"/>
                  </a:lnTo>
                  <a:lnTo>
                    <a:pt x="958976" y="177262"/>
                  </a:lnTo>
                  <a:lnTo>
                    <a:pt x="975801" y="166501"/>
                  </a:lnTo>
                  <a:lnTo>
                    <a:pt x="992626" y="156139"/>
                  </a:lnTo>
                  <a:lnTo>
                    <a:pt x="1009458" y="150243"/>
                  </a:lnTo>
                  <a:lnTo>
                    <a:pt x="1026273" y="150687"/>
                  </a:lnTo>
                  <a:lnTo>
                    <a:pt x="1043096" y="155040"/>
                  </a:lnTo>
                  <a:lnTo>
                    <a:pt x="1059919" y="160904"/>
                  </a:lnTo>
                  <a:lnTo>
                    <a:pt x="1076734" y="165879"/>
                  </a:lnTo>
                  <a:lnTo>
                    <a:pt x="1093566" y="170448"/>
                  </a:lnTo>
                  <a:lnTo>
                    <a:pt x="1110391" y="175518"/>
                  </a:lnTo>
                  <a:lnTo>
                    <a:pt x="1127216" y="179322"/>
                  </a:lnTo>
                  <a:lnTo>
                    <a:pt x="1177686" y="171122"/>
                  </a:lnTo>
                  <a:lnTo>
                    <a:pt x="1228157" y="145486"/>
                  </a:lnTo>
                  <a:lnTo>
                    <a:pt x="1244982" y="134094"/>
                  </a:lnTo>
                  <a:lnTo>
                    <a:pt x="1261807" y="122957"/>
                  </a:lnTo>
                  <a:lnTo>
                    <a:pt x="1278639" y="113988"/>
                  </a:lnTo>
                  <a:lnTo>
                    <a:pt x="1295454" y="108159"/>
                  </a:lnTo>
                  <a:lnTo>
                    <a:pt x="1312277" y="104300"/>
                  </a:lnTo>
                  <a:lnTo>
                    <a:pt x="1329100" y="101108"/>
                  </a:lnTo>
                  <a:lnTo>
                    <a:pt x="1345915" y="97281"/>
                  </a:lnTo>
                  <a:lnTo>
                    <a:pt x="1396397" y="83005"/>
                  </a:lnTo>
                  <a:lnTo>
                    <a:pt x="1446867" y="58247"/>
                  </a:lnTo>
                  <a:lnTo>
                    <a:pt x="1463690" y="50207"/>
                  </a:lnTo>
                  <a:lnTo>
                    <a:pt x="1480506" y="49331"/>
                  </a:lnTo>
                  <a:lnTo>
                    <a:pt x="1497338" y="60959"/>
                  </a:lnTo>
                  <a:lnTo>
                    <a:pt x="1514163" y="81276"/>
                  </a:lnTo>
                  <a:lnTo>
                    <a:pt x="1530988" y="101073"/>
                  </a:lnTo>
                  <a:lnTo>
                    <a:pt x="1547819" y="111141"/>
                  </a:lnTo>
                  <a:lnTo>
                    <a:pt x="1564635" y="105875"/>
                  </a:lnTo>
                  <a:lnTo>
                    <a:pt x="1581458" y="91231"/>
                  </a:lnTo>
                  <a:lnTo>
                    <a:pt x="1598280" y="75351"/>
                  </a:lnTo>
                  <a:lnTo>
                    <a:pt x="1615096" y="66376"/>
                  </a:lnTo>
                  <a:lnTo>
                    <a:pt x="1631928" y="68485"/>
                  </a:lnTo>
                  <a:lnTo>
                    <a:pt x="1648753" y="76678"/>
                  </a:lnTo>
                  <a:lnTo>
                    <a:pt x="1665578" y="85319"/>
                  </a:lnTo>
                  <a:lnTo>
                    <a:pt x="1682410" y="88777"/>
                  </a:lnTo>
                  <a:lnTo>
                    <a:pt x="1699226" y="83875"/>
                  </a:lnTo>
                  <a:lnTo>
                    <a:pt x="1716053" y="74196"/>
                  </a:lnTo>
                  <a:lnTo>
                    <a:pt x="1732887" y="64166"/>
                  </a:lnTo>
                  <a:lnTo>
                    <a:pt x="1749724" y="58210"/>
                  </a:lnTo>
                  <a:lnTo>
                    <a:pt x="1766539" y="58187"/>
                  </a:lnTo>
                  <a:lnTo>
                    <a:pt x="1783362" y="61511"/>
                  </a:lnTo>
                  <a:lnTo>
                    <a:pt x="1800185" y="65938"/>
                  </a:lnTo>
                  <a:lnTo>
                    <a:pt x="1817000" y="69223"/>
                  </a:lnTo>
                  <a:lnTo>
                    <a:pt x="1833832" y="70059"/>
                  </a:lnTo>
                  <a:lnTo>
                    <a:pt x="1850657" y="69897"/>
                  </a:lnTo>
                  <a:lnTo>
                    <a:pt x="1867482" y="70551"/>
                  </a:lnTo>
                  <a:lnTo>
                    <a:pt x="1884314" y="73831"/>
                  </a:lnTo>
                  <a:lnTo>
                    <a:pt x="1901130" y="82853"/>
                  </a:lnTo>
                  <a:lnTo>
                    <a:pt x="1917953" y="95773"/>
                  </a:lnTo>
                  <a:lnTo>
                    <a:pt x="1934775" y="106966"/>
                  </a:lnTo>
                  <a:lnTo>
                    <a:pt x="1951591" y="110804"/>
                  </a:lnTo>
                  <a:lnTo>
                    <a:pt x="1968423" y="104389"/>
                  </a:lnTo>
                  <a:lnTo>
                    <a:pt x="1985248" y="91203"/>
                  </a:lnTo>
                  <a:lnTo>
                    <a:pt x="2002073" y="75109"/>
                  </a:lnTo>
                  <a:lnTo>
                    <a:pt x="2018905" y="59970"/>
                  </a:lnTo>
                  <a:lnTo>
                    <a:pt x="2035720" y="44943"/>
                  </a:lnTo>
                  <a:lnTo>
                    <a:pt x="2052543" y="28592"/>
                  </a:lnTo>
                  <a:lnTo>
                    <a:pt x="2069366" y="13892"/>
                  </a:lnTo>
                  <a:lnTo>
                    <a:pt x="2086181" y="3817"/>
                  </a:lnTo>
                  <a:lnTo>
                    <a:pt x="2103013" y="0"/>
                  </a:lnTo>
                  <a:lnTo>
                    <a:pt x="2119838" y="558"/>
                  </a:lnTo>
                  <a:lnTo>
                    <a:pt x="2136663" y="3280"/>
                  </a:lnTo>
                  <a:lnTo>
                    <a:pt x="2153495" y="5952"/>
                  </a:lnTo>
                  <a:lnTo>
                    <a:pt x="2170311" y="8418"/>
                  </a:lnTo>
                  <a:lnTo>
                    <a:pt x="2187133" y="11712"/>
                  </a:lnTo>
                  <a:lnTo>
                    <a:pt x="2203956" y="15413"/>
                  </a:lnTo>
                  <a:lnTo>
                    <a:pt x="2220772" y="19101"/>
                  </a:lnTo>
                  <a:lnTo>
                    <a:pt x="2237604" y="22063"/>
                  </a:lnTo>
                  <a:lnTo>
                    <a:pt x="2254429" y="24706"/>
                  </a:lnTo>
                  <a:lnTo>
                    <a:pt x="2271254" y="28367"/>
                  </a:lnTo>
                  <a:lnTo>
                    <a:pt x="2288086" y="34385"/>
                  </a:lnTo>
                  <a:lnTo>
                    <a:pt x="2304901" y="43967"/>
                  </a:lnTo>
                  <a:lnTo>
                    <a:pt x="2321724" y="56117"/>
                  </a:lnTo>
                  <a:lnTo>
                    <a:pt x="2338547" y="68863"/>
                  </a:lnTo>
                  <a:lnTo>
                    <a:pt x="2355362" y="80236"/>
                  </a:lnTo>
                  <a:lnTo>
                    <a:pt x="2389019" y="98424"/>
                  </a:lnTo>
                  <a:lnTo>
                    <a:pt x="2439492" y="122344"/>
                  </a:lnTo>
                  <a:lnTo>
                    <a:pt x="2456314" y="129498"/>
                  </a:lnTo>
                  <a:lnTo>
                    <a:pt x="2473137" y="136895"/>
                  </a:lnTo>
                  <a:lnTo>
                    <a:pt x="2489953" y="145268"/>
                  </a:lnTo>
                  <a:lnTo>
                    <a:pt x="2506785" y="155607"/>
                  </a:lnTo>
                  <a:lnTo>
                    <a:pt x="2523610" y="167257"/>
                  </a:lnTo>
                  <a:lnTo>
                    <a:pt x="2540435" y="178485"/>
                  </a:lnTo>
                  <a:lnTo>
                    <a:pt x="2590905" y="198065"/>
                  </a:lnTo>
                  <a:lnTo>
                    <a:pt x="2641375" y="207781"/>
                  </a:lnTo>
                  <a:lnTo>
                    <a:pt x="2691857" y="215278"/>
                  </a:lnTo>
                  <a:lnTo>
                    <a:pt x="2725495" y="219031"/>
                  </a:lnTo>
                  <a:lnTo>
                    <a:pt x="2742318" y="221000"/>
                  </a:lnTo>
                  <a:lnTo>
                    <a:pt x="2759133" y="223808"/>
                  </a:lnTo>
                  <a:lnTo>
                    <a:pt x="2775965" y="227866"/>
                  </a:lnTo>
                  <a:lnTo>
                    <a:pt x="2792790" y="232780"/>
                  </a:lnTo>
                  <a:lnTo>
                    <a:pt x="2809615" y="237917"/>
                  </a:lnTo>
                  <a:lnTo>
                    <a:pt x="2826447" y="242643"/>
                  </a:lnTo>
                  <a:lnTo>
                    <a:pt x="2843264" y="247650"/>
                  </a:lnTo>
                  <a:lnTo>
                    <a:pt x="2860090" y="252992"/>
                  </a:lnTo>
                  <a:lnTo>
                    <a:pt x="2876924" y="257068"/>
                  </a:lnTo>
                  <a:lnTo>
                    <a:pt x="2893761" y="258279"/>
                  </a:lnTo>
                  <a:lnTo>
                    <a:pt x="2910577" y="254525"/>
                  </a:lnTo>
                  <a:lnTo>
                    <a:pt x="2927400" y="247218"/>
                  </a:lnTo>
                  <a:lnTo>
                    <a:pt x="2944222" y="240021"/>
                  </a:lnTo>
                  <a:lnTo>
                    <a:pt x="2961038" y="236600"/>
                  </a:lnTo>
                  <a:lnTo>
                    <a:pt x="2977870" y="239015"/>
                  </a:lnTo>
                  <a:lnTo>
                    <a:pt x="2994695" y="244951"/>
                  </a:lnTo>
                  <a:lnTo>
                    <a:pt x="3011520" y="251510"/>
                  </a:lnTo>
                  <a:lnTo>
                    <a:pt x="3028352" y="255792"/>
                  </a:lnTo>
                  <a:lnTo>
                    <a:pt x="3045167" y="256872"/>
                  </a:lnTo>
                  <a:lnTo>
                    <a:pt x="3061990" y="256348"/>
                  </a:lnTo>
                  <a:lnTo>
                    <a:pt x="3078813" y="255101"/>
                  </a:lnTo>
                  <a:lnTo>
                    <a:pt x="3095628" y="254016"/>
                  </a:lnTo>
                  <a:lnTo>
                    <a:pt x="3112460" y="252714"/>
                  </a:lnTo>
                  <a:lnTo>
                    <a:pt x="3129285" y="250928"/>
                  </a:lnTo>
                  <a:lnTo>
                    <a:pt x="3146110" y="249709"/>
                  </a:lnTo>
                  <a:lnTo>
                    <a:pt x="3162942" y="250105"/>
                  </a:lnTo>
                  <a:lnTo>
                    <a:pt x="3179758" y="253417"/>
                  </a:lnTo>
                  <a:lnTo>
                    <a:pt x="3196580" y="258745"/>
                  </a:lnTo>
                  <a:lnTo>
                    <a:pt x="3213403" y="263841"/>
                  </a:lnTo>
                  <a:lnTo>
                    <a:pt x="3230219" y="266453"/>
                  </a:lnTo>
                  <a:lnTo>
                    <a:pt x="3247051" y="264925"/>
                  </a:lnTo>
                  <a:lnTo>
                    <a:pt x="3263876" y="260810"/>
                  </a:lnTo>
                  <a:lnTo>
                    <a:pt x="3280701" y="256673"/>
                  </a:lnTo>
                  <a:lnTo>
                    <a:pt x="3297533" y="255080"/>
                  </a:lnTo>
                  <a:lnTo>
                    <a:pt x="3314348" y="257507"/>
                  </a:lnTo>
                  <a:lnTo>
                    <a:pt x="3331171" y="262320"/>
                  </a:lnTo>
                  <a:lnTo>
                    <a:pt x="3347994" y="267423"/>
                  </a:lnTo>
                  <a:lnTo>
                    <a:pt x="3364809" y="270716"/>
                  </a:lnTo>
                  <a:lnTo>
                    <a:pt x="3381641" y="271433"/>
                  </a:lnTo>
                  <a:lnTo>
                    <a:pt x="3398466" y="270761"/>
                  </a:lnTo>
                  <a:lnTo>
                    <a:pt x="3415291" y="269534"/>
                  </a:lnTo>
                  <a:lnTo>
                    <a:pt x="3432123" y="268584"/>
                  </a:lnTo>
                </a:path>
              </a:pathLst>
            </a:custGeom>
            <a:ln w="7492">
              <a:solidFill>
                <a:srgbClr val="FFC000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496770" y="6033830"/>
              <a:ext cx="3230245" cy="721360"/>
            </a:xfrm>
            <a:custGeom>
              <a:avLst/>
              <a:gdLst/>
              <a:ahLst/>
              <a:cxnLst/>
              <a:rect l="l" t="t" r="r" b="b"/>
              <a:pathLst>
                <a:path w="3230245" h="721359">
                  <a:moveTo>
                    <a:pt x="0" y="623743"/>
                  </a:moveTo>
                  <a:lnTo>
                    <a:pt x="16823" y="620668"/>
                  </a:lnTo>
                  <a:lnTo>
                    <a:pt x="33647" y="617318"/>
                  </a:lnTo>
                  <a:lnTo>
                    <a:pt x="50471" y="614521"/>
                  </a:lnTo>
                  <a:lnTo>
                    <a:pt x="67295" y="613108"/>
                  </a:lnTo>
                  <a:lnTo>
                    <a:pt x="84122" y="614923"/>
                  </a:lnTo>
                  <a:lnTo>
                    <a:pt x="100945" y="618980"/>
                  </a:lnTo>
                  <a:lnTo>
                    <a:pt x="117769" y="621873"/>
                  </a:lnTo>
                  <a:lnTo>
                    <a:pt x="134601" y="620196"/>
                  </a:lnTo>
                  <a:lnTo>
                    <a:pt x="151417" y="612181"/>
                  </a:lnTo>
                  <a:lnTo>
                    <a:pt x="168239" y="599931"/>
                  </a:lnTo>
                  <a:lnTo>
                    <a:pt x="185062" y="585852"/>
                  </a:lnTo>
                  <a:lnTo>
                    <a:pt x="201878" y="572355"/>
                  </a:lnTo>
                  <a:lnTo>
                    <a:pt x="218710" y="559001"/>
                  </a:lnTo>
                  <a:lnTo>
                    <a:pt x="235535" y="544876"/>
                  </a:lnTo>
                  <a:lnTo>
                    <a:pt x="252360" y="531643"/>
                  </a:lnTo>
                  <a:lnTo>
                    <a:pt x="269192" y="520963"/>
                  </a:lnTo>
                  <a:lnTo>
                    <a:pt x="286002" y="514184"/>
                  </a:lnTo>
                  <a:lnTo>
                    <a:pt x="302816" y="510113"/>
                  </a:lnTo>
                  <a:lnTo>
                    <a:pt x="319637" y="506597"/>
                  </a:lnTo>
                  <a:lnTo>
                    <a:pt x="336468" y="501484"/>
                  </a:lnTo>
                  <a:lnTo>
                    <a:pt x="353284" y="494099"/>
                  </a:lnTo>
                  <a:lnTo>
                    <a:pt x="370106" y="485642"/>
                  </a:lnTo>
                  <a:lnTo>
                    <a:pt x="386929" y="476688"/>
                  </a:lnTo>
                  <a:lnTo>
                    <a:pt x="403745" y="467807"/>
                  </a:lnTo>
                  <a:lnTo>
                    <a:pt x="420577" y="459077"/>
                  </a:lnTo>
                  <a:lnTo>
                    <a:pt x="437402" y="450200"/>
                  </a:lnTo>
                  <a:lnTo>
                    <a:pt x="454227" y="441267"/>
                  </a:lnTo>
                  <a:lnTo>
                    <a:pt x="471059" y="432369"/>
                  </a:lnTo>
                  <a:lnTo>
                    <a:pt x="487001" y="427164"/>
                  </a:lnTo>
                  <a:lnTo>
                    <a:pt x="504697" y="423149"/>
                  </a:lnTo>
                  <a:lnTo>
                    <a:pt x="522393" y="414885"/>
                  </a:lnTo>
                  <a:lnTo>
                    <a:pt x="538335" y="396931"/>
                  </a:lnTo>
                  <a:lnTo>
                    <a:pt x="555167" y="357865"/>
                  </a:lnTo>
                  <a:lnTo>
                    <a:pt x="571992" y="305233"/>
                  </a:lnTo>
                  <a:lnTo>
                    <a:pt x="588817" y="250163"/>
                  </a:lnTo>
                  <a:lnTo>
                    <a:pt x="605649" y="203785"/>
                  </a:lnTo>
                  <a:lnTo>
                    <a:pt x="622465" y="169284"/>
                  </a:lnTo>
                  <a:lnTo>
                    <a:pt x="639287" y="140654"/>
                  </a:lnTo>
                  <a:lnTo>
                    <a:pt x="656110" y="115242"/>
                  </a:lnTo>
                  <a:lnTo>
                    <a:pt x="672926" y="90392"/>
                  </a:lnTo>
                  <a:lnTo>
                    <a:pt x="689758" y="59569"/>
                  </a:lnTo>
                  <a:lnTo>
                    <a:pt x="706582" y="26147"/>
                  </a:lnTo>
                  <a:lnTo>
                    <a:pt x="723407" y="2249"/>
                  </a:lnTo>
                  <a:lnTo>
                    <a:pt x="740239" y="0"/>
                  </a:lnTo>
                  <a:lnTo>
                    <a:pt x="757055" y="34276"/>
                  </a:lnTo>
                  <a:lnTo>
                    <a:pt x="773878" y="94709"/>
                  </a:lnTo>
                  <a:lnTo>
                    <a:pt x="790700" y="155634"/>
                  </a:lnTo>
                  <a:lnTo>
                    <a:pt x="807516" y="191385"/>
                  </a:lnTo>
                  <a:lnTo>
                    <a:pt x="824332" y="187889"/>
                  </a:lnTo>
                  <a:lnTo>
                    <a:pt x="841154" y="161248"/>
                  </a:lnTo>
                  <a:lnTo>
                    <a:pt x="857977" y="131068"/>
                  </a:lnTo>
                  <a:lnTo>
                    <a:pt x="874792" y="116951"/>
                  </a:lnTo>
                  <a:lnTo>
                    <a:pt x="891624" y="127146"/>
                  </a:lnTo>
                  <a:lnTo>
                    <a:pt x="908449" y="150188"/>
                  </a:lnTo>
                  <a:lnTo>
                    <a:pt x="925274" y="176110"/>
                  </a:lnTo>
                  <a:lnTo>
                    <a:pt x="942106" y="194944"/>
                  </a:lnTo>
                  <a:lnTo>
                    <a:pt x="958922" y="201727"/>
                  </a:lnTo>
                  <a:lnTo>
                    <a:pt x="975745" y="202567"/>
                  </a:lnTo>
                  <a:lnTo>
                    <a:pt x="992567" y="204026"/>
                  </a:lnTo>
                  <a:lnTo>
                    <a:pt x="1009383" y="212663"/>
                  </a:lnTo>
                  <a:lnTo>
                    <a:pt x="1026215" y="232323"/>
                  </a:lnTo>
                  <a:lnTo>
                    <a:pt x="1043040" y="258824"/>
                  </a:lnTo>
                  <a:lnTo>
                    <a:pt x="1059865" y="286603"/>
                  </a:lnTo>
                  <a:lnTo>
                    <a:pt x="1076697" y="310098"/>
                  </a:lnTo>
                  <a:lnTo>
                    <a:pt x="1093512" y="326299"/>
                  </a:lnTo>
                  <a:lnTo>
                    <a:pt x="1110335" y="338675"/>
                  </a:lnTo>
                  <a:lnTo>
                    <a:pt x="1127158" y="351382"/>
                  </a:lnTo>
                  <a:lnTo>
                    <a:pt x="1143973" y="368574"/>
                  </a:lnTo>
                  <a:lnTo>
                    <a:pt x="1160805" y="395596"/>
                  </a:lnTo>
                  <a:lnTo>
                    <a:pt x="1177630" y="428824"/>
                  </a:lnTo>
                  <a:lnTo>
                    <a:pt x="1194455" y="458955"/>
                  </a:lnTo>
                  <a:lnTo>
                    <a:pt x="1211287" y="476685"/>
                  </a:lnTo>
                  <a:lnTo>
                    <a:pt x="1228103" y="474747"/>
                  </a:lnTo>
                  <a:lnTo>
                    <a:pt x="1244926" y="459720"/>
                  </a:lnTo>
                  <a:lnTo>
                    <a:pt x="1261748" y="442986"/>
                  </a:lnTo>
                  <a:lnTo>
                    <a:pt x="1278564" y="435928"/>
                  </a:lnTo>
                  <a:lnTo>
                    <a:pt x="1295395" y="442943"/>
                  </a:lnTo>
                  <a:lnTo>
                    <a:pt x="1312216" y="457519"/>
                  </a:lnTo>
                  <a:lnTo>
                    <a:pt x="1329030" y="474589"/>
                  </a:lnTo>
                  <a:lnTo>
                    <a:pt x="1345840" y="489084"/>
                  </a:lnTo>
                  <a:lnTo>
                    <a:pt x="1362672" y="499328"/>
                  </a:lnTo>
                  <a:lnTo>
                    <a:pt x="1379497" y="508128"/>
                  </a:lnTo>
                  <a:lnTo>
                    <a:pt x="1396322" y="517146"/>
                  </a:lnTo>
                  <a:lnTo>
                    <a:pt x="1413154" y="528043"/>
                  </a:lnTo>
                  <a:lnTo>
                    <a:pt x="1429970" y="542741"/>
                  </a:lnTo>
                  <a:lnTo>
                    <a:pt x="1446792" y="559841"/>
                  </a:lnTo>
                  <a:lnTo>
                    <a:pt x="1463615" y="576107"/>
                  </a:lnTo>
                  <a:lnTo>
                    <a:pt x="1497263" y="595306"/>
                  </a:lnTo>
                  <a:lnTo>
                    <a:pt x="1547745" y="600705"/>
                  </a:lnTo>
                  <a:lnTo>
                    <a:pt x="1564560" y="598006"/>
                  </a:lnTo>
                  <a:lnTo>
                    <a:pt x="1581383" y="592400"/>
                  </a:lnTo>
                  <a:lnTo>
                    <a:pt x="1598206" y="588289"/>
                  </a:lnTo>
                  <a:lnTo>
                    <a:pt x="1615021" y="590074"/>
                  </a:lnTo>
                  <a:lnTo>
                    <a:pt x="1631853" y="601481"/>
                  </a:lnTo>
                  <a:lnTo>
                    <a:pt x="1648678" y="619311"/>
                  </a:lnTo>
                  <a:lnTo>
                    <a:pt x="1665503" y="637586"/>
                  </a:lnTo>
                  <a:lnTo>
                    <a:pt x="1682335" y="650322"/>
                  </a:lnTo>
                  <a:lnTo>
                    <a:pt x="1699151" y="655443"/>
                  </a:lnTo>
                  <a:lnTo>
                    <a:pt x="1715973" y="656301"/>
                  </a:lnTo>
                  <a:lnTo>
                    <a:pt x="1732796" y="655055"/>
                  </a:lnTo>
                  <a:lnTo>
                    <a:pt x="1749612" y="653866"/>
                  </a:lnTo>
                  <a:lnTo>
                    <a:pt x="1766444" y="652342"/>
                  </a:lnTo>
                  <a:lnTo>
                    <a:pt x="1783269" y="649656"/>
                  </a:lnTo>
                  <a:lnTo>
                    <a:pt x="1800094" y="647303"/>
                  </a:lnTo>
                  <a:lnTo>
                    <a:pt x="1850564" y="651428"/>
                  </a:lnTo>
                  <a:lnTo>
                    <a:pt x="1901018" y="668636"/>
                  </a:lnTo>
                  <a:lnTo>
                    <a:pt x="1917840" y="678340"/>
                  </a:lnTo>
                  <a:lnTo>
                    <a:pt x="1934663" y="687324"/>
                  </a:lnTo>
                  <a:lnTo>
                    <a:pt x="1951479" y="692847"/>
                  </a:lnTo>
                  <a:lnTo>
                    <a:pt x="1968311" y="693207"/>
                  </a:lnTo>
                  <a:lnTo>
                    <a:pt x="1985136" y="690190"/>
                  </a:lnTo>
                  <a:lnTo>
                    <a:pt x="2001961" y="686286"/>
                  </a:lnTo>
                  <a:lnTo>
                    <a:pt x="2018792" y="683988"/>
                  </a:lnTo>
                  <a:lnTo>
                    <a:pt x="2035608" y="683546"/>
                  </a:lnTo>
                  <a:lnTo>
                    <a:pt x="2052431" y="683768"/>
                  </a:lnTo>
                  <a:lnTo>
                    <a:pt x="2069253" y="684985"/>
                  </a:lnTo>
                  <a:lnTo>
                    <a:pt x="2086069" y="687531"/>
                  </a:lnTo>
                  <a:lnTo>
                    <a:pt x="2102901" y="692543"/>
                  </a:lnTo>
                  <a:lnTo>
                    <a:pt x="2119726" y="699493"/>
                  </a:lnTo>
                  <a:lnTo>
                    <a:pt x="2136551" y="706221"/>
                  </a:lnTo>
                  <a:lnTo>
                    <a:pt x="2153383" y="710570"/>
                  </a:lnTo>
                  <a:lnTo>
                    <a:pt x="2170199" y="711386"/>
                  </a:lnTo>
                  <a:lnTo>
                    <a:pt x="2187021" y="710016"/>
                  </a:lnTo>
                  <a:lnTo>
                    <a:pt x="2203844" y="708036"/>
                  </a:lnTo>
                  <a:lnTo>
                    <a:pt x="2220659" y="707026"/>
                  </a:lnTo>
                  <a:lnTo>
                    <a:pt x="2237491" y="707953"/>
                  </a:lnTo>
                  <a:lnTo>
                    <a:pt x="2254316" y="709794"/>
                  </a:lnTo>
                  <a:lnTo>
                    <a:pt x="2271141" y="711136"/>
                  </a:lnTo>
                  <a:lnTo>
                    <a:pt x="2287973" y="710570"/>
                  </a:lnTo>
                  <a:lnTo>
                    <a:pt x="2304789" y="706568"/>
                  </a:lnTo>
                  <a:lnTo>
                    <a:pt x="2321612" y="700269"/>
                  </a:lnTo>
                  <a:lnTo>
                    <a:pt x="2338434" y="694247"/>
                  </a:lnTo>
                  <a:lnTo>
                    <a:pt x="2355250" y="691075"/>
                  </a:lnTo>
                  <a:lnTo>
                    <a:pt x="2372081" y="692433"/>
                  </a:lnTo>
                  <a:lnTo>
                    <a:pt x="2388902" y="696614"/>
                  </a:lnTo>
                  <a:lnTo>
                    <a:pt x="2405716" y="701126"/>
                  </a:lnTo>
                  <a:lnTo>
                    <a:pt x="2422526" y="703478"/>
                  </a:lnTo>
                  <a:lnTo>
                    <a:pt x="2439358" y="701929"/>
                  </a:lnTo>
                  <a:lnTo>
                    <a:pt x="2456183" y="698164"/>
                  </a:lnTo>
                  <a:lnTo>
                    <a:pt x="2473008" y="694841"/>
                  </a:lnTo>
                  <a:lnTo>
                    <a:pt x="2489840" y="694619"/>
                  </a:lnTo>
                  <a:lnTo>
                    <a:pt x="2506656" y="700144"/>
                  </a:lnTo>
                  <a:lnTo>
                    <a:pt x="2523479" y="709350"/>
                  </a:lnTo>
                  <a:lnTo>
                    <a:pt x="2540301" y="717836"/>
                  </a:lnTo>
                  <a:lnTo>
                    <a:pt x="2557117" y="721201"/>
                  </a:lnTo>
                  <a:lnTo>
                    <a:pt x="2573949" y="716216"/>
                  </a:lnTo>
                  <a:lnTo>
                    <a:pt x="2590774" y="705917"/>
                  </a:lnTo>
                  <a:lnTo>
                    <a:pt x="2607599" y="695285"/>
                  </a:lnTo>
                  <a:lnTo>
                    <a:pt x="2624431" y="689303"/>
                  </a:lnTo>
                  <a:lnTo>
                    <a:pt x="2641246" y="690135"/>
                  </a:lnTo>
                  <a:lnTo>
                    <a:pt x="2658069" y="694842"/>
                  </a:lnTo>
                  <a:lnTo>
                    <a:pt x="2674892" y="700767"/>
                  </a:lnTo>
                  <a:lnTo>
                    <a:pt x="2691707" y="705250"/>
                  </a:lnTo>
                  <a:lnTo>
                    <a:pt x="2708539" y="707978"/>
                  </a:lnTo>
                  <a:lnTo>
                    <a:pt x="2725364" y="710236"/>
                  </a:lnTo>
                  <a:lnTo>
                    <a:pt x="2742189" y="711773"/>
                  </a:lnTo>
                  <a:lnTo>
                    <a:pt x="2759021" y="712342"/>
                  </a:lnTo>
                  <a:lnTo>
                    <a:pt x="2775837" y="711234"/>
                  </a:lnTo>
                  <a:lnTo>
                    <a:pt x="2792659" y="708796"/>
                  </a:lnTo>
                  <a:lnTo>
                    <a:pt x="2809482" y="706358"/>
                  </a:lnTo>
                  <a:lnTo>
                    <a:pt x="2826298" y="705250"/>
                  </a:lnTo>
                  <a:lnTo>
                    <a:pt x="2843130" y="706981"/>
                  </a:lnTo>
                  <a:lnTo>
                    <a:pt x="2859955" y="710456"/>
                  </a:lnTo>
                  <a:lnTo>
                    <a:pt x="2876780" y="713102"/>
                  </a:lnTo>
                  <a:lnTo>
                    <a:pt x="2893612" y="712342"/>
                  </a:lnTo>
                  <a:lnTo>
                    <a:pt x="2910427" y="705626"/>
                  </a:lnTo>
                  <a:lnTo>
                    <a:pt x="2927250" y="694952"/>
                  </a:lnTo>
                  <a:lnTo>
                    <a:pt x="2944073" y="684555"/>
                  </a:lnTo>
                  <a:lnTo>
                    <a:pt x="2960888" y="678672"/>
                  </a:lnTo>
                  <a:lnTo>
                    <a:pt x="2977704" y="679503"/>
                  </a:lnTo>
                  <a:lnTo>
                    <a:pt x="2994526" y="684432"/>
                  </a:lnTo>
                  <a:lnTo>
                    <a:pt x="3011349" y="690467"/>
                  </a:lnTo>
                  <a:lnTo>
                    <a:pt x="3028165" y="694619"/>
                  </a:lnTo>
                  <a:lnTo>
                    <a:pt x="3044997" y="695769"/>
                  </a:lnTo>
                  <a:lnTo>
                    <a:pt x="3061822" y="695617"/>
                  </a:lnTo>
                  <a:lnTo>
                    <a:pt x="3078647" y="695409"/>
                  </a:lnTo>
                  <a:lnTo>
                    <a:pt x="3095479" y="696391"/>
                  </a:lnTo>
                  <a:lnTo>
                    <a:pt x="3112294" y="699687"/>
                  </a:lnTo>
                  <a:lnTo>
                    <a:pt x="3129117" y="704367"/>
                  </a:lnTo>
                  <a:lnTo>
                    <a:pt x="3145939" y="708603"/>
                  </a:lnTo>
                  <a:lnTo>
                    <a:pt x="3162755" y="710570"/>
                  </a:lnTo>
                  <a:lnTo>
                    <a:pt x="3181166" y="709045"/>
                  </a:lnTo>
                  <a:lnTo>
                    <a:pt x="3200622" y="705251"/>
                  </a:lnTo>
                  <a:lnTo>
                    <a:pt x="3217973" y="701015"/>
                  </a:lnTo>
                  <a:lnTo>
                    <a:pt x="3230069" y="698163"/>
                  </a:lnTo>
                </a:path>
              </a:pathLst>
            </a:custGeom>
            <a:ln w="842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5301996" y="468121"/>
            <a:ext cx="77406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Página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15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383532" y="466597"/>
            <a:ext cx="8178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1200" spc="2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49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03652" y="6748298"/>
            <a:ext cx="41275" cy="6604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50" spc="-50">
                <a:latin typeface="Arial MT"/>
                <a:cs typeface="Arial MT"/>
              </a:rPr>
              <a:t>0</a:t>
            </a:r>
            <a:endParaRPr sz="250">
              <a:latin typeface="Arial MT"/>
              <a:cs typeface="Arial MT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72877" y="6570923"/>
            <a:ext cx="71755" cy="6604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50" spc="-25">
                <a:latin typeface="Arial MT"/>
                <a:cs typeface="Arial MT"/>
              </a:rPr>
              <a:t>100</a:t>
            </a:r>
            <a:endParaRPr sz="250">
              <a:latin typeface="Arial MT"/>
              <a:cs typeface="Arial MT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72877" y="6393750"/>
            <a:ext cx="71755" cy="6604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50" spc="-25">
                <a:latin typeface="Arial MT"/>
                <a:cs typeface="Arial MT"/>
              </a:rPr>
              <a:t>200</a:t>
            </a:r>
            <a:endParaRPr sz="250">
              <a:latin typeface="Arial MT"/>
              <a:cs typeface="Arial MT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72877" y="6216374"/>
            <a:ext cx="71755" cy="6604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50" spc="-25">
                <a:latin typeface="Arial MT"/>
                <a:cs typeface="Arial MT"/>
              </a:rPr>
              <a:t>300</a:t>
            </a:r>
            <a:endParaRPr sz="250">
              <a:latin typeface="Arial MT"/>
              <a:cs typeface="Arial MT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72877" y="6038998"/>
            <a:ext cx="71755" cy="6604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50" spc="-25">
                <a:latin typeface="Arial MT"/>
                <a:cs typeface="Arial MT"/>
              </a:rPr>
              <a:t>400</a:t>
            </a:r>
            <a:endParaRPr sz="250">
              <a:latin typeface="Arial MT"/>
              <a:cs typeface="Arial MT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72877" y="5861623"/>
            <a:ext cx="71755" cy="6604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50" spc="-25">
                <a:latin typeface="Arial MT"/>
                <a:cs typeface="Arial MT"/>
              </a:rPr>
              <a:t>500</a:t>
            </a:r>
            <a:endParaRPr sz="250">
              <a:latin typeface="Arial MT"/>
              <a:cs typeface="Arial MT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72877" y="5684248"/>
            <a:ext cx="71755" cy="6604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50" spc="-25">
                <a:latin typeface="Arial MT"/>
                <a:cs typeface="Arial MT"/>
              </a:rPr>
              <a:t>600</a:t>
            </a:r>
            <a:endParaRPr sz="250">
              <a:latin typeface="Arial MT"/>
              <a:cs typeface="Arial MT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372877" y="5506872"/>
            <a:ext cx="71755" cy="6604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50" spc="-25">
                <a:latin typeface="Arial MT"/>
                <a:cs typeface="Arial MT"/>
              </a:rPr>
              <a:t>700</a:t>
            </a:r>
            <a:endParaRPr sz="250">
              <a:latin typeface="Arial MT"/>
              <a:cs typeface="Arial MT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372877" y="5329403"/>
            <a:ext cx="71755" cy="6604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50" spc="-25">
                <a:latin typeface="Arial MT"/>
                <a:cs typeface="Arial MT"/>
              </a:rPr>
              <a:t>800</a:t>
            </a:r>
            <a:endParaRPr sz="250">
              <a:latin typeface="Arial MT"/>
              <a:cs typeface="Arial MT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372877" y="5152027"/>
            <a:ext cx="71755" cy="6604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50" spc="-25">
                <a:latin typeface="Arial MT"/>
                <a:cs typeface="Arial MT"/>
              </a:rPr>
              <a:t>900</a:t>
            </a:r>
            <a:endParaRPr sz="250">
              <a:latin typeface="Arial MT"/>
              <a:cs typeface="Arial MT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299420" y="5703167"/>
            <a:ext cx="86995" cy="572135"/>
          </a:xfrm>
          <a:prstGeom prst="rect">
            <a:avLst/>
          </a:prstGeom>
        </p:spPr>
        <p:txBody>
          <a:bodyPr wrap="square" lIns="0" tIns="1143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400" spc="-40" b="1">
                <a:latin typeface="Arial"/>
                <a:cs typeface="Arial"/>
              </a:rPr>
              <a:t>Total de</a:t>
            </a:r>
            <a:r>
              <a:rPr dirty="0" sz="400" spc="-20" b="1">
                <a:latin typeface="Arial"/>
                <a:cs typeface="Arial"/>
              </a:rPr>
              <a:t> </a:t>
            </a:r>
            <a:r>
              <a:rPr dirty="0" sz="400" spc="-30" b="1">
                <a:latin typeface="Arial"/>
                <a:cs typeface="Arial"/>
              </a:rPr>
              <a:t>casos</a:t>
            </a:r>
            <a:r>
              <a:rPr dirty="0" sz="400" spc="-20" b="1">
                <a:latin typeface="Arial"/>
                <a:cs typeface="Arial"/>
              </a:rPr>
              <a:t> </a:t>
            </a:r>
            <a:r>
              <a:rPr dirty="0" sz="400" spc="-35" b="1">
                <a:latin typeface="Arial"/>
                <a:cs typeface="Arial"/>
              </a:rPr>
              <a:t>repostados</a:t>
            </a:r>
            <a:endParaRPr sz="4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472781" y="6790383"/>
            <a:ext cx="3490595" cy="149225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300" b="1">
                <a:latin typeface="Arial"/>
                <a:cs typeface="Arial"/>
              </a:rPr>
              <a:t>1</a:t>
            </a:r>
            <a:r>
              <a:rPr dirty="0" sz="300" spc="275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2</a:t>
            </a:r>
            <a:r>
              <a:rPr dirty="0" sz="300" spc="280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3</a:t>
            </a:r>
            <a:r>
              <a:rPr dirty="0" sz="300" spc="275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4</a:t>
            </a:r>
            <a:r>
              <a:rPr dirty="0" sz="300" spc="280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5</a:t>
            </a:r>
            <a:r>
              <a:rPr dirty="0" sz="300" spc="280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6</a:t>
            </a:r>
            <a:r>
              <a:rPr dirty="0" sz="300" spc="275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7</a:t>
            </a:r>
            <a:r>
              <a:rPr dirty="0" sz="300" spc="280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8</a:t>
            </a:r>
            <a:r>
              <a:rPr dirty="0" sz="300" spc="280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9</a:t>
            </a:r>
            <a:r>
              <a:rPr dirty="0" sz="300" spc="204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10</a:t>
            </a:r>
            <a:r>
              <a:rPr dirty="0" sz="300" spc="125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11</a:t>
            </a:r>
            <a:r>
              <a:rPr dirty="0" sz="300" spc="125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12</a:t>
            </a:r>
            <a:r>
              <a:rPr dirty="0" sz="300" spc="130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13</a:t>
            </a:r>
            <a:r>
              <a:rPr dirty="0" sz="300" spc="125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14</a:t>
            </a:r>
            <a:r>
              <a:rPr dirty="0" sz="300" spc="125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15</a:t>
            </a:r>
            <a:r>
              <a:rPr dirty="0" sz="300" spc="125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16</a:t>
            </a:r>
            <a:r>
              <a:rPr dirty="0" sz="300" spc="130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17</a:t>
            </a:r>
            <a:r>
              <a:rPr dirty="0" sz="300" spc="125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18</a:t>
            </a:r>
            <a:r>
              <a:rPr dirty="0" sz="300" spc="125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19</a:t>
            </a:r>
            <a:r>
              <a:rPr dirty="0" sz="300" spc="130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20</a:t>
            </a:r>
            <a:r>
              <a:rPr dirty="0" sz="300" spc="125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21</a:t>
            </a:r>
            <a:r>
              <a:rPr dirty="0" sz="300" spc="125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22</a:t>
            </a:r>
            <a:r>
              <a:rPr dirty="0" sz="300" spc="125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23</a:t>
            </a:r>
            <a:r>
              <a:rPr dirty="0" sz="300" spc="130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24</a:t>
            </a:r>
            <a:r>
              <a:rPr dirty="0" sz="300" spc="125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25</a:t>
            </a:r>
            <a:r>
              <a:rPr dirty="0" sz="300" spc="125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26</a:t>
            </a:r>
            <a:r>
              <a:rPr dirty="0" sz="300" spc="130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27</a:t>
            </a:r>
            <a:r>
              <a:rPr dirty="0" sz="300" spc="125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28</a:t>
            </a:r>
            <a:r>
              <a:rPr dirty="0" sz="300" spc="125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29</a:t>
            </a:r>
            <a:r>
              <a:rPr dirty="0" sz="300" spc="130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30</a:t>
            </a:r>
            <a:r>
              <a:rPr dirty="0" sz="300" spc="125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31</a:t>
            </a:r>
            <a:r>
              <a:rPr dirty="0" sz="300" spc="125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32</a:t>
            </a:r>
            <a:r>
              <a:rPr dirty="0" sz="300" spc="125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33</a:t>
            </a:r>
            <a:r>
              <a:rPr dirty="0" sz="300" spc="130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34</a:t>
            </a:r>
            <a:r>
              <a:rPr dirty="0" sz="300" spc="125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35</a:t>
            </a:r>
            <a:r>
              <a:rPr dirty="0" sz="300" spc="125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36</a:t>
            </a:r>
            <a:r>
              <a:rPr dirty="0" sz="300" spc="130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37</a:t>
            </a:r>
            <a:r>
              <a:rPr dirty="0" sz="300" spc="125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38</a:t>
            </a:r>
            <a:r>
              <a:rPr dirty="0" sz="300" spc="125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39</a:t>
            </a:r>
            <a:r>
              <a:rPr dirty="0" sz="300" spc="125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40</a:t>
            </a:r>
            <a:r>
              <a:rPr dirty="0" sz="300" spc="130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41</a:t>
            </a:r>
            <a:r>
              <a:rPr dirty="0" sz="300" spc="125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42</a:t>
            </a:r>
            <a:r>
              <a:rPr dirty="0" sz="300" spc="125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43</a:t>
            </a:r>
            <a:r>
              <a:rPr dirty="0" sz="300" spc="130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44</a:t>
            </a:r>
            <a:r>
              <a:rPr dirty="0" sz="300" spc="125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45</a:t>
            </a:r>
            <a:r>
              <a:rPr dirty="0" sz="300" spc="125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46</a:t>
            </a:r>
            <a:r>
              <a:rPr dirty="0" sz="300" spc="125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47</a:t>
            </a:r>
            <a:r>
              <a:rPr dirty="0" sz="300" spc="130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48</a:t>
            </a:r>
            <a:r>
              <a:rPr dirty="0" sz="300" spc="125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49</a:t>
            </a:r>
            <a:r>
              <a:rPr dirty="0" sz="300" spc="125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50</a:t>
            </a:r>
            <a:r>
              <a:rPr dirty="0" sz="300" spc="130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51</a:t>
            </a:r>
            <a:r>
              <a:rPr dirty="0" sz="300" spc="125" b="1">
                <a:latin typeface="Arial"/>
                <a:cs typeface="Arial"/>
              </a:rPr>
              <a:t> </a:t>
            </a:r>
            <a:r>
              <a:rPr dirty="0" sz="300" spc="-160" b="1">
                <a:latin typeface="Arial"/>
                <a:cs typeface="Arial"/>
              </a:rPr>
              <a:t>52</a:t>
            </a:r>
            <a:endParaRPr sz="300">
              <a:latin typeface="Arial"/>
              <a:cs typeface="Arial"/>
            </a:endParaRPr>
          </a:p>
          <a:p>
            <a:pPr algn="ctr" marR="6350">
              <a:lnSpc>
                <a:spcPct val="100000"/>
              </a:lnSpc>
              <a:spcBef>
                <a:spcPts val="70"/>
              </a:spcBef>
            </a:pPr>
            <a:r>
              <a:rPr dirty="0" sz="400" spc="-45" b="1">
                <a:latin typeface="Arial"/>
                <a:cs typeface="Arial"/>
              </a:rPr>
              <a:t>Semana</a:t>
            </a:r>
            <a:r>
              <a:rPr dirty="0" sz="400" spc="15" b="1">
                <a:latin typeface="Arial"/>
                <a:cs typeface="Arial"/>
              </a:rPr>
              <a:t> </a:t>
            </a:r>
            <a:r>
              <a:rPr dirty="0" sz="400" spc="-10" b="1">
                <a:latin typeface="Arial"/>
                <a:cs typeface="Arial"/>
              </a:rPr>
              <a:t>epidemiológica</a:t>
            </a:r>
            <a:endParaRPr sz="400">
              <a:latin typeface="Arial"/>
              <a:cs typeface="Arial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936368" y="5192815"/>
            <a:ext cx="911860" cy="7620"/>
            <a:chOff x="936368" y="5192815"/>
            <a:chExt cx="911860" cy="7620"/>
          </a:xfrm>
        </p:grpSpPr>
        <p:sp>
          <p:nvSpPr>
            <p:cNvPr id="22" name="object 22" descr=""/>
            <p:cNvSpPr/>
            <p:nvPr/>
          </p:nvSpPr>
          <p:spPr>
            <a:xfrm>
              <a:off x="940178" y="5196625"/>
              <a:ext cx="95885" cy="0"/>
            </a:xfrm>
            <a:custGeom>
              <a:avLst/>
              <a:gdLst/>
              <a:ahLst/>
              <a:cxnLst/>
              <a:rect l="l" t="t" r="r" b="b"/>
              <a:pathLst>
                <a:path w="95884" h="0">
                  <a:moveTo>
                    <a:pt x="0" y="0"/>
                  </a:moveTo>
                  <a:lnTo>
                    <a:pt x="95414" y="0"/>
                  </a:lnTo>
                </a:path>
              </a:pathLst>
            </a:custGeom>
            <a:ln w="7492">
              <a:solidFill>
                <a:srgbClr val="006FC0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1748394" y="5196625"/>
              <a:ext cx="95885" cy="0"/>
            </a:xfrm>
            <a:custGeom>
              <a:avLst/>
              <a:gdLst/>
              <a:ahLst/>
              <a:cxnLst/>
              <a:rect l="l" t="t" r="r" b="b"/>
              <a:pathLst>
                <a:path w="95885" h="0">
                  <a:moveTo>
                    <a:pt x="0" y="0"/>
                  </a:moveTo>
                  <a:lnTo>
                    <a:pt x="95414" y="0"/>
                  </a:lnTo>
                </a:path>
              </a:pathLst>
            </a:custGeom>
            <a:ln w="7492">
              <a:solidFill>
                <a:srgbClr val="FFC000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 txBox="1"/>
          <p:nvPr/>
        </p:nvSpPr>
        <p:spPr>
          <a:xfrm>
            <a:off x="1031348" y="5118500"/>
            <a:ext cx="1520190" cy="1339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21055" algn="l"/>
              </a:tabLst>
            </a:pPr>
            <a:r>
              <a:rPr dirty="0" sz="700" b="1">
                <a:latin typeface="Calibri"/>
                <a:cs typeface="Calibri"/>
              </a:rPr>
              <a:t>Casos</a:t>
            </a:r>
            <a:r>
              <a:rPr dirty="0" sz="700" spc="10" b="1">
                <a:latin typeface="Calibri"/>
                <a:cs typeface="Calibri"/>
              </a:rPr>
              <a:t> </a:t>
            </a:r>
            <a:r>
              <a:rPr dirty="0" sz="700" spc="-20" b="1">
                <a:latin typeface="Calibri"/>
                <a:cs typeface="Calibri"/>
              </a:rPr>
              <a:t>2023</a:t>
            </a:r>
            <a:r>
              <a:rPr dirty="0" sz="700" b="1">
                <a:latin typeface="Calibri"/>
                <a:cs typeface="Calibri"/>
              </a:rPr>
              <a:t>	Promedio</a:t>
            </a:r>
            <a:r>
              <a:rPr dirty="0" sz="700" spc="-10" b="1">
                <a:latin typeface="Calibri"/>
                <a:cs typeface="Calibri"/>
              </a:rPr>
              <a:t> </a:t>
            </a:r>
            <a:r>
              <a:rPr dirty="0" sz="700" b="1">
                <a:latin typeface="Calibri"/>
                <a:cs typeface="Calibri"/>
              </a:rPr>
              <a:t>(5</a:t>
            </a:r>
            <a:r>
              <a:rPr dirty="0" sz="700" spc="20" b="1">
                <a:latin typeface="Calibri"/>
                <a:cs typeface="Calibri"/>
              </a:rPr>
              <a:t> </a:t>
            </a:r>
            <a:r>
              <a:rPr dirty="0" sz="700" spc="-20" b="1">
                <a:latin typeface="Calibri"/>
                <a:cs typeface="Calibri"/>
              </a:rPr>
              <a:t>años)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25" name="object 25" descr=""/>
          <p:cNvSpPr/>
          <p:nvPr/>
        </p:nvSpPr>
        <p:spPr>
          <a:xfrm>
            <a:off x="2826015" y="5196625"/>
            <a:ext cx="92710" cy="0"/>
          </a:xfrm>
          <a:custGeom>
            <a:avLst/>
            <a:gdLst/>
            <a:ahLst/>
            <a:cxnLst/>
            <a:rect l="l" t="t" r="r" b="b"/>
            <a:pathLst>
              <a:path w="92710" h="0">
                <a:moveTo>
                  <a:pt x="0" y="0"/>
                </a:moveTo>
                <a:lnTo>
                  <a:pt x="92608" y="0"/>
                </a:lnTo>
              </a:path>
            </a:pathLst>
          </a:custGeom>
          <a:ln w="8428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 txBox="1"/>
          <p:nvPr/>
        </p:nvSpPr>
        <p:spPr>
          <a:xfrm>
            <a:off x="2918196" y="5118500"/>
            <a:ext cx="439420" cy="1339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700" b="1">
                <a:latin typeface="Calibri"/>
                <a:cs typeface="Calibri"/>
              </a:rPr>
              <a:t>Casos</a:t>
            </a:r>
            <a:r>
              <a:rPr dirty="0" sz="700" spc="10" b="1">
                <a:latin typeface="Calibri"/>
                <a:cs typeface="Calibri"/>
              </a:rPr>
              <a:t> </a:t>
            </a:r>
            <a:r>
              <a:rPr dirty="0" sz="700" spc="-20" b="1">
                <a:latin typeface="Calibri"/>
                <a:cs typeface="Calibri"/>
              </a:rPr>
              <a:t>2024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662431" y="926845"/>
            <a:ext cx="2999740" cy="294640"/>
          </a:xfrm>
          <a:prstGeom prst="rect">
            <a:avLst/>
          </a:prstGeom>
        </p:spPr>
        <p:txBody>
          <a:bodyPr wrap="square" lIns="0" tIns="20955" rIns="0" bIns="0" rtlCol="0" vert="horz">
            <a:spAutoFit/>
          </a:bodyPr>
          <a:lstStyle/>
          <a:p>
            <a:pPr marL="356235" marR="5080" indent="-344170">
              <a:lnSpc>
                <a:spcPts val="1040"/>
              </a:lnSpc>
              <a:spcBef>
                <a:spcPts val="165"/>
              </a:spcBef>
            </a:pPr>
            <a:r>
              <a:rPr dirty="0" sz="900" spc="-95" b="1">
                <a:latin typeface="Arial"/>
                <a:cs typeface="Arial"/>
              </a:rPr>
              <a:t>Tasa</a:t>
            </a:r>
            <a:r>
              <a:rPr dirty="0" sz="900" spc="-25" b="1">
                <a:latin typeface="Arial"/>
                <a:cs typeface="Arial"/>
              </a:rPr>
              <a:t> </a:t>
            </a:r>
            <a:r>
              <a:rPr dirty="0" sz="900" spc="-95" b="1">
                <a:latin typeface="Arial"/>
                <a:cs typeface="Arial"/>
              </a:rPr>
              <a:t>de</a:t>
            </a:r>
            <a:r>
              <a:rPr dirty="0" sz="900" spc="-20" b="1">
                <a:latin typeface="Arial"/>
                <a:cs typeface="Arial"/>
              </a:rPr>
              <a:t> </a:t>
            </a:r>
            <a:r>
              <a:rPr dirty="0" sz="900" spc="-85" b="1">
                <a:latin typeface="Arial"/>
                <a:cs typeface="Arial"/>
              </a:rPr>
              <a:t>incidencia</a:t>
            </a:r>
            <a:r>
              <a:rPr dirty="0" sz="900" spc="-20" b="1">
                <a:latin typeface="Arial"/>
                <a:cs typeface="Arial"/>
              </a:rPr>
              <a:t> </a:t>
            </a:r>
            <a:r>
              <a:rPr dirty="0" sz="900" spc="-105" b="1">
                <a:latin typeface="Arial"/>
                <a:cs typeface="Arial"/>
              </a:rPr>
              <a:t>acumulada</a:t>
            </a:r>
            <a:r>
              <a:rPr dirty="0" sz="900" spc="-20" b="1">
                <a:latin typeface="Arial"/>
                <a:cs typeface="Arial"/>
              </a:rPr>
              <a:t> </a:t>
            </a:r>
            <a:r>
              <a:rPr dirty="0" sz="900" spc="-70" b="1">
                <a:latin typeface="Arial"/>
                <a:cs typeface="Arial"/>
              </a:rPr>
              <a:t>distrital</a:t>
            </a:r>
            <a:r>
              <a:rPr dirty="0" sz="900" spc="-20" b="1">
                <a:latin typeface="Arial"/>
                <a:cs typeface="Arial"/>
              </a:rPr>
              <a:t> </a:t>
            </a:r>
            <a:r>
              <a:rPr dirty="0" sz="900" spc="-100" b="1">
                <a:latin typeface="Arial"/>
                <a:cs typeface="Arial"/>
              </a:rPr>
              <a:t>de</a:t>
            </a:r>
            <a:r>
              <a:rPr dirty="0" sz="900" spc="-25" b="1">
                <a:latin typeface="Arial"/>
                <a:cs typeface="Arial"/>
              </a:rPr>
              <a:t> </a:t>
            </a:r>
            <a:r>
              <a:rPr dirty="0" sz="900" spc="-105" b="1">
                <a:latin typeface="Arial"/>
                <a:cs typeface="Arial"/>
              </a:rPr>
              <a:t>Dengue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90" b="1">
                <a:latin typeface="Arial"/>
                <a:cs typeface="Arial"/>
              </a:rPr>
              <a:t>a</a:t>
            </a:r>
            <a:r>
              <a:rPr dirty="0" sz="900" spc="-30" b="1">
                <a:latin typeface="Arial"/>
                <a:cs typeface="Arial"/>
              </a:rPr>
              <a:t> </a:t>
            </a:r>
            <a:r>
              <a:rPr dirty="0" sz="900" spc="-70" b="1">
                <a:latin typeface="Arial"/>
                <a:cs typeface="Arial"/>
              </a:rPr>
              <a:t>la</a:t>
            </a:r>
            <a:r>
              <a:rPr dirty="0" sz="900" spc="-25" b="1">
                <a:latin typeface="Arial"/>
                <a:cs typeface="Arial"/>
              </a:rPr>
              <a:t> </a:t>
            </a:r>
            <a:r>
              <a:rPr dirty="0" sz="900" spc="-80" b="1">
                <a:latin typeface="Arial"/>
                <a:cs typeface="Arial"/>
              </a:rPr>
              <a:t>S.E.</a:t>
            </a:r>
            <a:r>
              <a:rPr dirty="0" sz="900" spc="-25" b="1">
                <a:latin typeface="Arial"/>
                <a:cs typeface="Arial"/>
              </a:rPr>
              <a:t> </a:t>
            </a:r>
            <a:r>
              <a:rPr dirty="0" sz="900" spc="-90" b="1">
                <a:latin typeface="Arial"/>
                <a:cs typeface="Arial"/>
              </a:rPr>
              <a:t>49-</a:t>
            </a:r>
            <a:r>
              <a:rPr dirty="0" sz="900" spc="-80" b="1">
                <a:latin typeface="Arial"/>
                <a:cs typeface="Arial"/>
              </a:rPr>
              <a:t>2024</a:t>
            </a:r>
            <a:r>
              <a:rPr dirty="0" sz="900" spc="500" b="1">
                <a:latin typeface="Arial"/>
                <a:cs typeface="Arial"/>
              </a:rPr>
              <a:t> </a:t>
            </a:r>
            <a:r>
              <a:rPr dirty="0" sz="900" spc="-105" b="1">
                <a:latin typeface="Arial"/>
                <a:cs typeface="Arial"/>
              </a:rPr>
              <a:t>según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80" b="1">
                <a:latin typeface="Arial"/>
                <a:cs typeface="Arial"/>
              </a:rPr>
              <a:t>Distrito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100" b="1">
                <a:latin typeface="Arial"/>
                <a:cs typeface="Arial"/>
              </a:rPr>
              <a:t>Región</a:t>
            </a:r>
            <a:r>
              <a:rPr dirty="0" sz="900" spc="-10" b="1">
                <a:latin typeface="Arial"/>
                <a:cs typeface="Arial"/>
              </a:rPr>
              <a:t> </a:t>
            </a:r>
            <a:r>
              <a:rPr dirty="0" sz="900" spc="-114" b="1">
                <a:latin typeface="Arial"/>
                <a:cs typeface="Arial"/>
              </a:rPr>
              <a:t>Tumbes</a:t>
            </a:r>
            <a:r>
              <a:rPr dirty="0" sz="900" spc="-5" b="1">
                <a:latin typeface="Arial"/>
                <a:cs typeface="Arial"/>
              </a:rPr>
              <a:t> </a:t>
            </a:r>
            <a:r>
              <a:rPr dirty="0" sz="900" spc="-90" b="1">
                <a:latin typeface="Arial"/>
                <a:cs typeface="Arial"/>
              </a:rPr>
              <a:t>–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95" b="1">
                <a:latin typeface="Arial"/>
                <a:cs typeface="Arial"/>
              </a:rPr>
              <a:t>Periodo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90" b="1">
                <a:latin typeface="Arial"/>
                <a:cs typeface="Arial"/>
              </a:rPr>
              <a:t>2023-</a:t>
            </a:r>
            <a:r>
              <a:rPr dirty="0" sz="900" spc="-20" b="1">
                <a:latin typeface="Arial"/>
                <a:cs typeface="Arial"/>
              </a:rPr>
              <a:t>2024</a:t>
            </a:r>
            <a:endParaRPr sz="9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456691" y="3574288"/>
            <a:ext cx="6458585" cy="1082675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algn="just" marL="12700" marR="5080">
              <a:lnSpc>
                <a:spcPts val="1030"/>
              </a:lnSpc>
              <a:spcBef>
                <a:spcPts val="175"/>
              </a:spcBef>
            </a:pP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las</a:t>
            </a:r>
            <a:r>
              <a:rPr dirty="0" sz="900" spc="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últimas</a:t>
            </a:r>
            <a:r>
              <a:rPr dirty="0" sz="900" spc="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seis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semanas</a:t>
            </a:r>
            <a:r>
              <a:rPr dirty="0" sz="900" spc="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distrito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Corrales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muestra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alto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riesgo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7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transmisión,</a:t>
            </a:r>
            <a:r>
              <a:rPr dirty="0" sz="900" spc="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seguido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distritos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Papayal,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San </a:t>
            </a:r>
            <a:r>
              <a:rPr dirty="0" sz="900">
                <a:latin typeface="Arial MT"/>
                <a:cs typeface="Arial MT"/>
              </a:rPr>
              <a:t>Juan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Virgen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Cruz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con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mediano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riesgo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transmisión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0">
                <a:latin typeface="Arial MT"/>
                <a:cs typeface="Arial MT"/>
              </a:rPr>
              <a:t> dengue.</a:t>
            </a:r>
            <a:endParaRPr sz="900">
              <a:latin typeface="Arial MT"/>
              <a:cs typeface="Arial MT"/>
            </a:endParaRPr>
          </a:p>
          <a:p>
            <a:pPr algn="just" marL="12700" marR="5080">
              <a:lnSpc>
                <a:spcPct val="95800"/>
              </a:lnSpc>
              <a:spcBef>
                <a:spcPts val="1010"/>
              </a:spcBef>
            </a:pP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1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comportamiento</a:t>
            </a:r>
            <a:r>
              <a:rPr dirty="0" sz="900" spc="1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1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1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enfermedad</a:t>
            </a:r>
            <a:r>
              <a:rPr dirty="0" sz="900" spc="1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si</a:t>
            </a:r>
            <a:r>
              <a:rPr dirty="0" sz="900" spc="1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bien</a:t>
            </a:r>
            <a:r>
              <a:rPr dirty="0" sz="900" spc="1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1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comparación</a:t>
            </a:r>
            <a:r>
              <a:rPr dirty="0" sz="900" spc="1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al</a:t>
            </a:r>
            <a:r>
              <a:rPr dirty="0" sz="900" spc="1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año</a:t>
            </a:r>
            <a:r>
              <a:rPr dirty="0" sz="900" spc="1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anterior</a:t>
            </a:r>
            <a:r>
              <a:rPr dirty="0" sz="900" spc="1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(año</a:t>
            </a:r>
            <a:r>
              <a:rPr dirty="0" sz="900" spc="1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1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epidemia</a:t>
            </a:r>
            <a:r>
              <a:rPr dirty="0" sz="900" spc="1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1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dengue</a:t>
            </a:r>
            <a:r>
              <a:rPr dirty="0" sz="900" spc="1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1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1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Perú)</a:t>
            </a:r>
            <a:r>
              <a:rPr dirty="0" sz="900" spc="114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se </a:t>
            </a:r>
            <a:r>
              <a:rPr dirty="0" sz="900">
                <a:latin typeface="Arial MT"/>
                <a:cs typeface="Arial MT"/>
              </a:rPr>
              <a:t>encuentra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ligeramente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debajo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o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nivel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curva,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las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últimas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semanas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muestra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un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comportamiento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ascendente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superando incluso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al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promedio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últimos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5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años.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Por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que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amerita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que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las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autoridades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sanitarias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preparen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implementen </a:t>
            </a:r>
            <a:r>
              <a:rPr dirty="0" sz="900">
                <a:latin typeface="Arial MT"/>
                <a:cs typeface="Arial MT"/>
              </a:rPr>
              <a:t>estrategias</a:t>
            </a:r>
            <a:r>
              <a:rPr dirty="0" sz="900" spc="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prevención</a:t>
            </a:r>
            <a:r>
              <a:rPr dirty="0" sz="900" spc="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control</a:t>
            </a:r>
            <a:r>
              <a:rPr dirty="0" sz="900" spc="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ante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incremento</a:t>
            </a:r>
            <a:r>
              <a:rPr dirty="0" sz="900" spc="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teniendo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cuenta</a:t>
            </a:r>
            <a:r>
              <a:rPr dirty="0" sz="900" spc="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temporada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lluvias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</a:t>
            </a:r>
            <a:r>
              <a:rPr dirty="0" sz="900" spc="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incremento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de </a:t>
            </a:r>
            <a:r>
              <a:rPr dirty="0" sz="900">
                <a:latin typeface="Arial MT"/>
                <a:cs typeface="Arial MT"/>
              </a:rPr>
              <a:t>temperatura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que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acerca.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3925570" y="6131813"/>
            <a:ext cx="3084830" cy="687705"/>
          </a:xfrm>
          <a:prstGeom prst="rect">
            <a:avLst/>
          </a:prstGeom>
        </p:spPr>
        <p:txBody>
          <a:bodyPr wrap="square" lIns="0" tIns="18415" rIns="0" bIns="0" rtlCol="0" vert="horz">
            <a:spAutoFit/>
          </a:bodyPr>
          <a:lstStyle/>
          <a:p>
            <a:pPr algn="just" marL="12700" marR="5080">
              <a:lnSpc>
                <a:spcPct val="95700"/>
              </a:lnSpc>
              <a:spcBef>
                <a:spcPts val="145"/>
              </a:spcBef>
            </a:pP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que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va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del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año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2024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sistema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notificación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se </a:t>
            </a:r>
            <a:r>
              <a:rPr dirty="0" sz="900">
                <a:latin typeface="Arial MT"/>
                <a:cs typeface="Arial MT"/>
              </a:rPr>
              <a:t>han</a:t>
            </a:r>
            <a:r>
              <a:rPr dirty="0" sz="900" spc="1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registrado</a:t>
            </a:r>
            <a:r>
              <a:rPr dirty="0" sz="900" spc="16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15902</a:t>
            </a:r>
            <a:r>
              <a:rPr dirty="0" sz="900" spc="1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16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16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febriles</a:t>
            </a:r>
            <a:r>
              <a:rPr dirty="0" sz="900" spc="16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investigados</a:t>
            </a:r>
            <a:r>
              <a:rPr dirty="0" sz="900" spc="165">
                <a:latin typeface="Arial MT"/>
                <a:cs typeface="Arial MT"/>
              </a:rPr>
              <a:t> </a:t>
            </a:r>
            <a:r>
              <a:rPr dirty="0" sz="900" spc="-20">
                <a:latin typeface="Arial MT"/>
                <a:cs typeface="Arial MT"/>
              </a:rPr>
              <a:t>para </a:t>
            </a:r>
            <a:r>
              <a:rPr dirty="0" sz="900">
                <a:latin typeface="Arial MT"/>
                <a:cs typeface="Arial MT"/>
              </a:rPr>
              <a:t>dengue,</a:t>
            </a:r>
            <a:r>
              <a:rPr dirty="0" sz="900" spc="27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28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28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cuales</a:t>
            </a:r>
            <a:r>
              <a:rPr dirty="0" sz="900" spc="27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28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han</a:t>
            </a:r>
            <a:r>
              <a:rPr dirty="0" sz="900" spc="27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descartado</a:t>
            </a:r>
            <a:r>
              <a:rPr dirty="0" sz="900" spc="27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10279</a:t>
            </a:r>
            <a:r>
              <a:rPr dirty="0" sz="900" spc="27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casos </a:t>
            </a:r>
            <a:r>
              <a:rPr dirty="0" sz="900">
                <a:latin typeface="Arial MT"/>
                <a:cs typeface="Arial MT"/>
              </a:rPr>
              <a:t>(64%),</a:t>
            </a:r>
            <a:r>
              <a:rPr dirty="0" sz="900" spc="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5213</a:t>
            </a:r>
            <a:r>
              <a:rPr dirty="0" sz="900" spc="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han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confirmado</a:t>
            </a:r>
            <a:r>
              <a:rPr dirty="0" sz="900" spc="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por</a:t>
            </a:r>
            <a:r>
              <a:rPr dirty="0" sz="900" spc="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laboratorio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(33%)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3%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continúan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como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probables.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30" name="object 30" descr=""/>
          <p:cNvSpPr/>
          <p:nvPr/>
        </p:nvSpPr>
        <p:spPr>
          <a:xfrm>
            <a:off x="4036695" y="909954"/>
            <a:ext cx="2000885" cy="321310"/>
          </a:xfrm>
          <a:custGeom>
            <a:avLst/>
            <a:gdLst/>
            <a:ahLst/>
            <a:cxnLst/>
            <a:rect l="l" t="t" r="r" b="b"/>
            <a:pathLst>
              <a:path w="2000885" h="321309">
                <a:moveTo>
                  <a:pt x="2000885" y="0"/>
                </a:moveTo>
                <a:lnTo>
                  <a:pt x="0" y="0"/>
                </a:lnTo>
                <a:lnTo>
                  <a:pt x="0" y="321309"/>
                </a:lnTo>
                <a:lnTo>
                  <a:pt x="2000885" y="321309"/>
                </a:lnTo>
                <a:lnTo>
                  <a:pt x="20008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 txBox="1"/>
          <p:nvPr/>
        </p:nvSpPr>
        <p:spPr>
          <a:xfrm>
            <a:off x="4154932" y="941323"/>
            <a:ext cx="1764664" cy="26416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319405" marR="5080" indent="-307340">
              <a:lnSpc>
                <a:spcPts val="919"/>
              </a:lnSpc>
              <a:spcBef>
                <a:spcPts val="160"/>
              </a:spcBef>
            </a:pPr>
            <a:r>
              <a:rPr dirty="0" sz="800" b="1">
                <a:latin typeface="Arial"/>
                <a:cs typeface="Arial"/>
              </a:rPr>
              <a:t>Mapa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de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Riesgo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de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la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SE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42-48/2024 </a:t>
            </a:r>
            <a:r>
              <a:rPr dirty="0" sz="800" b="1">
                <a:latin typeface="Arial"/>
                <a:cs typeface="Arial"/>
              </a:rPr>
              <a:t>(Seis</a:t>
            </a:r>
            <a:r>
              <a:rPr dirty="0" sz="800" spc="-55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últimas</a:t>
            </a:r>
            <a:r>
              <a:rPr dirty="0" sz="800" spc="-50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semanas)</a:t>
            </a:r>
            <a:endParaRPr sz="80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3925570" y="6919721"/>
            <a:ext cx="3084830" cy="246507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algn="just" marL="12700" marR="6350">
              <a:lnSpc>
                <a:spcPct val="96000"/>
              </a:lnSpc>
              <a:spcBef>
                <a:spcPts val="140"/>
              </a:spcBef>
            </a:pPr>
            <a:r>
              <a:rPr dirty="0" sz="900">
                <a:latin typeface="Arial MT"/>
                <a:cs typeface="Arial MT"/>
              </a:rPr>
              <a:t>Del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total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dengue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entre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probables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-10">
                <a:latin typeface="Arial MT"/>
                <a:cs typeface="Arial MT"/>
              </a:rPr>
              <a:t> confirmados </a:t>
            </a:r>
            <a:r>
              <a:rPr dirty="0" sz="900">
                <a:latin typeface="Arial MT"/>
                <a:cs typeface="Arial MT"/>
              </a:rPr>
              <a:t>(5623)</a:t>
            </a:r>
            <a:r>
              <a:rPr dirty="0" sz="900" spc="7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92,4%</a:t>
            </a:r>
            <a:r>
              <a:rPr dirty="0" sz="900" spc="6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corresponde</a:t>
            </a:r>
            <a:r>
              <a:rPr dirty="0" sz="900" spc="7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</a:t>
            </a:r>
            <a:r>
              <a:rPr dirty="0" sz="900" spc="7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dengue</a:t>
            </a:r>
            <a:r>
              <a:rPr dirty="0" sz="900" spc="7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sin</a:t>
            </a:r>
            <a:r>
              <a:rPr dirty="0" sz="900" spc="6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signos</a:t>
            </a:r>
            <a:r>
              <a:rPr dirty="0" sz="900" spc="6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7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alarma; </a:t>
            </a:r>
            <a:r>
              <a:rPr dirty="0" sz="900">
                <a:latin typeface="Arial MT"/>
                <a:cs typeface="Arial MT"/>
              </a:rPr>
              <a:t>7,4%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dengue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con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signos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alarma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0,14%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corresponde </a:t>
            </a:r>
            <a:r>
              <a:rPr dirty="0" sz="900">
                <a:latin typeface="Arial MT"/>
                <a:cs typeface="Arial MT"/>
              </a:rPr>
              <a:t>a</a:t>
            </a:r>
            <a:r>
              <a:rPr dirty="0" sz="900" spc="4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dengue</a:t>
            </a:r>
            <a:r>
              <a:rPr dirty="0" sz="900" spc="40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grave.</a:t>
            </a:r>
            <a:r>
              <a:rPr dirty="0" sz="900" spc="40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Un</a:t>
            </a:r>
            <a:r>
              <a:rPr dirty="0" sz="900" spc="40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</a:t>
            </a:r>
            <a:r>
              <a:rPr dirty="0" sz="900" spc="409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falleció</a:t>
            </a:r>
            <a:r>
              <a:rPr dirty="0" sz="900" spc="4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por</a:t>
            </a:r>
            <a:r>
              <a:rPr dirty="0" sz="900" spc="409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dengue</a:t>
            </a:r>
            <a:r>
              <a:rPr dirty="0" sz="900" spc="40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(mujer </a:t>
            </a:r>
            <a:r>
              <a:rPr dirty="0" sz="900">
                <a:latin typeface="Arial MT"/>
                <a:cs typeface="Arial MT"/>
              </a:rPr>
              <a:t>procedente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 </a:t>
            </a:r>
            <a:r>
              <a:rPr dirty="0" sz="900" spc="-10">
                <a:latin typeface="Arial MT"/>
                <a:cs typeface="Arial MT"/>
              </a:rPr>
              <a:t>Tacural-</a:t>
            </a:r>
            <a:r>
              <a:rPr dirty="0" sz="900">
                <a:latin typeface="Arial MT"/>
                <a:cs typeface="Arial MT"/>
              </a:rPr>
              <a:t>San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Juan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 </a:t>
            </a:r>
            <a:r>
              <a:rPr dirty="0" sz="900" spc="-10">
                <a:latin typeface="Arial MT"/>
                <a:cs typeface="Arial MT"/>
              </a:rPr>
              <a:t>Virgen).</a:t>
            </a:r>
            <a:endParaRPr sz="9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9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20"/>
              </a:spcBef>
            </a:pPr>
            <a:endParaRPr sz="900">
              <a:latin typeface="Arial MT"/>
              <a:cs typeface="Arial MT"/>
            </a:endParaRPr>
          </a:p>
          <a:p>
            <a:pPr algn="just" marL="12700" marR="5080">
              <a:lnSpc>
                <a:spcPct val="95900"/>
              </a:lnSpc>
            </a:pP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las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últimas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4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semanas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Equipos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Respuesta</a:t>
            </a:r>
            <a:r>
              <a:rPr dirty="0" sz="900" spc="-10">
                <a:latin typeface="Arial MT"/>
                <a:cs typeface="Arial MT"/>
              </a:rPr>
              <a:t> Rápida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Dirección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Ejecutiva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Epidemiología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han</a:t>
            </a:r>
            <a:r>
              <a:rPr dirty="0" sz="900" spc="5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investigado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459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4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dengue</a:t>
            </a:r>
            <a:r>
              <a:rPr dirty="0" sz="900" spc="4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realizando</a:t>
            </a:r>
            <a:r>
              <a:rPr dirty="0" sz="900" spc="4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4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georreferenciación</a:t>
            </a:r>
            <a:r>
              <a:rPr dirty="0" sz="900" spc="455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de </a:t>
            </a:r>
            <a:r>
              <a:rPr dirty="0" sz="900">
                <a:latin typeface="Arial MT"/>
                <a:cs typeface="Arial MT"/>
              </a:rPr>
              <a:t>viviendas</a:t>
            </a:r>
            <a:r>
              <a:rPr dirty="0" sz="900" spc="3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positivas</a:t>
            </a:r>
            <a:r>
              <a:rPr dirty="0" sz="900" spc="36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</a:t>
            </a:r>
            <a:r>
              <a:rPr dirty="0" sz="900" spc="3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larva,</a:t>
            </a:r>
            <a:r>
              <a:rPr dirty="0" sz="900" spc="36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</a:t>
            </a:r>
            <a:r>
              <a:rPr dirty="0" sz="900" spc="3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que</a:t>
            </a:r>
            <a:r>
              <a:rPr dirty="0" sz="900" spc="3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indica</a:t>
            </a:r>
            <a:r>
              <a:rPr dirty="0" sz="900" spc="36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35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presencia </a:t>
            </a:r>
            <a:r>
              <a:rPr dirty="0" sz="900">
                <a:latin typeface="Arial MT"/>
                <a:cs typeface="Arial MT"/>
              </a:rPr>
              <a:t>intradomiciliaria</a:t>
            </a:r>
            <a:r>
              <a:rPr dirty="0" sz="900" spc="1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del</a:t>
            </a:r>
            <a:r>
              <a:rPr dirty="0" sz="900" spc="1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vector.</a:t>
            </a:r>
            <a:r>
              <a:rPr dirty="0" sz="900" spc="1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1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positividad</a:t>
            </a:r>
            <a:r>
              <a:rPr dirty="0" sz="900" spc="1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1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viviendas</a:t>
            </a:r>
            <a:r>
              <a:rPr dirty="0" sz="900" spc="140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es </a:t>
            </a:r>
            <a:r>
              <a:rPr dirty="0" sz="900">
                <a:latin typeface="Arial MT"/>
                <a:cs typeface="Arial MT"/>
              </a:rPr>
              <a:t>mayor</a:t>
            </a:r>
            <a:r>
              <a:rPr dirty="0" sz="900" spc="2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2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2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distritos</a:t>
            </a:r>
            <a:r>
              <a:rPr dirty="0" sz="900" spc="2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Tumbes,</a:t>
            </a:r>
            <a:r>
              <a:rPr dirty="0" sz="900" spc="2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2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Cruz,</a:t>
            </a:r>
            <a:r>
              <a:rPr dirty="0" sz="900" spc="2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Zorritos.</a:t>
            </a:r>
            <a:r>
              <a:rPr dirty="0" sz="900" spc="22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Aguas </a:t>
            </a:r>
            <a:r>
              <a:rPr dirty="0" sz="900">
                <a:latin typeface="Arial MT"/>
                <a:cs typeface="Arial MT"/>
              </a:rPr>
              <a:t>Verdes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-10">
                <a:latin typeface="Arial MT"/>
                <a:cs typeface="Arial MT"/>
              </a:rPr>
              <a:t> Corrales.</a:t>
            </a:r>
            <a:endParaRPr sz="900">
              <a:latin typeface="Arial MT"/>
              <a:cs typeface="Arial MT"/>
            </a:endParaRPr>
          </a:p>
          <a:p>
            <a:pPr algn="just" marL="12700" marR="5080" indent="31750">
              <a:lnSpc>
                <a:spcPct val="96100"/>
              </a:lnSpc>
              <a:spcBef>
                <a:spcPts val="1030"/>
              </a:spcBef>
            </a:pPr>
            <a:r>
              <a:rPr dirty="0" sz="900">
                <a:latin typeface="Arial MT"/>
                <a:cs typeface="Arial MT"/>
              </a:rPr>
              <a:t>Es</a:t>
            </a:r>
            <a:r>
              <a:rPr dirty="0" sz="900" spc="10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necesario</a:t>
            </a:r>
            <a:r>
              <a:rPr dirty="0" sz="900" spc="10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que</a:t>
            </a:r>
            <a:r>
              <a:rPr dirty="0" sz="900" spc="1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las</a:t>
            </a:r>
            <a:r>
              <a:rPr dirty="0" sz="900" spc="10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autoridades</a:t>
            </a:r>
            <a:r>
              <a:rPr dirty="0" sz="900" spc="10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locales</a:t>
            </a:r>
            <a:r>
              <a:rPr dirty="0" sz="900" spc="1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10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coordinación </a:t>
            </a:r>
            <a:r>
              <a:rPr dirty="0" sz="900">
                <a:latin typeface="Arial MT"/>
                <a:cs typeface="Arial MT"/>
              </a:rPr>
              <a:t>con</a:t>
            </a:r>
            <a:r>
              <a:rPr dirty="0" sz="900" spc="4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personal</a:t>
            </a:r>
            <a:r>
              <a:rPr dirty="0" sz="900" spc="4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434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salud</a:t>
            </a:r>
            <a:r>
              <a:rPr dirty="0" sz="900" spc="434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fomenten</a:t>
            </a:r>
            <a:r>
              <a:rPr dirty="0" sz="900" spc="4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acciones</a:t>
            </a:r>
            <a:r>
              <a:rPr dirty="0" sz="900" spc="44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preventivo- </a:t>
            </a:r>
            <a:r>
              <a:rPr dirty="0" sz="900">
                <a:latin typeface="Arial MT"/>
                <a:cs typeface="Arial MT"/>
              </a:rPr>
              <a:t>promocionales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tendientes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eliminar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focos.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33" name="object 33" descr=""/>
          <p:cNvSpPr/>
          <p:nvPr/>
        </p:nvSpPr>
        <p:spPr>
          <a:xfrm>
            <a:off x="267752" y="1331057"/>
            <a:ext cx="4324985" cy="88265"/>
          </a:xfrm>
          <a:custGeom>
            <a:avLst/>
            <a:gdLst/>
            <a:ahLst/>
            <a:cxnLst/>
            <a:rect l="l" t="t" r="r" b="b"/>
            <a:pathLst>
              <a:path w="4324985" h="88265">
                <a:moveTo>
                  <a:pt x="0" y="87934"/>
                </a:moveTo>
                <a:lnTo>
                  <a:pt x="4324783" y="87934"/>
                </a:lnTo>
                <a:lnTo>
                  <a:pt x="4324783" y="0"/>
                </a:lnTo>
                <a:lnTo>
                  <a:pt x="0" y="0"/>
                </a:lnTo>
                <a:lnTo>
                  <a:pt x="0" y="87934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4" name="object 3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67112" y="1829710"/>
            <a:ext cx="719672" cy="1315737"/>
          </a:xfrm>
          <a:prstGeom prst="rect">
            <a:avLst/>
          </a:prstGeom>
        </p:spPr>
      </p:pic>
      <p:sp>
        <p:nvSpPr>
          <p:cNvPr id="35" name="object 35" descr=""/>
          <p:cNvSpPr txBox="1"/>
          <p:nvPr/>
        </p:nvSpPr>
        <p:spPr>
          <a:xfrm>
            <a:off x="1452845" y="1318343"/>
            <a:ext cx="1951355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0" spc="150" b="1">
                <a:solidFill>
                  <a:srgbClr val="FFFFFF"/>
                </a:solidFill>
                <a:latin typeface="Arial"/>
                <a:cs typeface="Arial"/>
              </a:rPr>
              <a:t>CASOS</a:t>
            </a:r>
            <a:r>
              <a:rPr dirty="0" sz="500" spc="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16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500" spc="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165" b="1">
                <a:solidFill>
                  <a:srgbClr val="FFFFFF"/>
                </a:solidFill>
                <a:latin typeface="Arial"/>
                <a:cs typeface="Arial"/>
              </a:rPr>
              <a:t>DENGUE</a:t>
            </a:r>
            <a:r>
              <a:rPr dirty="0" sz="500" spc="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150" b="1">
                <a:solidFill>
                  <a:srgbClr val="FFFFFF"/>
                </a:solidFill>
                <a:latin typeface="Arial"/>
                <a:cs typeface="Arial"/>
              </a:rPr>
              <a:t>HASTA</a:t>
            </a:r>
            <a:r>
              <a:rPr dirty="0" sz="500" spc="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150" b="1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500" spc="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150" b="1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dirty="0" sz="500" spc="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114" b="1">
                <a:solidFill>
                  <a:srgbClr val="FFFFFF"/>
                </a:solidFill>
                <a:latin typeface="Arial"/>
                <a:cs typeface="Arial"/>
              </a:rPr>
              <a:t>49_2024</a:t>
            </a:r>
            <a:endParaRPr sz="500">
              <a:latin typeface="Arial"/>
              <a:cs typeface="Arial"/>
            </a:endParaRPr>
          </a:p>
        </p:txBody>
      </p:sp>
      <p:graphicFrame>
        <p:nvGraphicFramePr>
          <p:cNvPr id="36" name="object 36" descr=""/>
          <p:cNvGraphicFramePr>
            <a:graphicFrameLocks noGrp="1"/>
          </p:cNvGraphicFramePr>
          <p:nvPr/>
        </p:nvGraphicFramePr>
        <p:xfrm>
          <a:off x="262001" y="1498617"/>
          <a:ext cx="4406900" cy="17964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1710"/>
                <a:gridCol w="368300"/>
                <a:gridCol w="483870"/>
                <a:gridCol w="495300"/>
                <a:gridCol w="368935"/>
                <a:gridCol w="368935"/>
                <a:gridCol w="530224"/>
                <a:gridCol w="723264"/>
              </a:tblGrid>
              <a:tr h="10858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287655">
                        <a:lnSpc>
                          <a:spcPct val="100000"/>
                        </a:lnSpc>
                      </a:pPr>
                      <a:r>
                        <a:rPr dirty="0" sz="700" spc="85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Distritos</a:t>
                      </a:r>
                      <a:endParaRPr sz="700">
                        <a:latin typeface="Calibri Light"/>
                        <a:cs typeface="Calibri Light"/>
                      </a:endParaRPr>
                    </a:p>
                  </a:txBody>
                  <a:tcPr marL="0" marR="0" marB="0" marT="1270">
                    <a:lnR w="12700">
                      <a:solidFill>
                        <a:srgbClr val="FFFFFF"/>
                      </a:solidFill>
                      <a:prstDash val="solid"/>
                    </a:lnR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marL="5080">
                        <a:lnSpc>
                          <a:spcPts val="700"/>
                        </a:lnSpc>
                        <a:spcBef>
                          <a:spcPts val="60"/>
                        </a:spcBef>
                      </a:pPr>
                      <a:r>
                        <a:rPr dirty="0" sz="600" spc="13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2023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</a:txBody>
                  <a:tcPr marL="0" marR="0" marB="0" marT="76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5080">
                        <a:lnSpc>
                          <a:spcPts val="700"/>
                        </a:lnSpc>
                        <a:spcBef>
                          <a:spcPts val="60"/>
                        </a:spcBef>
                      </a:pPr>
                      <a:r>
                        <a:rPr dirty="0" sz="600" spc="13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2024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</a:txBody>
                  <a:tcPr marL="0" marR="0" marB="0" marT="76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600" spc="10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Tendencia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  <a:p>
                      <a:pPr algn="ctr" marL="25400" marR="19685">
                        <a:lnSpc>
                          <a:spcPct val="114500"/>
                        </a:lnSpc>
                      </a:pPr>
                      <a:r>
                        <a:rPr dirty="0" sz="600" spc="105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Casos</a:t>
                      </a:r>
                      <a:r>
                        <a:rPr dirty="0" sz="600" spc="35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600" spc="135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6</a:t>
                      </a:r>
                      <a:r>
                        <a:rPr dirty="0" sz="600" spc="7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600" spc="9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últimas </a:t>
                      </a:r>
                      <a:r>
                        <a:rPr dirty="0" sz="600" spc="105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semanas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</a:txBody>
                  <a:tcPr marL="0" marR="0" marB="0" marT="76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</a:tr>
              <a:tr h="21336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270">
                    <a:lnR w="12700">
                      <a:solidFill>
                        <a:srgbClr val="FFFFFF"/>
                      </a:solidFill>
                      <a:prstDash val="solid"/>
                    </a:lnR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700" spc="95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casos</a:t>
                      </a:r>
                      <a:endParaRPr sz="700">
                        <a:latin typeface="Calibri Light"/>
                        <a:cs typeface="Calibri Light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700" spc="12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%</a:t>
                      </a:r>
                      <a:endParaRPr sz="700">
                        <a:latin typeface="Calibri Light"/>
                        <a:cs typeface="Calibri Light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600" spc="11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TIA</a:t>
                      </a:r>
                      <a:r>
                        <a:rPr dirty="0" sz="600" spc="6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600" spc="12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1000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  <a:p>
                      <a:pPr algn="ctr" marL="3175">
                        <a:lnSpc>
                          <a:spcPts val="700"/>
                        </a:lnSpc>
                        <a:spcBef>
                          <a:spcPts val="105"/>
                        </a:spcBef>
                      </a:pPr>
                      <a:r>
                        <a:rPr dirty="0" sz="600" spc="10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Hab.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</a:txBody>
                  <a:tcPr marL="0" marR="0" marB="0" marT="76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700" spc="95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casos</a:t>
                      </a:r>
                      <a:endParaRPr sz="700">
                        <a:latin typeface="Calibri Light"/>
                        <a:cs typeface="Calibri Light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700" spc="12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%</a:t>
                      </a:r>
                      <a:endParaRPr sz="700">
                        <a:latin typeface="Calibri Light"/>
                        <a:cs typeface="Calibri Light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600" spc="11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TIA</a:t>
                      </a:r>
                      <a:r>
                        <a:rPr dirty="0" sz="600" spc="6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600" spc="12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1000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  <a:p>
                      <a:pPr algn="ctr" marL="3175">
                        <a:lnSpc>
                          <a:spcPts val="700"/>
                        </a:lnSpc>
                        <a:spcBef>
                          <a:spcPts val="105"/>
                        </a:spcBef>
                      </a:pPr>
                      <a:r>
                        <a:rPr dirty="0" sz="600" spc="10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Hab.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</a:txBody>
                  <a:tcPr marL="0" marR="0" marB="0" marT="76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6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</a:tr>
              <a:tr h="85725">
                <a:tc>
                  <a:txBody>
                    <a:bodyPr/>
                    <a:lstStyle/>
                    <a:p>
                      <a:pPr marL="11430">
                        <a:lnSpc>
                          <a:spcPts val="550"/>
                        </a:lnSpc>
                        <a:spcBef>
                          <a:spcPts val="25"/>
                        </a:spcBef>
                      </a:pPr>
                      <a:r>
                        <a:rPr dirty="0" sz="500" spc="85">
                          <a:latin typeface="Calibri Light"/>
                          <a:cs typeface="Calibri Light"/>
                        </a:rPr>
                        <a:t>SAN</a:t>
                      </a:r>
                      <a:r>
                        <a:rPr dirty="0" sz="500" spc="45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500" spc="90">
                          <a:latin typeface="Calibri Light"/>
                          <a:cs typeface="Calibri Light"/>
                        </a:rPr>
                        <a:t>JUAN</a:t>
                      </a:r>
                      <a:r>
                        <a:rPr dirty="0" sz="500" spc="45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500" spc="90">
                          <a:latin typeface="Calibri Light"/>
                          <a:cs typeface="Calibri Light"/>
                        </a:rPr>
                        <a:t>DE</a:t>
                      </a:r>
                      <a:r>
                        <a:rPr dirty="0" sz="500" spc="1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500" spc="75">
                          <a:latin typeface="Calibri Light"/>
                          <a:cs typeface="Calibri Light"/>
                        </a:rPr>
                        <a:t>LA</a:t>
                      </a:r>
                      <a:r>
                        <a:rPr dirty="0" sz="500" spc="5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500" spc="70">
                          <a:latin typeface="Calibri Light"/>
                          <a:cs typeface="Calibri Light"/>
                        </a:rPr>
                        <a:t>VIRGEN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3175">
                    <a:lnR w="635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550"/>
                        </a:lnSpc>
                        <a:spcBef>
                          <a:spcPts val="25"/>
                        </a:spcBef>
                      </a:pPr>
                      <a:r>
                        <a:rPr dirty="0" sz="500" spc="85">
                          <a:latin typeface="Calibri Light"/>
                          <a:cs typeface="Calibri Light"/>
                        </a:rPr>
                        <a:t>254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317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550"/>
                        </a:lnSpc>
                        <a:spcBef>
                          <a:spcPts val="25"/>
                        </a:spcBef>
                      </a:pPr>
                      <a:r>
                        <a:rPr dirty="0" sz="500" spc="70">
                          <a:latin typeface="Calibri Light"/>
                          <a:cs typeface="Calibri Light"/>
                        </a:rPr>
                        <a:t>1.99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317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550"/>
                        </a:lnSpc>
                        <a:spcBef>
                          <a:spcPts val="25"/>
                        </a:spcBef>
                      </a:pPr>
                      <a:r>
                        <a:rPr dirty="0" sz="500" spc="85">
                          <a:latin typeface="Calibri Light"/>
                          <a:cs typeface="Calibri Light"/>
                        </a:rPr>
                        <a:t>49.44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317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550"/>
                        </a:lnSpc>
                        <a:spcBef>
                          <a:spcPts val="25"/>
                        </a:spcBef>
                      </a:pPr>
                      <a:r>
                        <a:rPr dirty="0" sz="500" spc="85">
                          <a:latin typeface="Calibri Light"/>
                          <a:cs typeface="Calibri Light"/>
                        </a:rPr>
                        <a:t>418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317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550"/>
                        </a:lnSpc>
                        <a:spcBef>
                          <a:spcPts val="25"/>
                        </a:spcBef>
                      </a:pPr>
                      <a:r>
                        <a:rPr dirty="0" sz="500" spc="70">
                          <a:latin typeface="Calibri Light"/>
                          <a:cs typeface="Calibri Light"/>
                        </a:rPr>
                        <a:t>7.43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317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550"/>
                        </a:lnSpc>
                        <a:spcBef>
                          <a:spcPts val="25"/>
                        </a:spcBef>
                      </a:pPr>
                      <a:r>
                        <a:rPr dirty="0" sz="500" spc="85">
                          <a:latin typeface="Calibri Light"/>
                          <a:cs typeface="Calibri Light"/>
                        </a:rPr>
                        <a:t>71.86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317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83185">
                <a:tc>
                  <a:txBody>
                    <a:bodyPr/>
                    <a:lstStyle/>
                    <a:p>
                      <a:pPr marL="11430">
                        <a:lnSpc>
                          <a:spcPts val="550"/>
                        </a:lnSpc>
                        <a:spcBef>
                          <a:spcPts val="10"/>
                        </a:spcBef>
                      </a:pPr>
                      <a:r>
                        <a:rPr dirty="0" sz="500" spc="70">
                          <a:latin typeface="Calibri Light"/>
                          <a:cs typeface="Calibri Light"/>
                        </a:rPr>
                        <a:t>CORRALES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1270"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550"/>
                        </a:lnSpc>
                        <a:spcBef>
                          <a:spcPts val="10"/>
                        </a:spcBef>
                      </a:pPr>
                      <a:r>
                        <a:rPr dirty="0" sz="500" spc="90">
                          <a:latin typeface="Calibri Light"/>
                          <a:cs typeface="Calibri Light"/>
                        </a:rPr>
                        <a:t>1512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127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550"/>
                        </a:lnSpc>
                        <a:spcBef>
                          <a:spcPts val="10"/>
                        </a:spcBef>
                      </a:pPr>
                      <a:r>
                        <a:rPr dirty="0" sz="500" spc="85">
                          <a:latin typeface="Calibri Light"/>
                          <a:cs typeface="Calibri Light"/>
                        </a:rPr>
                        <a:t>11.83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127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550"/>
                        </a:lnSpc>
                        <a:spcBef>
                          <a:spcPts val="10"/>
                        </a:spcBef>
                      </a:pPr>
                      <a:r>
                        <a:rPr dirty="0" sz="500" spc="85">
                          <a:latin typeface="Calibri Light"/>
                          <a:cs typeface="Calibri Light"/>
                        </a:rPr>
                        <a:t>57.33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127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550"/>
                        </a:lnSpc>
                        <a:spcBef>
                          <a:spcPts val="10"/>
                        </a:spcBef>
                      </a:pPr>
                      <a:r>
                        <a:rPr dirty="0" sz="500" spc="90">
                          <a:latin typeface="Calibri Light"/>
                          <a:cs typeface="Calibri Light"/>
                        </a:rPr>
                        <a:t>1071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127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550"/>
                        </a:lnSpc>
                        <a:spcBef>
                          <a:spcPts val="10"/>
                        </a:spcBef>
                      </a:pPr>
                      <a:r>
                        <a:rPr dirty="0" sz="500" spc="85">
                          <a:latin typeface="Calibri Light"/>
                          <a:cs typeface="Calibri Light"/>
                        </a:rPr>
                        <a:t>19.05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127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550"/>
                        </a:lnSpc>
                        <a:spcBef>
                          <a:spcPts val="10"/>
                        </a:spcBef>
                      </a:pPr>
                      <a:r>
                        <a:rPr dirty="0" sz="500" spc="85">
                          <a:latin typeface="Calibri Light"/>
                          <a:cs typeface="Calibri Light"/>
                        </a:rPr>
                        <a:t>42.62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127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83820">
                <a:tc>
                  <a:txBody>
                    <a:bodyPr/>
                    <a:lstStyle/>
                    <a:p>
                      <a:pPr marL="11430">
                        <a:lnSpc>
                          <a:spcPts val="550"/>
                        </a:lnSpc>
                        <a:spcBef>
                          <a:spcPts val="10"/>
                        </a:spcBef>
                      </a:pPr>
                      <a:r>
                        <a:rPr dirty="0" sz="500" spc="90">
                          <a:latin typeface="Calibri Light"/>
                          <a:cs typeface="Calibri Light"/>
                        </a:rPr>
                        <a:t>TUMBES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1270"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550"/>
                        </a:lnSpc>
                        <a:spcBef>
                          <a:spcPts val="10"/>
                        </a:spcBef>
                      </a:pPr>
                      <a:r>
                        <a:rPr dirty="0" sz="500" spc="90">
                          <a:latin typeface="Calibri Light"/>
                          <a:cs typeface="Calibri Light"/>
                        </a:rPr>
                        <a:t>6869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127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550"/>
                        </a:lnSpc>
                        <a:spcBef>
                          <a:spcPts val="10"/>
                        </a:spcBef>
                      </a:pPr>
                      <a:r>
                        <a:rPr dirty="0" sz="500" spc="85">
                          <a:latin typeface="Calibri Light"/>
                          <a:cs typeface="Calibri Light"/>
                        </a:rPr>
                        <a:t>53.75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127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550"/>
                        </a:lnSpc>
                        <a:spcBef>
                          <a:spcPts val="10"/>
                        </a:spcBef>
                      </a:pPr>
                      <a:r>
                        <a:rPr dirty="0" sz="500" spc="85">
                          <a:latin typeface="Calibri Light"/>
                          <a:cs typeface="Calibri Light"/>
                        </a:rPr>
                        <a:t>58.18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127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550"/>
                        </a:lnSpc>
                        <a:spcBef>
                          <a:spcPts val="10"/>
                        </a:spcBef>
                      </a:pPr>
                      <a:r>
                        <a:rPr dirty="0" sz="500" spc="90">
                          <a:latin typeface="Calibri Light"/>
                          <a:cs typeface="Calibri Light"/>
                        </a:rPr>
                        <a:t>2948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127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550"/>
                        </a:lnSpc>
                        <a:spcBef>
                          <a:spcPts val="10"/>
                        </a:spcBef>
                      </a:pPr>
                      <a:r>
                        <a:rPr dirty="0" sz="500" spc="85">
                          <a:latin typeface="Calibri Light"/>
                          <a:cs typeface="Calibri Light"/>
                        </a:rPr>
                        <a:t>52.43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127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550"/>
                        </a:lnSpc>
                        <a:spcBef>
                          <a:spcPts val="10"/>
                        </a:spcBef>
                      </a:pPr>
                      <a:r>
                        <a:rPr dirty="0" sz="500" spc="85">
                          <a:latin typeface="Calibri Light"/>
                          <a:cs typeface="Calibri Light"/>
                        </a:rPr>
                        <a:t>28.92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127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83185">
                <a:tc>
                  <a:txBody>
                    <a:bodyPr/>
                    <a:lstStyle/>
                    <a:p>
                      <a:pPr marL="11430">
                        <a:lnSpc>
                          <a:spcPts val="550"/>
                        </a:lnSpc>
                        <a:spcBef>
                          <a:spcPts val="10"/>
                        </a:spcBef>
                      </a:pPr>
                      <a:r>
                        <a:rPr dirty="0" sz="500" spc="95">
                          <a:latin typeface="Calibri Light"/>
                          <a:cs typeface="Calibri Light"/>
                        </a:rPr>
                        <a:t>PAMPAS</a:t>
                      </a:r>
                      <a:r>
                        <a:rPr dirty="0" sz="500" spc="45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500" spc="90">
                          <a:latin typeface="Calibri Light"/>
                          <a:cs typeface="Calibri Light"/>
                        </a:rPr>
                        <a:t>DE</a:t>
                      </a:r>
                      <a:r>
                        <a:rPr dirty="0" sz="500" spc="2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500" spc="75">
                          <a:latin typeface="Calibri Light"/>
                          <a:cs typeface="Calibri Light"/>
                        </a:rPr>
                        <a:t>HOSPITAL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1270"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550"/>
                        </a:lnSpc>
                        <a:spcBef>
                          <a:spcPts val="10"/>
                        </a:spcBef>
                      </a:pPr>
                      <a:r>
                        <a:rPr dirty="0" sz="500" spc="85">
                          <a:latin typeface="Calibri Light"/>
                          <a:cs typeface="Calibri Light"/>
                        </a:rPr>
                        <a:t>497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127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550"/>
                        </a:lnSpc>
                        <a:spcBef>
                          <a:spcPts val="10"/>
                        </a:spcBef>
                      </a:pPr>
                      <a:r>
                        <a:rPr dirty="0" sz="500" spc="70">
                          <a:latin typeface="Calibri Light"/>
                          <a:cs typeface="Calibri Light"/>
                        </a:rPr>
                        <a:t>3.89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127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550"/>
                        </a:lnSpc>
                        <a:spcBef>
                          <a:spcPts val="10"/>
                        </a:spcBef>
                      </a:pPr>
                      <a:r>
                        <a:rPr dirty="0" sz="500" spc="85">
                          <a:latin typeface="Calibri Light"/>
                          <a:cs typeface="Calibri Light"/>
                        </a:rPr>
                        <a:t>63.87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127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550"/>
                        </a:lnSpc>
                        <a:spcBef>
                          <a:spcPts val="10"/>
                        </a:spcBef>
                      </a:pPr>
                      <a:r>
                        <a:rPr dirty="0" sz="500" spc="85">
                          <a:latin typeface="Calibri Light"/>
                          <a:cs typeface="Calibri Light"/>
                        </a:rPr>
                        <a:t>234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127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550"/>
                        </a:lnSpc>
                        <a:spcBef>
                          <a:spcPts val="10"/>
                        </a:spcBef>
                      </a:pPr>
                      <a:r>
                        <a:rPr dirty="0" sz="500" spc="70">
                          <a:latin typeface="Calibri Light"/>
                          <a:cs typeface="Calibri Light"/>
                        </a:rPr>
                        <a:t>4.16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127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550"/>
                        </a:lnSpc>
                        <a:spcBef>
                          <a:spcPts val="10"/>
                        </a:spcBef>
                      </a:pPr>
                      <a:r>
                        <a:rPr dirty="0" sz="500" spc="85">
                          <a:latin typeface="Calibri Light"/>
                          <a:cs typeface="Calibri Light"/>
                        </a:rPr>
                        <a:t>28.26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127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83185">
                <a:tc>
                  <a:txBody>
                    <a:bodyPr/>
                    <a:lstStyle/>
                    <a:p>
                      <a:pPr marL="11430">
                        <a:lnSpc>
                          <a:spcPts val="550"/>
                        </a:lnSpc>
                        <a:spcBef>
                          <a:spcPts val="10"/>
                        </a:spcBef>
                      </a:pPr>
                      <a:r>
                        <a:rPr dirty="0" sz="500" spc="85">
                          <a:latin typeface="Calibri Light"/>
                          <a:cs typeface="Calibri Light"/>
                        </a:rPr>
                        <a:t>SAN</a:t>
                      </a:r>
                      <a:r>
                        <a:rPr dirty="0" sz="500" spc="45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500" spc="70">
                          <a:latin typeface="Calibri Light"/>
                          <a:cs typeface="Calibri Light"/>
                        </a:rPr>
                        <a:t>JACINTO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1270"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550"/>
                        </a:lnSpc>
                        <a:spcBef>
                          <a:spcPts val="10"/>
                        </a:spcBef>
                      </a:pPr>
                      <a:r>
                        <a:rPr dirty="0" sz="500" spc="85">
                          <a:latin typeface="Calibri Light"/>
                          <a:cs typeface="Calibri Light"/>
                        </a:rPr>
                        <a:t>548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127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550"/>
                        </a:lnSpc>
                        <a:spcBef>
                          <a:spcPts val="10"/>
                        </a:spcBef>
                      </a:pPr>
                      <a:r>
                        <a:rPr dirty="0" sz="500" spc="70">
                          <a:latin typeface="Calibri Light"/>
                          <a:cs typeface="Calibri Light"/>
                        </a:rPr>
                        <a:t>4.29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127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550"/>
                        </a:lnSpc>
                        <a:spcBef>
                          <a:spcPts val="10"/>
                        </a:spcBef>
                      </a:pPr>
                      <a:r>
                        <a:rPr dirty="0" sz="500" spc="85">
                          <a:latin typeface="Calibri Light"/>
                          <a:cs typeface="Calibri Light"/>
                        </a:rPr>
                        <a:t>59.18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127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550"/>
                        </a:lnSpc>
                        <a:spcBef>
                          <a:spcPts val="10"/>
                        </a:spcBef>
                      </a:pPr>
                      <a:r>
                        <a:rPr dirty="0" sz="500" spc="85">
                          <a:latin typeface="Calibri Light"/>
                          <a:cs typeface="Calibri Light"/>
                        </a:rPr>
                        <a:t>192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127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550"/>
                        </a:lnSpc>
                        <a:spcBef>
                          <a:spcPts val="10"/>
                        </a:spcBef>
                      </a:pPr>
                      <a:r>
                        <a:rPr dirty="0" sz="500" spc="70">
                          <a:latin typeface="Calibri Light"/>
                          <a:cs typeface="Calibri Light"/>
                        </a:rPr>
                        <a:t>3.41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127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550"/>
                        </a:lnSpc>
                        <a:spcBef>
                          <a:spcPts val="10"/>
                        </a:spcBef>
                      </a:pPr>
                      <a:r>
                        <a:rPr dirty="0" sz="500" spc="85">
                          <a:latin typeface="Calibri Light"/>
                          <a:cs typeface="Calibri Light"/>
                        </a:rPr>
                        <a:t>19.86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127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83820">
                <a:tc>
                  <a:txBody>
                    <a:bodyPr/>
                    <a:lstStyle/>
                    <a:p>
                      <a:pPr marL="11430">
                        <a:lnSpc>
                          <a:spcPts val="550"/>
                        </a:lnSpc>
                        <a:spcBef>
                          <a:spcPts val="10"/>
                        </a:spcBef>
                      </a:pPr>
                      <a:r>
                        <a:rPr dirty="0" sz="500" spc="80">
                          <a:latin typeface="Calibri Light"/>
                          <a:cs typeface="Calibri Light"/>
                        </a:rPr>
                        <a:t>MATAPALO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1270"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550"/>
                        </a:lnSpc>
                        <a:spcBef>
                          <a:spcPts val="10"/>
                        </a:spcBef>
                      </a:pPr>
                      <a:r>
                        <a:rPr dirty="0" sz="500" spc="85">
                          <a:latin typeface="Calibri Light"/>
                          <a:cs typeface="Calibri Light"/>
                        </a:rPr>
                        <a:t>159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127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550"/>
                        </a:lnSpc>
                        <a:spcBef>
                          <a:spcPts val="10"/>
                        </a:spcBef>
                      </a:pPr>
                      <a:r>
                        <a:rPr dirty="0" sz="500" spc="70">
                          <a:latin typeface="Calibri Light"/>
                          <a:cs typeface="Calibri Light"/>
                        </a:rPr>
                        <a:t>1.24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127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550"/>
                        </a:lnSpc>
                        <a:spcBef>
                          <a:spcPts val="10"/>
                        </a:spcBef>
                      </a:pPr>
                      <a:r>
                        <a:rPr dirty="0" sz="500" spc="85">
                          <a:latin typeface="Calibri Light"/>
                          <a:cs typeface="Calibri Light"/>
                        </a:rPr>
                        <a:t>33.35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127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550"/>
                        </a:lnSpc>
                        <a:spcBef>
                          <a:spcPts val="10"/>
                        </a:spcBef>
                      </a:pPr>
                      <a:r>
                        <a:rPr dirty="0" sz="500" spc="85">
                          <a:latin typeface="Calibri Light"/>
                          <a:cs typeface="Calibri Light"/>
                        </a:rPr>
                        <a:t>114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127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550"/>
                        </a:lnSpc>
                        <a:spcBef>
                          <a:spcPts val="10"/>
                        </a:spcBef>
                      </a:pPr>
                      <a:r>
                        <a:rPr dirty="0" sz="500" spc="70">
                          <a:latin typeface="Calibri Light"/>
                          <a:cs typeface="Calibri Light"/>
                        </a:rPr>
                        <a:t>2.03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127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550"/>
                        </a:lnSpc>
                        <a:spcBef>
                          <a:spcPts val="10"/>
                        </a:spcBef>
                      </a:pPr>
                      <a:r>
                        <a:rPr dirty="0" sz="500" spc="85">
                          <a:latin typeface="Calibri Light"/>
                          <a:cs typeface="Calibri Light"/>
                        </a:rPr>
                        <a:t>18.19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127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83820">
                <a:tc>
                  <a:txBody>
                    <a:bodyPr/>
                    <a:lstStyle/>
                    <a:p>
                      <a:pPr marL="11430">
                        <a:lnSpc>
                          <a:spcPts val="550"/>
                        </a:lnSpc>
                        <a:spcBef>
                          <a:spcPts val="10"/>
                        </a:spcBef>
                      </a:pPr>
                      <a:r>
                        <a:rPr dirty="0" sz="500" spc="70">
                          <a:latin typeface="Calibri Light"/>
                          <a:cs typeface="Calibri Light"/>
                        </a:rPr>
                        <a:t>PAPAYAL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1270"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550"/>
                        </a:lnSpc>
                        <a:spcBef>
                          <a:spcPts val="10"/>
                        </a:spcBef>
                      </a:pPr>
                      <a:r>
                        <a:rPr dirty="0" sz="500" spc="85">
                          <a:latin typeface="Calibri Light"/>
                          <a:cs typeface="Calibri Light"/>
                        </a:rPr>
                        <a:t>383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127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550"/>
                        </a:lnSpc>
                        <a:spcBef>
                          <a:spcPts val="10"/>
                        </a:spcBef>
                      </a:pPr>
                      <a:r>
                        <a:rPr dirty="0" sz="500" spc="70">
                          <a:latin typeface="Calibri Light"/>
                          <a:cs typeface="Calibri Light"/>
                        </a:rPr>
                        <a:t>3.00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127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550"/>
                        </a:lnSpc>
                        <a:spcBef>
                          <a:spcPts val="10"/>
                        </a:spcBef>
                      </a:pPr>
                      <a:r>
                        <a:rPr dirty="0" sz="500" spc="85">
                          <a:latin typeface="Calibri Light"/>
                          <a:cs typeface="Calibri Light"/>
                        </a:rPr>
                        <a:t>50.88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127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550"/>
                        </a:lnSpc>
                        <a:spcBef>
                          <a:spcPts val="10"/>
                        </a:spcBef>
                      </a:pPr>
                      <a:r>
                        <a:rPr dirty="0" sz="500" spc="85">
                          <a:latin typeface="Calibri Light"/>
                          <a:cs typeface="Calibri Light"/>
                        </a:rPr>
                        <a:t>167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127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550"/>
                        </a:lnSpc>
                        <a:spcBef>
                          <a:spcPts val="10"/>
                        </a:spcBef>
                      </a:pPr>
                      <a:r>
                        <a:rPr dirty="0" sz="500" spc="70">
                          <a:latin typeface="Calibri Light"/>
                          <a:cs typeface="Calibri Light"/>
                        </a:rPr>
                        <a:t>2.97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127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550"/>
                        </a:lnSpc>
                        <a:spcBef>
                          <a:spcPts val="10"/>
                        </a:spcBef>
                      </a:pPr>
                      <a:r>
                        <a:rPr dirty="0" sz="500" spc="85">
                          <a:latin typeface="Calibri Light"/>
                          <a:cs typeface="Calibri Light"/>
                        </a:rPr>
                        <a:t>17.07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127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83185">
                <a:tc>
                  <a:txBody>
                    <a:bodyPr/>
                    <a:lstStyle/>
                    <a:p>
                      <a:pPr marL="11430">
                        <a:lnSpc>
                          <a:spcPts val="550"/>
                        </a:lnSpc>
                        <a:spcBef>
                          <a:spcPts val="10"/>
                        </a:spcBef>
                      </a:pPr>
                      <a:r>
                        <a:rPr dirty="0" sz="500" spc="75">
                          <a:latin typeface="Calibri Light"/>
                          <a:cs typeface="Calibri Light"/>
                        </a:rPr>
                        <a:t>ZARUMILLA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1270"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550"/>
                        </a:lnSpc>
                        <a:spcBef>
                          <a:spcPts val="10"/>
                        </a:spcBef>
                      </a:pPr>
                      <a:r>
                        <a:rPr dirty="0" sz="500" spc="85">
                          <a:latin typeface="Calibri Light"/>
                          <a:cs typeface="Calibri Light"/>
                        </a:rPr>
                        <a:t>756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127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550"/>
                        </a:lnSpc>
                        <a:spcBef>
                          <a:spcPts val="10"/>
                        </a:spcBef>
                      </a:pPr>
                      <a:r>
                        <a:rPr dirty="0" sz="500" spc="70">
                          <a:latin typeface="Calibri Light"/>
                          <a:cs typeface="Calibri Light"/>
                        </a:rPr>
                        <a:t>5.92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127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550"/>
                        </a:lnSpc>
                        <a:spcBef>
                          <a:spcPts val="10"/>
                        </a:spcBef>
                      </a:pPr>
                      <a:r>
                        <a:rPr dirty="0" sz="500" spc="85">
                          <a:latin typeface="Calibri Light"/>
                          <a:cs typeface="Calibri Light"/>
                        </a:rPr>
                        <a:t>27.90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127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550"/>
                        </a:lnSpc>
                        <a:spcBef>
                          <a:spcPts val="10"/>
                        </a:spcBef>
                      </a:pPr>
                      <a:r>
                        <a:rPr dirty="0" sz="500" spc="85">
                          <a:latin typeface="Calibri Light"/>
                          <a:cs typeface="Calibri Light"/>
                        </a:rPr>
                        <a:t>194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127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550"/>
                        </a:lnSpc>
                        <a:spcBef>
                          <a:spcPts val="10"/>
                        </a:spcBef>
                      </a:pPr>
                      <a:r>
                        <a:rPr dirty="0" sz="500" spc="70">
                          <a:latin typeface="Calibri Light"/>
                          <a:cs typeface="Calibri Light"/>
                        </a:rPr>
                        <a:t>3.45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127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550"/>
                        </a:lnSpc>
                        <a:spcBef>
                          <a:spcPts val="10"/>
                        </a:spcBef>
                      </a:pPr>
                      <a:r>
                        <a:rPr dirty="0" sz="500" spc="70">
                          <a:latin typeface="Calibri Light"/>
                          <a:cs typeface="Calibri Light"/>
                        </a:rPr>
                        <a:t>6.22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127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129539">
                <a:tc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500" spc="75">
                          <a:latin typeface="Calibri Light"/>
                          <a:cs typeface="Calibri Light"/>
                        </a:rPr>
                        <a:t>LA</a:t>
                      </a:r>
                      <a:r>
                        <a:rPr dirty="0" sz="50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500" spc="80">
                          <a:latin typeface="Calibri Light"/>
                          <a:cs typeface="Calibri Light"/>
                        </a:rPr>
                        <a:t>CRUZ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22225"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500" spc="85">
                          <a:latin typeface="Calibri Light"/>
                          <a:cs typeface="Calibri Light"/>
                        </a:rPr>
                        <a:t>538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2222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500" spc="70">
                          <a:latin typeface="Calibri Light"/>
                          <a:cs typeface="Calibri Light"/>
                        </a:rPr>
                        <a:t>4.21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2222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500" spc="85">
                          <a:latin typeface="Calibri Light"/>
                          <a:cs typeface="Calibri Light"/>
                        </a:rPr>
                        <a:t>48.45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2222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500" spc="85">
                          <a:latin typeface="Calibri Light"/>
                          <a:cs typeface="Calibri Light"/>
                        </a:rPr>
                        <a:t>73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2222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500" spc="70">
                          <a:latin typeface="Calibri Light"/>
                          <a:cs typeface="Calibri Light"/>
                        </a:rPr>
                        <a:t>1.30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2222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500" spc="70">
                          <a:latin typeface="Calibri Light"/>
                          <a:cs typeface="Calibri Light"/>
                        </a:rPr>
                        <a:t>6.12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2222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129539">
                <a:tc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500" spc="85">
                          <a:latin typeface="Calibri Light"/>
                          <a:cs typeface="Calibri Light"/>
                        </a:rPr>
                        <a:t>AGUAS</a:t>
                      </a:r>
                      <a:r>
                        <a:rPr dirty="0" sz="500" spc="5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500" spc="70">
                          <a:latin typeface="Calibri Light"/>
                          <a:cs typeface="Calibri Light"/>
                        </a:rPr>
                        <a:t>VERDES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22225"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500" spc="85">
                          <a:latin typeface="Calibri Light"/>
                          <a:cs typeface="Calibri Light"/>
                        </a:rPr>
                        <a:t>308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2222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500" spc="70">
                          <a:latin typeface="Calibri Light"/>
                          <a:cs typeface="Calibri Light"/>
                        </a:rPr>
                        <a:t>2.41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2222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500" spc="85">
                          <a:latin typeface="Calibri Light"/>
                          <a:cs typeface="Calibri Light"/>
                        </a:rPr>
                        <a:t>15.23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2222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500" spc="85">
                          <a:latin typeface="Calibri Light"/>
                          <a:cs typeface="Calibri Light"/>
                        </a:rPr>
                        <a:t>123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2222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500" spc="70">
                          <a:latin typeface="Calibri Light"/>
                          <a:cs typeface="Calibri Light"/>
                        </a:rPr>
                        <a:t>2.19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2222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500" spc="70">
                          <a:latin typeface="Calibri Light"/>
                          <a:cs typeface="Calibri Light"/>
                        </a:rPr>
                        <a:t>5.08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2222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129539">
                <a:tc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500" spc="90">
                          <a:latin typeface="Calibri Light"/>
                          <a:cs typeface="Calibri Light"/>
                        </a:rPr>
                        <a:t>CANOAS</a:t>
                      </a:r>
                      <a:r>
                        <a:rPr dirty="0" sz="500" spc="4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500" spc="90">
                          <a:latin typeface="Calibri Light"/>
                          <a:cs typeface="Calibri Light"/>
                        </a:rPr>
                        <a:t>DE</a:t>
                      </a:r>
                      <a:r>
                        <a:rPr dirty="0" sz="500" spc="15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500" spc="105">
                          <a:latin typeface="Calibri Light"/>
                          <a:cs typeface="Calibri Light"/>
                        </a:rPr>
                        <a:t>PUNTA</a:t>
                      </a:r>
                      <a:r>
                        <a:rPr dirty="0" sz="500" spc="15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500" spc="50">
                          <a:latin typeface="Calibri Light"/>
                          <a:cs typeface="Calibri Light"/>
                        </a:rPr>
                        <a:t>SAL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22225"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500" spc="85">
                          <a:latin typeface="Calibri Light"/>
                          <a:cs typeface="Calibri Light"/>
                        </a:rPr>
                        <a:t>180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2222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500" spc="70">
                          <a:latin typeface="Calibri Light"/>
                          <a:cs typeface="Calibri Light"/>
                        </a:rPr>
                        <a:t>1.41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2222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500" spc="85">
                          <a:latin typeface="Calibri Light"/>
                          <a:cs typeface="Calibri Light"/>
                        </a:rPr>
                        <a:t>21.74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2222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500" spc="85">
                          <a:latin typeface="Calibri Light"/>
                          <a:cs typeface="Calibri Light"/>
                        </a:rPr>
                        <a:t>34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2222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500" spc="70">
                          <a:latin typeface="Calibri Light"/>
                          <a:cs typeface="Calibri Light"/>
                        </a:rPr>
                        <a:t>0.60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2222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500" spc="70">
                          <a:latin typeface="Calibri Light"/>
                          <a:cs typeface="Calibri Light"/>
                        </a:rPr>
                        <a:t>3.61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2222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129539">
                <a:tc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500" spc="75">
                          <a:latin typeface="Calibri Light"/>
                          <a:cs typeface="Calibri Light"/>
                        </a:rPr>
                        <a:t>ZORRITOS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22225"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500" spc="85">
                          <a:latin typeface="Calibri Light"/>
                          <a:cs typeface="Calibri Light"/>
                        </a:rPr>
                        <a:t>685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2222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500" spc="70">
                          <a:latin typeface="Calibri Light"/>
                          <a:cs typeface="Calibri Light"/>
                        </a:rPr>
                        <a:t>5.36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2222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500" spc="85">
                          <a:latin typeface="Calibri Light"/>
                          <a:cs typeface="Calibri Light"/>
                        </a:rPr>
                        <a:t>46.77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2222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500" spc="85">
                          <a:latin typeface="Calibri Light"/>
                          <a:cs typeface="Calibri Light"/>
                        </a:rPr>
                        <a:t>50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2222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500" spc="70">
                          <a:latin typeface="Calibri Light"/>
                          <a:cs typeface="Calibri Light"/>
                        </a:rPr>
                        <a:t>0.89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2222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500" spc="70">
                          <a:latin typeface="Calibri Light"/>
                          <a:cs typeface="Calibri Light"/>
                        </a:rPr>
                        <a:t>2.83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2222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127635">
                <a:tc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500" spc="60">
                          <a:latin typeface="Calibri Light"/>
                          <a:cs typeface="Calibri Light"/>
                        </a:rPr>
                        <a:t>CASITAS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22225"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500" spc="85">
                          <a:latin typeface="Calibri Light"/>
                          <a:cs typeface="Calibri Light"/>
                        </a:rPr>
                        <a:t>91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2222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500" spc="70">
                          <a:latin typeface="Calibri Light"/>
                          <a:cs typeface="Calibri Light"/>
                        </a:rPr>
                        <a:t>0.71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2222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500" spc="85">
                          <a:latin typeface="Calibri Light"/>
                          <a:cs typeface="Calibri Light"/>
                        </a:rPr>
                        <a:t>31.89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2222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500" spc="45">
                          <a:latin typeface="Calibri Light"/>
                          <a:cs typeface="Calibri Light"/>
                        </a:rPr>
                        <a:t>5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2222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500" spc="70">
                          <a:latin typeface="Calibri Light"/>
                          <a:cs typeface="Calibri Light"/>
                        </a:rPr>
                        <a:t>0.09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2222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500" spc="70">
                          <a:latin typeface="Calibri Light"/>
                          <a:cs typeface="Calibri Light"/>
                        </a:rPr>
                        <a:t>1.11</a:t>
                      </a:r>
                      <a:endParaRPr sz="500">
                        <a:latin typeface="Calibri Light"/>
                        <a:cs typeface="Calibri Light"/>
                      </a:endParaRPr>
                    </a:p>
                  </a:txBody>
                  <a:tcPr marL="0" marR="0" marB="0" marT="2222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D9D9D9"/>
                      </a:solidFill>
                      <a:prstDash val="solid"/>
                    </a:lnT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600" spc="105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Región</a:t>
                      </a:r>
                      <a:r>
                        <a:rPr dirty="0" sz="600" spc="65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600" spc="12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Tumbes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</a:txBody>
                  <a:tcPr marL="0" marR="0" marB="0" marT="32384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600" spc="14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12780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</a:txBody>
                  <a:tcPr marL="0" marR="0" marB="0" marT="32384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600" spc="125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100.00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</a:txBody>
                  <a:tcPr marL="0" marR="0" marB="0" marT="32384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600" spc="125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48.57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</a:txBody>
                  <a:tcPr marL="0" marR="0" marB="0" marT="32384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600" spc="13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5623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</a:txBody>
                  <a:tcPr marL="0" marR="0" marB="0" marT="32384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600" spc="125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100.00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</a:txBody>
                  <a:tcPr marL="0" marR="0" marB="0" marT="32384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600" spc="125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21.15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</a:txBody>
                  <a:tcPr marL="0" marR="0" marB="0" marT="32384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6350">
                      <a:solidFill>
                        <a:srgbClr val="D9D9D9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grpSp>
        <p:nvGrpSpPr>
          <p:cNvPr id="37" name="object 37" descr=""/>
          <p:cNvGrpSpPr/>
          <p:nvPr/>
        </p:nvGrpSpPr>
        <p:grpSpPr>
          <a:xfrm>
            <a:off x="6782314" y="3096655"/>
            <a:ext cx="343535" cy="313055"/>
            <a:chOff x="6782314" y="3096655"/>
            <a:chExt cx="343535" cy="313055"/>
          </a:xfrm>
        </p:grpSpPr>
        <p:sp>
          <p:nvSpPr>
            <p:cNvPr id="38" name="object 38" descr=""/>
            <p:cNvSpPr/>
            <p:nvPr/>
          </p:nvSpPr>
          <p:spPr>
            <a:xfrm>
              <a:off x="6782314" y="3096655"/>
              <a:ext cx="343535" cy="78740"/>
            </a:xfrm>
            <a:custGeom>
              <a:avLst/>
              <a:gdLst/>
              <a:ahLst/>
              <a:cxnLst/>
              <a:rect l="l" t="t" r="r" b="b"/>
              <a:pathLst>
                <a:path w="343534" h="78739">
                  <a:moveTo>
                    <a:pt x="0" y="78115"/>
                  </a:moveTo>
                  <a:lnTo>
                    <a:pt x="343384" y="78115"/>
                  </a:lnTo>
                  <a:lnTo>
                    <a:pt x="343384" y="0"/>
                  </a:lnTo>
                  <a:lnTo>
                    <a:pt x="0" y="0"/>
                  </a:lnTo>
                  <a:lnTo>
                    <a:pt x="0" y="78115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6782314" y="3174771"/>
              <a:ext cx="343535" cy="78740"/>
            </a:xfrm>
            <a:custGeom>
              <a:avLst/>
              <a:gdLst/>
              <a:ahLst/>
              <a:cxnLst/>
              <a:rect l="l" t="t" r="r" b="b"/>
              <a:pathLst>
                <a:path w="343534" h="78739">
                  <a:moveTo>
                    <a:pt x="0" y="78115"/>
                  </a:moveTo>
                  <a:lnTo>
                    <a:pt x="343384" y="78115"/>
                  </a:lnTo>
                  <a:lnTo>
                    <a:pt x="343384" y="0"/>
                  </a:lnTo>
                  <a:lnTo>
                    <a:pt x="0" y="0"/>
                  </a:lnTo>
                  <a:lnTo>
                    <a:pt x="0" y="78115"/>
                  </a:lnTo>
                  <a:close/>
                </a:path>
              </a:pathLst>
            </a:custGeom>
            <a:solidFill>
              <a:srgbClr val="00C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6782314" y="3252886"/>
              <a:ext cx="343535" cy="78740"/>
            </a:xfrm>
            <a:custGeom>
              <a:avLst/>
              <a:gdLst/>
              <a:ahLst/>
              <a:cxnLst/>
              <a:rect l="l" t="t" r="r" b="b"/>
              <a:pathLst>
                <a:path w="343534" h="78739">
                  <a:moveTo>
                    <a:pt x="0" y="78116"/>
                  </a:moveTo>
                  <a:lnTo>
                    <a:pt x="343384" y="78116"/>
                  </a:lnTo>
                  <a:lnTo>
                    <a:pt x="343384" y="0"/>
                  </a:lnTo>
                  <a:lnTo>
                    <a:pt x="0" y="0"/>
                  </a:lnTo>
                  <a:lnTo>
                    <a:pt x="0" y="78116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6782314" y="3331003"/>
              <a:ext cx="343535" cy="78740"/>
            </a:xfrm>
            <a:custGeom>
              <a:avLst/>
              <a:gdLst/>
              <a:ahLst/>
              <a:cxnLst/>
              <a:rect l="l" t="t" r="r" b="b"/>
              <a:pathLst>
                <a:path w="343534" h="78739">
                  <a:moveTo>
                    <a:pt x="343384" y="0"/>
                  </a:moveTo>
                  <a:lnTo>
                    <a:pt x="0" y="0"/>
                  </a:lnTo>
                  <a:lnTo>
                    <a:pt x="0" y="78115"/>
                  </a:lnTo>
                  <a:lnTo>
                    <a:pt x="343384" y="78116"/>
                  </a:lnTo>
                  <a:lnTo>
                    <a:pt x="34338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2" name="object 42" descr=""/>
          <p:cNvSpPr txBox="1"/>
          <p:nvPr/>
        </p:nvSpPr>
        <p:spPr>
          <a:xfrm>
            <a:off x="5610768" y="3010273"/>
            <a:ext cx="1326515" cy="933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450" spc="55" b="1">
                <a:latin typeface="Arial"/>
                <a:cs typeface="Arial"/>
              </a:rPr>
              <a:t>RIESGO</a:t>
            </a:r>
            <a:r>
              <a:rPr dirty="0" sz="450" spc="65" b="1">
                <a:latin typeface="Arial"/>
                <a:cs typeface="Arial"/>
              </a:rPr>
              <a:t> </a:t>
            </a:r>
            <a:r>
              <a:rPr dirty="0" sz="450" spc="55" b="1">
                <a:latin typeface="Arial"/>
                <a:cs typeface="Arial"/>
              </a:rPr>
              <a:t>DE</a:t>
            </a:r>
            <a:r>
              <a:rPr dirty="0" sz="450" spc="35" b="1">
                <a:latin typeface="Arial"/>
                <a:cs typeface="Arial"/>
              </a:rPr>
              <a:t> </a:t>
            </a:r>
            <a:r>
              <a:rPr dirty="0" sz="450" spc="60" b="1">
                <a:latin typeface="Arial"/>
                <a:cs typeface="Arial"/>
              </a:rPr>
              <a:t>TRANSMISIÓN</a:t>
            </a:r>
            <a:r>
              <a:rPr dirty="0" sz="450" spc="50" b="1">
                <a:latin typeface="Arial"/>
                <a:cs typeface="Arial"/>
              </a:rPr>
              <a:t> </a:t>
            </a:r>
            <a:r>
              <a:rPr dirty="0" sz="450" spc="55" b="1">
                <a:latin typeface="Arial"/>
                <a:cs typeface="Arial"/>
              </a:rPr>
              <a:t>x</a:t>
            </a:r>
            <a:r>
              <a:rPr dirty="0" sz="450" spc="110" b="1">
                <a:latin typeface="Arial"/>
                <a:cs typeface="Arial"/>
              </a:rPr>
              <a:t> </a:t>
            </a:r>
            <a:r>
              <a:rPr dirty="0" sz="450" spc="10" b="1">
                <a:latin typeface="Arial"/>
                <a:cs typeface="Arial"/>
              </a:rPr>
              <a:t>1000</a:t>
            </a:r>
            <a:r>
              <a:rPr dirty="0" sz="450" spc="60" b="1">
                <a:latin typeface="Arial"/>
                <a:cs typeface="Arial"/>
              </a:rPr>
              <a:t> </a:t>
            </a:r>
            <a:r>
              <a:rPr dirty="0" sz="450" spc="35" b="1">
                <a:latin typeface="Arial"/>
                <a:cs typeface="Arial"/>
              </a:rPr>
              <a:t>Hab.</a:t>
            </a:r>
            <a:endParaRPr sz="450">
              <a:latin typeface="Arial"/>
              <a:cs typeface="Arial"/>
            </a:endParaRPr>
          </a:p>
        </p:txBody>
      </p:sp>
      <p:graphicFrame>
        <p:nvGraphicFramePr>
          <p:cNvPr id="43" name="object 43" descr=""/>
          <p:cNvGraphicFramePr>
            <a:graphicFrameLocks noGrp="1"/>
          </p:cNvGraphicFramePr>
          <p:nvPr/>
        </p:nvGraphicFramePr>
        <p:xfrm>
          <a:off x="5591718" y="3074679"/>
          <a:ext cx="1214755" cy="361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8485"/>
                <a:gridCol w="297179"/>
                <a:gridCol w="262255"/>
              </a:tblGrid>
              <a:tr h="102870">
                <a:tc>
                  <a:txBody>
                    <a:bodyPr/>
                    <a:lstStyle/>
                    <a:p>
                      <a:pPr marL="31750">
                        <a:lnSpc>
                          <a:spcPts val="509"/>
                        </a:lnSpc>
                        <a:spcBef>
                          <a:spcPts val="200"/>
                        </a:spcBef>
                      </a:pPr>
                      <a:r>
                        <a:rPr dirty="0" sz="450" spc="50">
                          <a:latin typeface="Calibri"/>
                          <a:cs typeface="Calibri"/>
                        </a:rPr>
                        <a:t>Sin</a:t>
                      </a:r>
                      <a:r>
                        <a:rPr dirty="0" sz="45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40">
                          <a:latin typeface="Calibri"/>
                          <a:cs typeface="Calibri"/>
                        </a:rPr>
                        <a:t>Riesgo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25400"/>
                </a:tc>
                <a:tc>
                  <a:txBody>
                    <a:bodyPr/>
                    <a:lstStyle/>
                    <a:p>
                      <a:pPr algn="ctr" marR="11430">
                        <a:lnSpc>
                          <a:spcPts val="509"/>
                        </a:lnSpc>
                        <a:spcBef>
                          <a:spcPts val="200"/>
                        </a:spcBef>
                      </a:pPr>
                      <a:r>
                        <a:rPr dirty="0" sz="450" spc="30">
                          <a:latin typeface="Calibri"/>
                          <a:cs typeface="Calibri"/>
                        </a:rPr>
                        <a:t>0.00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2540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509"/>
                        </a:lnSpc>
                        <a:spcBef>
                          <a:spcPts val="200"/>
                        </a:spcBef>
                      </a:pPr>
                      <a:r>
                        <a:rPr dirty="0" sz="450" spc="-20">
                          <a:latin typeface="Arial MT"/>
                          <a:cs typeface="Arial MT"/>
                        </a:rPr>
                        <a:t>0.00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B="0" marT="25400"/>
                </a:tc>
              </a:tr>
              <a:tr h="78105">
                <a:tc>
                  <a:txBody>
                    <a:bodyPr/>
                    <a:lstStyle/>
                    <a:p>
                      <a:pPr marL="31750">
                        <a:lnSpc>
                          <a:spcPts val="509"/>
                        </a:lnSpc>
                      </a:pPr>
                      <a:r>
                        <a:rPr dirty="0" sz="450" spc="55">
                          <a:latin typeface="Calibri"/>
                          <a:cs typeface="Calibri"/>
                        </a:rPr>
                        <a:t>Bajo</a:t>
                      </a:r>
                      <a:r>
                        <a:rPr dirty="0" sz="45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40">
                          <a:latin typeface="Calibri"/>
                          <a:cs typeface="Calibri"/>
                        </a:rPr>
                        <a:t>Riesgo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1430">
                        <a:lnSpc>
                          <a:spcPts val="509"/>
                        </a:lnSpc>
                      </a:pPr>
                      <a:r>
                        <a:rPr dirty="0" sz="450" spc="30">
                          <a:latin typeface="Calibri"/>
                          <a:cs typeface="Calibri"/>
                        </a:rPr>
                        <a:t>0.01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509"/>
                        </a:lnSpc>
                      </a:pPr>
                      <a:r>
                        <a:rPr dirty="0" sz="450" spc="-20">
                          <a:latin typeface="Arial MT"/>
                          <a:cs typeface="Arial MT"/>
                        </a:rPr>
                        <a:t>0.57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  <a:tr h="78105">
                <a:tc>
                  <a:txBody>
                    <a:bodyPr/>
                    <a:lstStyle/>
                    <a:p>
                      <a:pPr marL="31750">
                        <a:lnSpc>
                          <a:spcPts val="509"/>
                        </a:lnSpc>
                      </a:pPr>
                      <a:r>
                        <a:rPr dirty="0" sz="450" spc="55">
                          <a:latin typeface="Calibri"/>
                          <a:cs typeface="Calibri"/>
                        </a:rPr>
                        <a:t>Mediano</a:t>
                      </a:r>
                      <a:r>
                        <a:rPr dirty="0" sz="45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40">
                          <a:latin typeface="Calibri"/>
                          <a:cs typeface="Calibri"/>
                        </a:rPr>
                        <a:t>Riesgo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1430">
                        <a:lnSpc>
                          <a:spcPts val="509"/>
                        </a:lnSpc>
                      </a:pPr>
                      <a:r>
                        <a:rPr dirty="0" sz="450" spc="30">
                          <a:latin typeface="Calibri"/>
                          <a:cs typeface="Calibri"/>
                        </a:rPr>
                        <a:t>0.57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509"/>
                        </a:lnSpc>
                      </a:pPr>
                      <a:r>
                        <a:rPr dirty="0" sz="450" spc="-20">
                          <a:latin typeface="Arial MT"/>
                          <a:cs typeface="Arial MT"/>
                        </a:rPr>
                        <a:t>1.12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  <a:tr h="10287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dirty="0" sz="450" spc="10">
                          <a:latin typeface="Calibri"/>
                          <a:cs typeface="Calibri"/>
                        </a:rPr>
                        <a:t>Alto</a:t>
                      </a:r>
                      <a:r>
                        <a:rPr dirty="0" sz="450" spc="1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40">
                          <a:latin typeface="Calibri"/>
                          <a:cs typeface="Calibri"/>
                        </a:rPr>
                        <a:t>Riesgo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1430">
                        <a:lnSpc>
                          <a:spcPct val="100000"/>
                        </a:lnSpc>
                      </a:pPr>
                      <a:r>
                        <a:rPr dirty="0" sz="450" spc="30">
                          <a:latin typeface="Calibri"/>
                          <a:cs typeface="Calibri"/>
                        </a:rPr>
                        <a:t>1.12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</a:pPr>
                      <a:r>
                        <a:rPr dirty="0" sz="450" spc="-20">
                          <a:latin typeface="Arial MT"/>
                          <a:cs typeface="Arial MT"/>
                        </a:rPr>
                        <a:t>1.68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44" name="object 44" descr=""/>
          <p:cNvGraphicFramePr>
            <a:graphicFrameLocks noGrp="1"/>
          </p:cNvGraphicFramePr>
          <p:nvPr/>
        </p:nvGraphicFramePr>
        <p:xfrm>
          <a:off x="3999513" y="5561635"/>
          <a:ext cx="3077845" cy="476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6520"/>
                <a:gridCol w="408305"/>
                <a:gridCol w="408305"/>
                <a:gridCol w="408305"/>
                <a:gridCol w="403225"/>
              </a:tblGrid>
              <a:tr h="81915">
                <a:tc>
                  <a:txBody>
                    <a:bodyPr/>
                    <a:lstStyle/>
                    <a:p>
                      <a:pPr algn="ctr">
                        <a:lnSpc>
                          <a:spcPts val="540"/>
                        </a:lnSpc>
                        <a:spcBef>
                          <a:spcPts val="5"/>
                        </a:spcBef>
                      </a:pPr>
                      <a:r>
                        <a:rPr dirty="0" sz="500" spc="7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DENGUE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540"/>
                        </a:lnSpc>
                        <a:spcBef>
                          <a:spcPts val="5"/>
                        </a:spcBef>
                      </a:pPr>
                      <a:r>
                        <a:rPr dirty="0" sz="500" spc="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Conf.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540"/>
                        </a:lnSpc>
                        <a:spcBef>
                          <a:spcPts val="5"/>
                        </a:spcBef>
                      </a:pPr>
                      <a:r>
                        <a:rPr dirty="0" sz="500" spc="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Prob.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540"/>
                        </a:lnSpc>
                        <a:spcBef>
                          <a:spcPts val="5"/>
                        </a:spcBef>
                      </a:pPr>
                      <a:r>
                        <a:rPr dirty="0" sz="500" spc="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Desc.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ts val="540"/>
                        </a:lnSpc>
                        <a:spcBef>
                          <a:spcPts val="5"/>
                        </a:spcBef>
                      </a:pPr>
                      <a:r>
                        <a:rPr dirty="0" sz="500" spc="6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</a:tr>
              <a:tr h="78105">
                <a:tc>
                  <a:txBody>
                    <a:bodyPr/>
                    <a:lstStyle/>
                    <a:p>
                      <a:pPr marL="16510">
                        <a:lnSpc>
                          <a:spcPts val="509"/>
                        </a:lnSpc>
                        <a:spcBef>
                          <a:spcPts val="5"/>
                        </a:spcBef>
                      </a:pPr>
                      <a:r>
                        <a:rPr dirty="0" sz="500" spc="70">
                          <a:latin typeface="Arial MT"/>
                          <a:cs typeface="Arial MT"/>
                        </a:rPr>
                        <a:t>DENGUE</a:t>
                      </a:r>
                      <a:r>
                        <a:rPr dirty="0" sz="500" spc="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500" spc="10">
                          <a:latin typeface="Arial MT"/>
                          <a:cs typeface="Arial MT"/>
                        </a:rPr>
                        <a:t>SIN</a:t>
                      </a:r>
                      <a:r>
                        <a:rPr dirty="0" sz="5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500" spc="50">
                          <a:latin typeface="Arial MT"/>
                          <a:cs typeface="Arial MT"/>
                        </a:rPr>
                        <a:t>SIGNOS</a:t>
                      </a:r>
                      <a:r>
                        <a:rPr dirty="0" sz="500" spc="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500" spc="8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500" spc="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500" spc="60">
                          <a:latin typeface="Arial MT"/>
                          <a:cs typeface="Arial MT"/>
                        </a:rPr>
                        <a:t>ALARMA</a:t>
                      </a:r>
                      <a:endParaRPr sz="500">
                        <a:latin typeface="Arial MT"/>
                        <a:cs typeface="Arial MT"/>
                      </a:endParaRPr>
                    </a:p>
                  </a:txBody>
                  <a:tcPr marL="0" marR="0" marB="0" marT="635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509"/>
                        </a:lnSpc>
                        <a:spcBef>
                          <a:spcPts val="5"/>
                        </a:spcBef>
                      </a:pPr>
                      <a:r>
                        <a:rPr dirty="0" sz="500" spc="45">
                          <a:latin typeface="Arial MT"/>
                          <a:cs typeface="Arial MT"/>
                        </a:rPr>
                        <a:t>4805</a:t>
                      </a:r>
                      <a:endParaRPr sz="500">
                        <a:latin typeface="Arial MT"/>
                        <a:cs typeface="Arial MT"/>
                      </a:endParaRPr>
                    </a:p>
                  </a:txBody>
                  <a:tcPr marL="0" marR="0" marB="0" marT="635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9"/>
                        </a:lnSpc>
                        <a:spcBef>
                          <a:spcPts val="5"/>
                        </a:spcBef>
                      </a:pPr>
                      <a:r>
                        <a:rPr dirty="0" sz="500" spc="40">
                          <a:latin typeface="Arial MT"/>
                          <a:cs typeface="Arial MT"/>
                        </a:rPr>
                        <a:t>391</a:t>
                      </a:r>
                      <a:endParaRPr sz="500">
                        <a:latin typeface="Arial MT"/>
                        <a:cs typeface="Arial MT"/>
                      </a:endParaRPr>
                    </a:p>
                  </a:txBody>
                  <a:tcPr marL="0" marR="0" marB="0" marT="635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509"/>
                        </a:lnSpc>
                        <a:spcBef>
                          <a:spcPts val="5"/>
                        </a:spcBef>
                      </a:pPr>
                      <a:r>
                        <a:rPr dirty="0" sz="500" spc="45">
                          <a:latin typeface="Arial MT"/>
                          <a:cs typeface="Arial MT"/>
                        </a:rPr>
                        <a:t>9667</a:t>
                      </a:r>
                      <a:endParaRPr sz="500">
                        <a:latin typeface="Arial MT"/>
                        <a:cs typeface="Arial MT"/>
                      </a:endParaRPr>
                    </a:p>
                  </a:txBody>
                  <a:tcPr marL="0" marR="0" marB="0" marT="635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ts val="509"/>
                        </a:lnSpc>
                        <a:spcBef>
                          <a:spcPts val="5"/>
                        </a:spcBef>
                      </a:pPr>
                      <a:r>
                        <a:rPr dirty="0" sz="500" spc="55">
                          <a:latin typeface="Arial MT"/>
                          <a:cs typeface="Arial MT"/>
                        </a:rPr>
                        <a:t>14863</a:t>
                      </a:r>
                      <a:endParaRPr sz="500">
                        <a:latin typeface="Arial MT"/>
                        <a:cs typeface="Arial MT"/>
                      </a:endParaRPr>
                    </a:p>
                  </a:txBody>
                  <a:tcPr marL="0" marR="0" marB="0" marT="635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78105">
                <a:tc>
                  <a:txBody>
                    <a:bodyPr/>
                    <a:lstStyle/>
                    <a:p>
                      <a:pPr marL="16510">
                        <a:lnSpc>
                          <a:spcPts val="509"/>
                        </a:lnSpc>
                        <a:spcBef>
                          <a:spcPts val="5"/>
                        </a:spcBef>
                      </a:pPr>
                      <a:r>
                        <a:rPr dirty="0" sz="500" spc="70">
                          <a:latin typeface="Arial MT"/>
                          <a:cs typeface="Arial MT"/>
                        </a:rPr>
                        <a:t>DENGUE</a:t>
                      </a:r>
                      <a:r>
                        <a:rPr dirty="0" sz="500" spc="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500" spc="75">
                          <a:latin typeface="Arial MT"/>
                          <a:cs typeface="Arial MT"/>
                        </a:rPr>
                        <a:t>CON</a:t>
                      </a:r>
                      <a:r>
                        <a:rPr dirty="0" sz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500" spc="50">
                          <a:latin typeface="Arial MT"/>
                          <a:cs typeface="Arial MT"/>
                        </a:rPr>
                        <a:t>SIGNOS</a:t>
                      </a:r>
                      <a:r>
                        <a:rPr dirty="0" sz="500" spc="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500" spc="8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500" spc="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500" spc="60">
                          <a:latin typeface="Arial MT"/>
                          <a:cs typeface="Arial MT"/>
                        </a:rPr>
                        <a:t>ALARMA</a:t>
                      </a:r>
                      <a:endParaRPr sz="500">
                        <a:latin typeface="Arial MT"/>
                        <a:cs typeface="Arial MT"/>
                      </a:endParaRPr>
                    </a:p>
                  </a:txBody>
                  <a:tcPr marL="0" marR="0" marB="0" marT="635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9"/>
                        </a:lnSpc>
                        <a:spcBef>
                          <a:spcPts val="5"/>
                        </a:spcBef>
                      </a:pPr>
                      <a:r>
                        <a:rPr dirty="0" sz="500" spc="40">
                          <a:latin typeface="Arial MT"/>
                          <a:cs typeface="Arial MT"/>
                        </a:rPr>
                        <a:t>401</a:t>
                      </a:r>
                      <a:endParaRPr sz="500">
                        <a:latin typeface="Arial MT"/>
                        <a:cs typeface="Arial MT"/>
                      </a:endParaRPr>
                    </a:p>
                  </a:txBody>
                  <a:tcPr marL="0" marR="0" marB="0" marT="635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509"/>
                        </a:lnSpc>
                        <a:spcBef>
                          <a:spcPts val="5"/>
                        </a:spcBef>
                      </a:pPr>
                      <a:r>
                        <a:rPr dirty="0" sz="500" spc="40">
                          <a:latin typeface="Arial MT"/>
                          <a:cs typeface="Arial MT"/>
                        </a:rPr>
                        <a:t>17</a:t>
                      </a:r>
                      <a:endParaRPr sz="500">
                        <a:latin typeface="Arial MT"/>
                        <a:cs typeface="Arial MT"/>
                      </a:endParaRPr>
                    </a:p>
                  </a:txBody>
                  <a:tcPr marL="0" marR="0" marB="0" marT="635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9"/>
                        </a:lnSpc>
                        <a:spcBef>
                          <a:spcPts val="5"/>
                        </a:spcBef>
                      </a:pPr>
                      <a:r>
                        <a:rPr dirty="0" sz="500" spc="40">
                          <a:latin typeface="Arial MT"/>
                          <a:cs typeface="Arial MT"/>
                        </a:rPr>
                        <a:t>601</a:t>
                      </a:r>
                      <a:endParaRPr sz="500">
                        <a:latin typeface="Arial MT"/>
                        <a:cs typeface="Arial MT"/>
                      </a:endParaRPr>
                    </a:p>
                  </a:txBody>
                  <a:tcPr marL="0" marR="0" marB="0" marT="635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9"/>
                        </a:lnSpc>
                        <a:spcBef>
                          <a:spcPts val="5"/>
                        </a:spcBef>
                      </a:pPr>
                      <a:r>
                        <a:rPr dirty="0" sz="500" spc="45">
                          <a:latin typeface="Arial MT"/>
                          <a:cs typeface="Arial MT"/>
                        </a:rPr>
                        <a:t>1019</a:t>
                      </a:r>
                      <a:endParaRPr sz="500">
                        <a:latin typeface="Arial MT"/>
                        <a:cs typeface="Arial MT"/>
                      </a:endParaRPr>
                    </a:p>
                  </a:txBody>
                  <a:tcPr marL="0" marR="0" marB="0" marT="635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78105">
                <a:tc>
                  <a:txBody>
                    <a:bodyPr/>
                    <a:lstStyle/>
                    <a:p>
                      <a:pPr marL="16510">
                        <a:lnSpc>
                          <a:spcPts val="505"/>
                        </a:lnSpc>
                        <a:spcBef>
                          <a:spcPts val="5"/>
                        </a:spcBef>
                      </a:pPr>
                      <a:r>
                        <a:rPr dirty="0" sz="500" spc="70">
                          <a:latin typeface="Arial MT"/>
                          <a:cs typeface="Arial MT"/>
                        </a:rPr>
                        <a:t>DENGUE</a:t>
                      </a:r>
                      <a:r>
                        <a:rPr dirty="0" sz="50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500" spc="60">
                          <a:latin typeface="Arial MT"/>
                          <a:cs typeface="Arial MT"/>
                        </a:rPr>
                        <a:t>GRAVE</a:t>
                      </a:r>
                      <a:endParaRPr sz="500">
                        <a:latin typeface="Arial MT"/>
                        <a:cs typeface="Arial MT"/>
                      </a:endParaRPr>
                    </a:p>
                  </a:txBody>
                  <a:tcPr marL="0" marR="0" marB="0" marT="635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5"/>
                        </a:lnSpc>
                        <a:spcBef>
                          <a:spcPts val="5"/>
                        </a:spcBef>
                      </a:pPr>
                      <a:r>
                        <a:rPr dirty="0" sz="500" spc="15">
                          <a:latin typeface="Arial MT"/>
                          <a:cs typeface="Arial MT"/>
                        </a:rPr>
                        <a:t>7</a:t>
                      </a:r>
                      <a:endParaRPr sz="500">
                        <a:latin typeface="Arial MT"/>
                        <a:cs typeface="Arial MT"/>
                      </a:endParaRPr>
                    </a:p>
                  </a:txBody>
                  <a:tcPr marL="0" marR="0" marB="0" marT="635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5"/>
                        </a:lnSpc>
                        <a:spcBef>
                          <a:spcPts val="5"/>
                        </a:spcBef>
                      </a:pPr>
                      <a:r>
                        <a:rPr dirty="0" sz="500" spc="15">
                          <a:latin typeface="Arial MT"/>
                          <a:cs typeface="Arial MT"/>
                        </a:rPr>
                        <a:t>2</a:t>
                      </a:r>
                      <a:endParaRPr sz="500">
                        <a:latin typeface="Arial MT"/>
                        <a:cs typeface="Arial MT"/>
                      </a:endParaRPr>
                    </a:p>
                  </a:txBody>
                  <a:tcPr marL="0" marR="0" marB="0" marT="635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505"/>
                        </a:lnSpc>
                        <a:spcBef>
                          <a:spcPts val="5"/>
                        </a:spcBef>
                      </a:pPr>
                      <a:r>
                        <a:rPr dirty="0" sz="500" spc="40">
                          <a:latin typeface="Arial MT"/>
                          <a:cs typeface="Arial MT"/>
                        </a:rPr>
                        <a:t>11</a:t>
                      </a:r>
                      <a:endParaRPr sz="500">
                        <a:latin typeface="Arial MT"/>
                        <a:cs typeface="Arial MT"/>
                      </a:endParaRPr>
                    </a:p>
                  </a:txBody>
                  <a:tcPr marL="0" marR="0" marB="0" marT="635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5"/>
                        </a:lnSpc>
                        <a:spcBef>
                          <a:spcPts val="5"/>
                        </a:spcBef>
                      </a:pPr>
                      <a:r>
                        <a:rPr dirty="0" sz="500" spc="40">
                          <a:latin typeface="Arial MT"/>
                          <a:cs typeface="Arial MT"/>
                        </a:rPr>
                        <a:t>20</a:t>
                      </a:r>
                      <a:endParaRPr sz="500">
                        <a:latin typeface="Arial MT"/>
                        <a:cs typeface="Arial MT"/>
                      </a:endParaRPr>
                    </a:p>
                  </a:txBody>
                  <a:tcPr marL="0" marR="0" marB="0" marT="635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78105">
                <a:tc>
                  <a:txBody>
                    <a:bodyPr/>
                    <a:lstStyle/>
                    <a:p>
                      <a:pPr marL="16510">
                        <a:lnSpc>
                          <a:spcPts val="509"/>
                        </a:lnSpc>
                        <a:spcBef>
                          <a:spcPts val="5"/>
                        </a:spcBef>
                      </a:pPr>
                      <a:r>
                        <a:rPr dirty="0" sz="500" spc="50">
                          <a:latin typeface="Arial MT"/>
                          <a:cs typeface="Arial MT"/>
                        </a:rPr>
                        <a:t>DEFUNCION</a:t>
                      </a:r>
                      <a:endParaRPr sz="500">
                        <a:latin typeface="Arial MT"/>
                        <a:cs typeface="Arial MT"/>
                      </a:endParaRPr>
                    </a:p>
                  </a:txBody>
                  <a:tcPr marL="0" marR="0" marB="0" marT="635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9"/>
                        </a:lnSpc>
                        <a:spcBef>
                          <a:spcPts val="5"/>
                        </a:spcBef>
                      </a:pPr>
                      <a:r>
                        <a:rPr dirty="0" sz="500" spc="15">
                          <a:latin typeface="Arial MT"/>
                          <a:cs typeface="Arial MT"/>
                        </a:rPr>
                        <a:t>1</a:t>
                      </a:r>
                      <a:endParaRPr sz="500">
                        <a:latin typeface="Arial MT"/>
                        <a:cs typeface="Arial MT"/>
                      </a:endParaRPr>
                    </a:p>
                  </a:txBody>
                  <a:tcPr marL="0" marR="0" marB="0" marT="635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9"/>
                        </a:lnSpc>
                        <a:spcBef>
                          <a:spcPts val="5"/>
                        </a:spcBef>
                      </a:pPr>
                      <a:r>
                        <a:rPr dirty="0" sz="500" spc="15">
                          <a:latin typeface="Arial MT"/>
                          <a:cs typeface="Arial MT"/>
                        </a:rPr>
                        <a:t>0</a:t>
                      </a:r>
                      <a:endParaRPr sz="500">
                        <a:latin typeface="Arial MT"/>
                        <a:cs typeface="Arial MT"/>
                      </a:endParaRPr>
                    </a:p>
                  </a:txBody>
                  <a:tcPr marL="0" marR="0" marB="0" marT="635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9"/>
                        </a:lnSpc>
                        <a:spcBef>
                          <a:spcPts val="5"/>
                        </a:spcBef>
                      </a:pPr>
                      <a:r>
                        <a:rPr dirty="0" sz="500" spc="15">
                          <a:latin typeface="Arial MT"/>
                          <a:cs typeface="Arial MT"/>
                        </a:rPr>
                        <a:t>0</a:t>
                      </a:r>
                      <a:endParaRPr sz="500">
                        <a:latin typeface="Arial MT"/>
                        <a:cs typeface="Arial MT"/>
                      </a:endParaRPr>
                    </a:p>
                  </a:txBody>
                  <a:tcPr marL="0" marR="0" marB="0" marT="635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ts val="509"/>
                        </a:lnSpc>
                        <a:spcBef>
                          <a:spcPts val="5"/>
                        </a:spcBef>
                      </a:pPr>
                      <a:r>
                        <a:rPr dirty="0" sz="500" spc="15">
                          <a:latin typeface="Arial MT"/>
                          <a:cs typeface="Arial MT"/>
                        </a:rPr>
                        <a:t>1</a:t>
                      </a:r>
                      <a:endParaRPr sz="500">
                        <a:latin typeface="Arial MT"/>
                        <a:cs typeface="Arial MT"/>
                      </a:endParaRPr>
                    </a:p>
                  </a:txBody>
                  <a:tcPr marL="0" marR="0" marB="0" marT="635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81915">
                <a:tc>
                  <a:txBody>
                    <a:bodyPr/>
                    <a:lstStyle/>
                    <a:p>
                      <a:pPr marL="352425">
                        <a:lnSpc>
                          <a:spcPts val="540"/>
                        </a:lnSpc>
                        <a:spcBef>
                          <a:spcPts val="5"/>
                        </a:spcBef>
                      </a:pPr>
                      <a:r>
                        <a:rPr dirty="0" sz="500" spc="6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REGION</a:t>
                      </a:r>
                      <a:r>
                        <a:rPr dirty="0" sz="500" spc="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 spc="7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TUMBES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540"/>
                        </a:lnSpc>
                        <a:spcBef>
                          <a:spcPts val="5"/>
                        </a:spcBef>
                      </a:pPr>
                      <a:r>
                        <a:rPr dirty="0" sz="500" spc="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5213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40"/>
                        </a:lnSpc>
                        <a:spcBef>
                          <a:spcPts val="5"/>
                        </a:spcBef>
                      </a:pPr>
                      <a:r>
                        <a:rPr dirty="0" sz="500" spc="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410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40"/>
                        </a:lnSpc>
                        <a:spcBef>
                          <a:spcPts val="5"/>
                        </a:spcBef>
                      </a:pPr>
                      <a:r>
                        <a:rPr dirty="0" sz="500" spc="5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10279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ts val="540"/>
                        </a:lnSpc>
                        <a:spcBef>
                          <a:spcPts val="5"/>
                        </a:spcBef>
                      </a:pPr>
                      <a:r>
                        <a:rPr dirty="0" sz="500" spc="5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15902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</a:tr>
            </a:tbl>
          </a:graphicData>
        </a:graphic>
      </p:graphicFrame>
      <p:grpSp>
        <p:nvGrpSpPr>
          <p:cNvPr id="45" name="object 45" descr=""/>
          <p:cNvGrpSpPr/>
          <p:nvPr/>
        </p:nvGrpSpPr>
        <p:grpSpPr>
          <a:xfrm>
            <a:off x="276225" y="3092362"/>
            <a:ext cx="6849745" cy="6601459"/>
            <a:chOff x="276225" y="3092362"/>
            <a:chExt cx="6849745" cy="6601459"/>
          </a:xfrm>
        </p:grpSpPr>
        <p:sp>
          <p:nvSpPr>
            <p:cNvPr id="46" name="object 46" descr=""/>
            <p:cNvSpPr/>
            <p:nvPr/>
          </p:nvSpPr>
          <p:spPr>
            <a:xfrm>
              <a:off x="6776961" y="3092373"/>
              <a:ext cx="349250" cy="316865"/>
            </a:xfrm>
            <a:custGeom>
              <a:avLst/>
              <a:gdLst/>
              <a:ahLst/>
              <a:cxnLst/>
              <a:rect l="l" t="t" r="r" b="b"/>
              <a:pathLst>
                <a:path w="349250" h="316864">
                  <a:moveTo>
                    <a:pt x="348729" y="0"/>
                  </a:moveTo>
                  <a:lnTo>
                    <a:pt x="338010" y="0"/>
                  </a:lnTo>
                  <a:lnTo>
                    <a:pt x="338010" y="8585"/>
                  </a:lnTo>
                  <a:lnTo>
                    <a:pt x="338010" y="78117"/>
                  </a:lnTo>
                  <a:lnTo>
                    <a:pt x="338010" y="86842"/>
                  </a:lnTo>
                  <a:lnTo>
                    <a:pt x="338010" y="156222"/>
                  </a:lnTo>
                  <a:lnTo>
                    <a:pt x="338010" y="164960"/>
                  </a:lnTo>
                  <a:lnTo>
                    <a:pt x="338010" y="234340"/>
                  </a:lnTo>
                  <a:lnTo>
                    <a:pt x="10693" y="234340"/>
                  </a:lnTo>
                  <a:lnTo>
                    <a:pt x="10693" y="164960"/>
                  </a:lnTo>
                  <a:lnTo>
                    <a:pt x="338010" y="164960"/>
                  </a:lnTo>
                  <a:lnTo>
                    <a:pt x="338010" y="156222"/>
                  </a:lnTo>
                  <a:lnTo>
                    <a:pt x="10693" y="156222"/>
                  </a:lnTo>
                  <a:lnTo>
                    <a:pt x="10693" y="86842"/>
                  </a:lnTo>
                  <a:lnTo>
                    <a:pt x="338010" y="86842"/>
                  </a:lnTo>
                  <a:lnTo>
                    <a:pt x="338010" y="78117"/>
                  </a:lnTo>
                  <a:lnTo>
                    <a:pt x="10693" y="78117"/>
                  </a:lnTo>
                  <a:lnTo>
                    <a:pt x="10693" y="8585"/>
                  </a:lnTo>
                  <a:lnTo>
                    <a:pt x="338010" y="8585"/>
                  </a:lnTo>
                  <a:lnTo>
                    <a:pt x="338010" y="0"/>
                  </a:lnTo>
                  <a:lnTo>
                    <a:pt x="10693" y="0"/>
                  </a:lnTo>
                  <a:lnTo>
                    <a:pt x="0" y="0"/>
                  </a:lnTo>
                  <a:lnTo>
                    <a:pt x="0" y="316750"/>
                  </a:lnTo>
                  <a:lnTo>
                    <a:pt x="10693" y="316750"/>
                  </a:lnTo>
                  <a:lnTo>
                    <a:pt x="10693" y="243065"/>
                  </a:lnTo>
                  <a:lnTo>
                    <a:pt x="338010" y="243065"/>
                  </a:lnTo>
                  <a:lnTo>
                    <a:pt x="338010" y="316750"/>
                  </a:lnTo>
                  <a:lnTo>
                    <a:pt x="348691" y="316750"/>
                  </a:lnTo>
                  <a:lnTo>
                    <a:pt x="348691" y="243065"/>
                  </a:lnTo>
                  <a:lnTo>
                    <a:pt x="348729" y="234340"/>
                  </a:lnTo>
                  <a:lnTo>
                    <a:pt x="348691" y="164960"/>
                  </a:lnTo>
                  <a:lnTo>
                    <a:pt x="348729" y="156222"/>
                  </a:lnTo>
                  <a:lnTo>
                    <a:pt x="348691" y="86842"/>
                  </a:lnTo>
                  <a:lnTo>
                    <a:pt x="348729" y="78117"/>
                  </a:lnTo>
                  <a:lnTo>
                    <a:pt x="348691" y="8585"/>
                  </a:lnTo>
                  <a:lnTo>
                    <a:pt x="34872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6790298" y="3406972"/>
              <a:ext cx="321945" cy="0"/>
            </a:xfrm>
            <a:custGeom>
              <a:avLst/>
              <a:gdLst/>
              <a:ahLst/>
              <a:cxnLst/>
              <a:rect l="l" t="t" r="r" b="b"/>
              <a:pathLst>
                <a:path w="321945" h="0">
                  <a:moveTo>
                    <a:pt x="0" y="0"/>
                  </a:moveTo>
                  <a:lnTo>
                    <a:pt x="321822" y="0"/>
                  </a:lnTo>
                </a:path>
              </a:pathLst>
            </a:custGeom>
            <a:ln w="4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6787660" y="3404826"/>
              <a:ext cx="327660" cy="4445"/>
            </a:xfrm>
            <a:custGeom>
              <a:avLst/>
              <a:gdLst/>
              <a:ahLst/>
              <a:cxnLst/>
              <a:rect l="l" t="t" r="r" b="b"/>
              <a:pathLst>
                <a:path w="327659" h="4445">
                  <a:moveTo>
                    <a:pt x="327346" y="0"/>
                  </a:moveTo>
                  <a:lnTo>
                    <a:pt x="0" y="0"/>
                  </a:lnTo>
                  <a:lnTo>
                    <a:pt x="0" y="4292"/>
                  </a:lnTo>
                  <a:lnTo>
                    <a:pt x="327346" y="4292"/>
                  </a:lnTo>
                  <a:lnTo>
                    <a:pt x="32734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" name="object 4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6225" y="7022578"/>
              <a:ext cx="3589274" cy="2670810"/>
            </a:xfrm>
            <a:prstGeom prst="rect">
              <a:avLst/>
            </a:prstGeom>
          </p:spPr>
        </p:pic>
      </p:grpSp>
      <p:sp>
        <p:nvSpPr>
          <p:cNvPr id="50" name="object 50" descr=""/>
          <p:cNvSpPr txBox="1"/>
          <p:nvPr/>
        </p:nvSpPr>
        <p:spPr>
          <a:xfrm>
            <a:off x="4225175" y="5031231"/>
            <a:ext cx="2542540" cy="54229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328295" marR="88265" indent="-299085">
              <a:lnSpc>
                <a:spcPts val="919"/>
              </a:lnSpc>
              <a:spcBef>
                <a:spcPts val="160"/>
              </a:spcBef>
            </a:pPr>
            <a:r>
              <a:rPr dirty="0" sz="800" spc="-95" b="1">
                <a:latin typeface="Arial"/>
                <a:cs typeface="Arial"/>
              </a:rPr>
              <a:t>Casos</a:t>
            </a:r>
            <a:r>
              <a:rPr dirty="0" sz="800" spc="-5" b="1">
                <a:latin typeface="Arial"/>
                <a:cs typeface="Arial"/>
              </a:rPr>
              <a:t> </a:t>
            </a:r>
            <a:r>
              <a:rPr dirty="0" sz="800" spc="-95" b="1">
                <a:latin typeface="Arial"/>
                <a:cs typeface="Arial"/>
              </a:rPr>
              <a:t>acumulados</a:t>
            </a:r>
            <a:r>
              <a:rPr dirty="0" sz="800" spc="-5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de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80" b="1">
                <a:latin typeface="Arial"/>
                <a:cs typeface="Arial"/>
              </a:rPr>
              <a:t>Febriles</a:t>
            </a:r>
            <a:r>
              <a:rPr dirty="0" sz="800" b="1">
                <a:latin typeface="Arial"/>
                <a:cs typeface="Arial"/>
              </a:rPr>
              <a:t> </a:t>
            </a:r>
            <a:r>
              <a:rPr dirty="0" sz="800" spc="-80" b="1">
                <a:latin typeface="Arial"/>
                <a:cs typeface="Arial"/>
              </a:rPr>
              <a:t>notificados</a:t>
            </a:r>
            <a:r>
              <a:rPr dirty="0" sz="800" spc="-5" b="1">
                <a:latin typeface="Arial"/>
                <a:cs typeface="Arial"/>
              </a:rPr>
              <a:t> </a:t>
            </a:r>
            <a:r>
              <a:rPr dirty="0" sz="800" spc="-80" b="1">
                <a:latin typeface="Arial"/>
                <a:cs typeface="Arial"/>
              </a:rPr>
              <a:t>por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85" b="1">
                <a:latin typeface="Arial"/>
                <a:cs typeface="Arial"/>
              </a:rPr>
              <a:t>Diagnóstico</a:t>
            </a:r>
            <a:r>
              <a:rPr dirty="0" sz="800" spc="-5" b="1">
                <a:latin typeface="Arial"/>
                <a:cs typeface="Arial"/>
              </a:rPr>
              <a:t> </a:t>
            </a:r>
            <a:r>
              <a:rPr dirty="0" sz="800" spc="-50" b="1">
                <a:latin typeface="Arial"/>
                <a:cs typeface="Arial"/>
              </a:rPr>
              <a:t>y</a:t>
            </a:r>
            <a:r>
              <a:rPr dirty="0" sz="800" spc="500" b="1">
                <a:latin typeface="Arial"/>
                <a:cs typeface="Arial"/>
              </a:rPr>
              <a:t> </a:t>
            </a:r>
            <a:r>
              <a:rPr dirty="0" sz="800" spc="-80" b="1">
                <a:latin typeface="Arial"/>
                <a:cs typeface="Arial"/>
              </a:rPr>
              <a:t>Clasificación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de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95" b="1">
                <a:latin typeface="Arial"/>
                <a:cs typeface="Arial"/>
              </a:rPr>
              <a:t>Dengue</a:t>
            </a:r>
            <a:r>
              <a:rPr dirty="0" sz="800" spc="-5" b="1">
                <a:latin typeface="Arial"/>
                <a:cs typeface="Arial"/>
              </a:rPr>
              <a:t> </a:t>
            </a:r>
            <a:r>
              <a:rPr dirty="0" sz="800" spc="-85" b="1">
                <a:latin typeface="Arial"/>
                <a:cs typeface="Arial"/>
              </a:rPr>
              <a:t>(Hasta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70" b="1">
                <a:latin typeface="Arial"/>
                <a:cs typeface="Arial"/>
              </a:rPr>
              <a:t>la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105" b="1">
                <a:latin typeface="Arial"/>
                <a:cs typeface="Arial"/>
              </a:rPr>
              <a:t>SE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49/2024)</a:t>
            </a:r>
            <a:endParaRPr sz="800">
              <a:latin typeface="Arial"/>
              <a:cs typeface="Arial"/>
            </a:endParaRPr>
          </a:p>
          <a:p>
            <a:pPr marL="503555" marR="5080" indent="-491490">
              <a:lnSpc>
                <a:spcPct val="112100"/>
              </a:lnSpc>
              <a:spcBef>
                <a:spcPts val="680"/>
              </a:spcBef>
            </a:pPr>
            <a:r>
              <a:rPr dirty="0" sz="550" spc="125" b="1">
                <a:latin typeface="Arial"/>
                <a:cs typeface="Arial"/>
              </a:rPr>
              <a:t>CASOS</a:t>
            </a:r>
            <a:r>
              <a:rPr dirty="0" sz="550" spc="60" b="1">
                <a:latin typeface="Arial"/>
                <a:cs typeface="Arial"/>
              </a:rPr>
              <a:t> </a:t>
            </a:r>
            <a:r>
              <a:rPr dirty="0" sz="550" spc="125" b="1">
                <a:latin typeface="Arial"/>
                <a:cs typeface="Arial"/>
              </a:rPr>
              <a:t>DE</a:t>
            </a:r>
            <a:r>
              <a:rPr dirty="0" sz="550" spc="65" b="1">
                <a:latin typeface="Arial"/>
                <a:cs typeface="Arial"/>
              </a:rPr>
              <a:t> </a:t>
            </a:r>
            <a:r>
              <a:rPr dirty="0" sz="550" spc="110" b="1">
                <a:latin typeface="Arial"/>
                <a:cs typeface="Arial"/>
              </a:rPr>
              <a:t>DENGUE:</a:t>
            </a:r>
            <a:r>
              <a:rPr dirty="0" sz="550" spc="80" b="1">
                <a:latin typeface="Arial"/>
                <a:cs typeface="Arial"/>
              </a:rPr>
              <a:t> </a:t>
            </a:r>
            <a:r>
              <a:rPr dirty="0" sz="550" spc="110" b="1">
                <a:latin typeface="Arial"/>
                <a:cs typeface="Arial"/>
              </a:rPr>
              <a:t>CONFIRMADOS,</a:t>
            </a:r>
            <a:r>
              <a:rPr dirty="0" sz="550" spc="40" b="1">
                <a:latin typeface="Arial"/>
                <a:cs typeface="Arial"/>
              </a:rPr>
              <a:t> </a:t>
            </a:r>
            <a:r>
              <a:rPr dirty="0" sz="550" spc="120" b="1">
                <a:latin typeface="Arial"/>
                <a:cs typeface="Arial"/>
              </a:rPr>
              <a:t>DESCARTADOS</a:t>
            </a:r>
            <a:r>
              <a:rPr dirty="0" sz="550" spc="65" b="1">
                <a:latin typeface="Arial"/>
                <a:cs typeface="Arial"/>
              </a:rPr>
              <a:t> </a:t>
            </a:r>
            <a:r>
              <a:rPr dirty="0" sz="550" spc="70" b="1">
                <a:latin typeface="Arial"/>
                <a:cs typeface="Arial"/>
              </a:rPr>
              <a:t>Y </a:t>
            </a:r>
            <a:r>
              <a:rPr dirty="0" sz="550" spc="120" b="1">
                <a:latin typeface="Arial"/>
                <a:cs typeface="Arial"/>
              </a:rPr>
              <a:t>PROBABLES</a:t>
            </a:r>
            <a:r>
              <a:rPr dirty="0" sz="550" spc="55" b="1">
                <a:latin typeface="Arial"/>
                <a:cs typeface="Arial"/>
              </a:rPr>
              <a:t> </a:t>
            </a:r>
            <a:r>
              <a:rPr dirty="0" sz="550" spc="125" b="1">
                <a:latin typeface="Arial"/>
                <a:cs typeface="Arial"/>
              </a:rPr>
              <a:t>DE</a:t>
            </a:r>
            <a:r>
              <a:rPr dirty="0" sz="550" spc="55" b="1">
                <a:latin typeface="Arial"/>
                <a:cs typeface="Arial"/>
              </a:rPr>
              <a:t> </a:t>
            </a:r>
            <a:r>
              <a:rPr dirty="0" sz="550" spc="120" b="1">
                <a:latin typeface="Arial"/>
                <a:cs typeface="Arial"/>
              </a:rPr>
              <a:t>LA</a:t>
            </a:r>
            <a:r>
              <a:rPr dirty="0" sz="550" spc="10" b="1">
                <a:latin typeface="Arial"/>
                <a:cs typeface="Arial"/>
              </a:rPr>
              <a:t> </a:t>
            </a:r>
            <a:r>
              <a:rPr dirty="0" sz="550" spc="125" b="1">
                <a:latin typeface="Arial"/>
                <a:cs typeface="Arial"/>
              </a:rPr>
              <a:t>SE</a:t>
            </a:r>
            <a:r>
              <a:rPr dirty="0" sz="550" spc="55" b="1">
                <a:latin typeface="Arial"/>
                <a:cs typeface="Arial"/>
              </a:rPr>
              <a:t> </a:t>
            </a:r>
            <a:r>
              <a:rPr dirty="0" sz="550" spc="90" b="1">
                <a:latin typeface="Arial"/>
                <a:cs typeface="Arial"/>
              </a:rPr>
              <a:t>01-</a:t>
            </a:r>
            <a:r>
              <a:rPr dirty="0" sz="550" spc="95" b="1">
                <a:latin typeface="Arial"/>
                <a:cs typeface="Arial"/>
              </a:rPr>
              <a:t>49/2024</a:t>
            </a:r>
            <a:endParaRPr sz="550">
              <a:latin typeface="Arial"/>
              <a:cs typeface="Arial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1159255" y="4840731"/>
            <a:ext cx="1846580" cy="26416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622300" marR="5080" indent="-610235">
              <a:lnSpc>
                <a:spcPts val="919"/>
              </a:lnSpc>
              <a:spcBef>
                <a:spcPts val="160"/>
              </a:spcBef>
            </a:pPr>
            <a:r>
              <a:rPr dirty="0" sz="800" spc="-90" b="1">
                <a:latin typeface="Arial"/>
                <a:cs typeface="Arial"/>
              </a:rPr>
              <a:t>Comportamiento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de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spc="-95" b="1">
                <a:latin typeface="Arial"/>
                <a:cs typeface="Arial"/>
              </a:rPr>
              <a:t>Dengue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95" b="1">
                <a:latin typeface="Arial"/>
                <a:cs typeface="Arial"/>
              </a:rPr>
              <a:t>años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95" b="1">
                <a:latin typeface="Arial"/>
                <a:cs typeface="Arial"/>
              </a:rPr>
              <a:t>2023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–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70" b="1">
                <a:latin typeface="Arial"/>
                <a:cs typeface="Arial"/>
              </a:rPr>
              <a:t>2024</a:t>
            </a:r>
            <a:r>
              <a:rPr dirty="0" sz="800" spc="50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Región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Tumbes</a:t>
            </a:r>
            <a:endParaRPr sz="800">
              <a:latin typeface="Arial"/>
              <a:cs typeface="Arial"/>
            </a:endParaRPr>
          </a:p>
        </p:txBody>
      </p:sp>
      <p:pic>
        <p:nvPicPr>
          <p:cNvPr id="52" name="object 52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54220" y="990599"/>
            <a:ext cx="2538729" cy="2083943"/>
          </a:xfrm>
          <a:prstGeom prst="rect">
            <a:avLst/>
          </a:prstGeom>
        </p:spPr>
      </p:pic>
      <p:sp>
        <p:nvSpPr>
          <p:cNvPr id="53" name="object 5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60"/>
              </a:lnSpc>
            </a:pPr>
            <a:r>
              <a:rPr dirty="0"/>
              <a:t>Fuente:</a:t>
            </a:r>
            <a:r>
              <a:rPr dirty="0" spc="-10"/>
              <a:t> </a:t>
            </a:r>
            <a:r>
              <a:rPr dirty="0"/>
              <a:t>Tablas,</a:t>
            </a:r>
            <a:r>
              <a:rPr dirty="0" spc="-5"/>
              <a:t> </a:t>
            </a:r>
            <a:r>
              <a:rPr dirty="0"/>
              <a:t>gráficos</a:t>
            </a:r>
            <a:r>
              <a:rPr dirty="0" spc="-5"/>
              <a:t> </a:t>
            </a:r>
            <a:r>
              <a:rPr dirty="0"/>
              <a:t>y</a:t>
            </a:r>
            <a:r>
              <a:rPr dirty="0" spc="-5"/>
              <a:t> </a:t>
            </a:r>
            <a:r>
              <a:rPr dirty="0"/>
              <a:t>mapas</a:t>
            </a:r>
            <a:r>
              <a:rPr dirty="0" spc="-10"/>
              <a:t> </a:t>
            </a:r>
            <a:r>
              <a:rPr dirty="0"/>
              <a:t>del Sistema</a:t>
            </a:r>
            <a:r>
              <a:rPr dirty="0" spc="-5"/>
              <a:t> </a:t>
            </a:r>
            <a:r>
              <a:rPr dirty="0"/>
              <a:t>de</a:t>
            </a:r>
            <a:r>
              <a:rPr dirty="0" spc="-5"/>
              <a:t> </a:t>
            </a:r>
            <a:r>
              <a:rPr dirty="0" spc="-10"/>
              <a:t>Notificación</a:t>
            </a:r>
            <a:r>
              <a:rPr dirty="0" spc="-5"/>
              <a:t> </a:t>
            </a:r>
            <a:r>
              <a:rPr dirty="0" spc="-10"/>
              <a:t>Epidemiológica online</a:t>
            </a:r>
            <a:r>
              <a:rPr dirty="0"/>
              <a:t> (NOTIWEB)</a:t>
            </a:r>
            <a:r>
              <a:rPr dirty="0" spc="15"/>
              <a:t> </a:t>
            </a:r>
            <a:r>
              <a:rPr dirty="0"/>
              <a:t>- </a:t>
            </a:r>
            <a:r>
              <a:rPr dirty="0" spc="-25"/>
              <a:t>CDC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8793" y="390404"/>
            <a:ext cx="4895400" cy="359259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301996" y="468121"/>
            <a:ext cx="77406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Página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15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383532" y="466597"/>
            <a:ext cx="8178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1200" spc="2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49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40830" y="338454"/>
            <a:ext cx="571500" cy="571500"/>
          </a:xfrm>
          <a:prstGeom prst="rect">
            <a:avLst/>
          </a:prstGeom>
        </p:spPr>
      </p:pic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204787" y="898842"/>
          <a:ext cx="7022465" cy="92386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9090"/>
                <a:gridCol w="3884295"/>
                <a:gridCol w="1424305"/>
              </a:tblGrid>
              <a:tr h="3022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41709C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41709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DENGUE</a:t>
                      </a:r>
                      <a:r>
                        <a:rPr dirty="0" sz="12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vs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VARIABLES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CLIMÁTICAS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SE</a:t>
                      </a:r>
                      <a:r>
                        <a:rPr dirty="0" sz="12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49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2024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826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41709C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41709C"/>
                      </a:solidFill>
                      <a:prstDash val="solid"/>
                    </a:lnR>
                    <a:lnT w="28575">
                      <a:solidFill>
                        <a:srgbClr val="41709C"/>
                      </a:solidFill>
                      <a:prstDash val="solid"/>
                    </a:lnT>
                  </a:tcPr>
                </a:tc>
              </a:tr>
              <a:tr h="893635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just" marL="4639945" marR="83185">
                        <a:lnSpc>
                          <a:spcPct val="95800"/>
                        </a:lnSpc>
                        <a:spcBef>
                          <a:spcPts val="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Se</a:t>
                      </a:r>
                      <a:r>
                        <a:rPr dirty="0" sz="900" spc="114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observa</a:t>
                      </a:r>
                      <a:r>
                        <a:rPr dirty="0" sz="900" spc="1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que</a:t>
                      </a:r>
                      <a:r>
                        <a:rPr dirty="0" sz="900" spc="1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la</a:t>
                      </a:r>
                      <a:r>
                        <a:rPr dirty="0" sz="900" spc="1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temperatura</a:t>
                      </a:r>
                      <a:r>
                        <a:rPr dirty="0" sz="900" spc="1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y</a:t>
                      </a:r>
                      <a:r>
                        <a:rPr dirty="0" sz="900" spc="1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la</a:t>
                      </a:r>
                      <a:r>
                        <a:rPr dirty="0" sz="900" spc="114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lluvia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presenta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una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relación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directa</a:t>
                      </a:r>
                      <a:r>
                        <a:rPr dirty="0" sz="9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con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los</a:t>
                      </a:r>
                      <a:r>
                        <a:rPr dirty="0" sz="9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casos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dengue</a:t>
                      </a:r>
                      <a:r>
                        <a:rPr dirty="0" sz="900" spc="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para</a:t>
                      </a:r>
                      <a:r>
                        <a:rPr dirty="0" sz="900" spc="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la</a:t>
                      </a:r>
                      <a:r>
                        <a:rPr dirty="0" sz="90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Región</a:t>
                      </a:r>
                      <a:r>
                        <a:rPr dirty="0" sz="900" spc="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Tumbes.</a:t>
                      </a:r>
                      <a:r>
                        <a:rPr dirty="0" sz="900" spc="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20">
                          <a:latin typeface="Arial MT"/>
                          <a:cs typeface="Arial MT"/>
                        </a:rPr>
                        <a:t>Desde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la</a:t>
                      </a:r>
                      <a:r>
                        <a:rPr dirty="0" sz="900" spc="145">
                          <a:latin typeface="Arial MT"/>
                          <a:cs typeface="Arial MT"/>
                        </a:rPr>
                        <a:t> 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SE</a:t>
                      </a:r>
                      <a:r>
                        <a:rPr dirty="0" sz="900" spc="150">
                          <a:latin typeface="Arial MT"/>
                          <a:cs typeface="Arial MT"/>
                        </a:rPr>
                        <a:t> 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16-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2024</a:t>
                      </a:r>
                      <a:r>
                        <a:rPr dirty="0" sz="900" spc="145">
                          <a:latin typeface="Arial MT"/>
                          <a:cs typeface="Arial MT"/>
                        </a:rPr>
                        <a:t> 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la</a:t>
                      </a:r>
                      <a:r>
                        <a:rPr dirty="0" sz="900" spc="145">
                          <a:latin typeface="Arial MT"/>
                          <a:cs typeface="Arial MT"/>
                        </a:rPr>
                        <a:t> 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temperatura</a:t>
                      </a:r>
                      <a:r>
                        <a:rPr dirty="0" sz="900" spc="150">
                          <a:latin typeface="Arial MT"/>
                          <a:cs typeface="Arial MT"/>
                        </a:rPr>
                        <a:t> 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media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ambiental</a:t>
                      </a:r>
                      <a:r>
                        <a:rPr dirty="0" sz="900" spc="7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ha</a:t>
                      </a:r>
                      <a:r>
                        <a:rPr dirty="0" sz="900" spc="7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disminuido</a:t>
                      </a:r>
                      <a:r>
                        <a:rPr dirty="0" sz="900" spc="7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trayendo</a:t>
                      </a:r>
                      <a:r>
                        <a:rPr dirty="0" sz="900" spc="7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consigo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una</a:t>
                      </a:r>
                      <a:r>
                        <a:rPr dirty="0" sz="9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disminución</a:t>
                      </a:r>
                      <a:r>
                        <a:rPr dirty="0" sz="9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los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casos</a:t>
                      </a:r>
                      <a:r>
                        <a:rPr dirty="0" sz="9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dengue.</a:t>
                      </a:r>
                      <a:endParaRPr sz="900">
                        <a:latin typeface="Arial MT"/>
                        <a:cs typeface="Arial M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just" marL="4639945" marR="83185">
                        <a:lnSpc>
                          <a:spcPct val="95800"/>
                        </a:lnSpc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Según</a:t>
                      </a:r>
                      <a:r>
                        <a:rPr dirty="0" sz="9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proyección</a:t>
                      </a:r>
                      <a:r>
                        <a:rPr dirty="0" sz="9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la</a:t>
                      </a:r>
                      <a:r>
                        <a:rPr dirty="0" sz="9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temperatura</a:t>
                      </a:r>
                      <a:r>
                        <a:rPr dirty="0" sz="9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media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para</a:t>
                      </a:r>
                      <a:r>
                        <a:rPr dirty="0" sz="900" spc="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lo</a:t>
                      </a:r>
                      <a:r>
                        <a:rPr dirty="0" sz="900" spc="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que</a:t>
                      </a:r>
                      <a:r>
                        <a:rPr dirty="0" sz="900" spc="9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queda</a:t>
                      </a:r>
                      <a:r>
                        <a:rPr dirty="0" sz="900" spc="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del</a:t>
                      </a:r>
                      <a:r>
                        <a:rPr dirty="0" sz="900" spc="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2024</a:t>
                      </a:r>
                      <a:r>
                        <a:rPr dirty="0" sz="900" spc="9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se</a:t>
                      </a:r>
                      <a:r>
                        <a:rPr dirty="0" sz="900" spc="9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espera</a:t>
                      </a:r>
                      <a:r>
                        <a:rPr dirty="0" sz="900" spc="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un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incremento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está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proyectándose</a:t>
                      </a:r>
                      <a:r>
                        <a:rPr dirty="0" sz="9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también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probablemente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un</a:t>
                      </a:r>
                      <a:r>
                        <a:rPr dirty="0" sz="9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mayor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número</a:t>
                      </a:r>
                      <a:r>
                        <a:rPr dirty="0" sz="9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casos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dengue.</a:t>
                      </a:r>
                      <a:endParaRPr sz="900">
                        <a:latin typeface="Arial MT"/>
                        <a:cs typeface="Arial M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just" marL="4639945" marR="83820">
                        <a:lnSpc>
                          <a:spcPct val="96000"/>
                        </a:lnSpc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Situación</a:t>
                      </a:r>
                      <a:r>
                        <a:rPr dirty="0" sz="900" spc="150">
                          <a:latin typeface="Arial MT"/>
                          <a:cs typeface="Arial MT"/>
                        </a:rPr>
                        <a:t> 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similar</a:t>
                      </a:r>
                      <a:r>
                        <a:rPr dirty="0" sz="900" spc="155">
                          <a:latin typeface="Arial MT"/>
                          <a:cs typeface="Arial MT"/>
                        </a:rPr>
                        <a:t> 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se</a:t>
                      </a:r>
                      <a:r>
                        <a:rPr dirty="0" sz="900" spc="155">
                          <a:latin typeface="Arial MT"/>
                          <a:cs typeface="Arial MT"/>
                        </a:rPr>
                        <a:t> 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observa</a:t>
                      </a:r>
                      <a:r>
                        <a:rPr dirty="0" sz="900" spc="155">
                          <a:latin typeface="Arial MT"/>
                          <a:cs typeface="Arial MT"/>
                        </a:rPr>
                        <a:t> 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con</a:t>
                      </a:r>
                      <a:r>
                        <a:rPr dirty="0" sz="900" spc="155">
                          <a:latin typeface="Arial MT"/>
                          <a:cs typeface="Arial MT"/>
                        </a:rPr>
                        <a:t>  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las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precipitaciones</a:t>
                      </a:r>
                      <a:r>
                        <a:rPr dirty="0" sz="900" spc="7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pluviales</a:t>
                      </a:r>
                      <a:r>
                        <a:rPr dirty="0" sz="900" spc="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y</a:t>
                      </a:r>
                      <a:r>
                        <a:rPr dirty="0" sz="900" spc="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su</a:t>
                      </a:r>
                      <a:r>
                        <a:rPr dirty="0" sz="900" spc="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relación</a:t>
                      </a:r>
                      <a:r>
                        <a:rPr dirty="0" sz="900" spc="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con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los</a:t>
                      </a:r>
                      <a:r>
                        <a:rPr dirty="0" sz="900" spc="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casos</a:t>
                      </a:r>
                      <a:r>
                        <a:rPr dirty="0" sz="900" spc="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dengue.</a:t>
                      </a:r>
                      <a:r>
                        <a:rPr dirty="0" sz="900" spc="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Al</a:t>
                      </a:r>
                      <a:r>
                        <a:rPr dirty="0" sz="900" spc="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inicio</a:t>
                      </a:r>
                      <a:r>
                        <a:rPr dirty="0" sz="900" spc="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año</a:t>
                      </a:r>
                      <a:r>
                        <a:rPr dirty="0" sz="900" spc="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20">
                          <a:latin typeface="Arial MT"/>
                          <a:cs typeface="Arial MT"/>
                        </a:rPr>
                        <a:t>ante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el</a:t>
                      </a:r>
                      <a:r>
                        <a:rPr dirty="0" sz="900" spc="3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incremento</a:t>
                      </a:r>
                      <a:r>
                        <a:rPr dirty="0" sz="900" spc="3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3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lluvias</a:t>
                      </a:r>
                      <a:r>
                        <a:rPr dirty="0" sz="900" spc="3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doce</a:t>
                      </a:r>
                      <a:r>
                        <a:rPr dirty="0" sz="900" spc="3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semanas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después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los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casos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ascendieron.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28575">
                      <a:solidFill>
                        <a:srgbClr val="41709C"/>
                      </a:solidFill>
                      <a:prstDash val="solid"/>
                    </a:lnL>
                    <a:lnR w="28575">
                      <a:solidFill>
                        <a:srgbClr val="41709C"/>
                      </a:solidFill>
                      <a:prstDash val="solid"/>
                    </a:lnR>
                    <a:lnB w="28575">
                      <a:solidFill>
                        <a:srgbClr val="41709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2397" y="311331"/>
            <a:ext cx="417600" cy="488264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4800" y="1384299"/>
            <a:ext cx="3884579" cy="2579370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67994" y="5695949"/>
            <a:ext cx="5187950" cy="3030219"/>
          </a:xfrm>
          <a:prstGeom prst="rect">
            <a:avLst/>
          </a:prstGeom>
        </p:spPr>
      </p:pic>
      <p:sp>
        <p:nvSpPr>
          <p:cNvPr id="10" name="object 1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60"/>
              </a:lnSpc>
            </a:pPr>
            <a:r>
              <a:rPr dirty="0"/>
              <a:t>Fuente:</a:t>
            </a:r>
            <a:r>
              <a:rPr dirty="0" spc="-10"/>
              <a:t> </a:t>
            </a:r>
            <a:r>
              <a:rPr dirty="0"/>
              <a:t>Tablas,</a:t>
            </a:r>
            <a:r>
              <a:rPr dirty="0" spc="-5"/>
              <a:t> </a:t>
            </a:r>
            <a:r>
              <a:rPr dirty="0"/>
              <a:t>gráficos</a:t>
            </a:r>
            <a:r>
              <a:rPr dirty="0" spc="-5"/>
              <a:t> </a:t>
            </a:r>
            <a:r>
              <a:rPr dirty="0"/>
              <a:t>y</a:t>
            </a:r>
            <a:r>
              <a:rPr dirty="0" spc="-5"/>
              <a:t> </a:t>
            </a:r>
            <a:r>
              <a:rPr dirty="0"/>
              <a:t>mapas</a:t>
            </a:r>
            <a:r>
              <a:rPr dirty="0" spc="-10"/>
              <a:t> </a:t>
            </a:r>
            <a:r>
              <a:rPr dirty="0"/>
              <a:t>del Sistema</a:t>
            </a:r>
            <a:r>
              <a:rPr dirty="0" spc="-5"/>
              <a:t> </a:t>
            </a:r>
            <a:r>
              <a:rPr dirty="0"/>
              <a:t>de</a:t>
            </a:r>
            <a:r>
              <a:rPr dirty="0" spc="-5"/>
              <a:t> </a:t>
            </a:r>
            <a:r>
              <a:rPr dirty="0" spc="-10"/>
              <a:t>Notificación</a:t>
            </a:r>
            <a:r>
              <a:rPr dirty="0" spc="-5"/>
              <a:t> </a:t>
            </a:r>
            <a:r>
              <a:rPr dirty="0" spc="-10"/>
              <a:t>Epidemiológica online</a:t>
            </a:r>
            <a:r>
              <a:rPr dirty="0"/>
              <a:t> (NOTIWEB)</a:t>
            </a:r>
            <a:r>
              <a:rPr dirty="0" spc="15"/>
              <a:t> </a:t>
            </a:r>
            <a:r>
              <a:rPr dirty="0"/>
              <a:t>- </a:t>
            </a:r>
            <a:r>
              <a:rPr dirty="0" spc="-25"/>
              <a:t>CDC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04787" y="311331"/>
            <a:ext cx="7007859" cy="9857105"/>
            <a:chOff x="204787" y="311331"/>
            <a:chExt cx="7007859" cy="985710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7650" y="7953997"/>
              <a:ext cx="2680335" cy="2047875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8125" y="5305424"/>
              <a:ext cx="2559304" cy="2047875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8125" y="2628899"/>
              <a:ext cx="2718181" cy="2047875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5301996" y="468121"/>
            <a:ext cx="77406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Página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15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383532" y="466597"/>
            <a:ext cx="8178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1200" spc="2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49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828164" y="975359"/>
            <a:ext cx="3884295" cy="290830"/>
          </a:xfrm>
          <a:prstGeom prst="rect">
            <a:avLst/>
          </a:prstGeom>
          <a:solidFill>
            <a:srgbClr val="DBEDF4"/>
          </a:solidFill>
          <a:ln w="9525">
            <a:solidFill>
              <a:srgbClr val="000000"/>
            </a:solidFill>
          </a:ln>
        </p:spPr>
        <p:txBody>
          <a:bodyPr wrap="square" lIns="0" tIns="3619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85"/>
              </a:spcBef>
            </a:pPr>
            <a:r>
              <a:rPr dirty="0" sz="1200" b="1">
                <a:latin typeface="Arial"/>
                <a:cs typeface="Arial"/>
              </a:rPr>
              <a:t>DENGUE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vs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VARIABLES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CLIMÁTICAS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SE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49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-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2024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813308" y="2406142"/>
            <a:ext cx="102870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35">
                <a:latin typeface="Cambria"/>
                <a:cs typeface="Cambria"/>
              </a:rPr>
              <a:t>Precipitació´n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811022" y="5086349"/>
            <a:ext cx="1653539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20">
                <a:latin typeface="Cambria"/>
                <a:cs typeface="Cambria"/>
              </a:rPr>
              <a:t>Temperatura</a:t>
            </a:r>
            <a:r>
              <a:rPr dirty="0" sz="1400" spc="-25">
                <a:latin typeface="Cambria"/>
                <a:cs typeface="Cambria"/>
              </a:rPr>
              <a:t> </a:t>
            </a:r>
            <a:r>
              <a:rPr dirty="0" sz="1400" spc="-45">
                <a:latin typeface="Cambria"/>
                <a:cs typeface="Cambria"/>
              </a:rPr>
              <a:t>ma´xima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33476" y="7739633"/>
            <a:ext cx="162941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20">
                <a:latin typeface="Cambria"/>
                <a:cs typeface="Cambria"/>
              </a:rPr>
              <a:t>Temperatura</a:t>
            </a:r>
            <a:r>
              <a:rPr dirty="0" sz="1400" spc="-25">
                <a:latin typeface="Cambria"/>
                <a:cs typeface="Cambria"/>
              </a:rPr>
              <a:t> </a:t>
            </a:r>
            <a:r>
              <a:rPr dirty="0" sz="1400" spc="-45">
                <a:latin typeface="Cambria"/>
                <a:cs typeface="Cambria"/>
              </a:rPr>
              <a:t>mí´nima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95604" y="1330324"/>
            <a:ext cx="6172200" cy="300355"/>
          </a:xfrm>
          <a:prstGeom prst="rect">
            <a:avLst/>
          </a:prstGeom>
          <a:solidFill>
            <a:srgbClr val="001F5F"/>
          </a:solidFill>
        </p:spPr>
        <p:txBody>
          <a:bodyPr wrap="square" lIns="0" tIns="3492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75"/>
              </a:spcBef>
            </a:pPr>
            <a:r>
              <a:rPr dirty="0" sz="1400" spc="70" b="1">
                <a:solidFill>
                  <a:srgbClr val="FFFFFF"/>
                </a:solidFill>
                <a:latin typeface="Trebuchet MS"/>
                <a:cs typeface="Trebuchet MS"/>
              </a:rPr>
              <a:t>DICIEMBRE</a:t>
            </a:r>
            <a:r>
              <a:rPr dirty="0" sz="1400" spc="-8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00" spc="-25" b="1">
                <a:solidFill>
                  <a:srgbClr val="FFFFFF"/>
                </a:solidFill>
                <a:latin typeface="Trebuchet MS"/>
                <a:cs typeface="Trebuchet MS"/>
              </a:rPr>
              <a:t>2024</a:t>
            </a:r>
            <a:r>
              <a:rPr dirty="0" sz="1400" spc="-7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00" spc="70" b="1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dirty="0" sz="1400" spc="-8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00" spc="50" b="1">
                <a:solidFill>
                  <a:srgbClr val="FFFFFF"/>
                </a:solidFill>
                <a:latin typeface="Trebuchet MS"/>
                <a:cs typeface="Trebuchet MS"/>
              </a:rPr>
              <a:t>FEBRERO</a:t>
            </a:r>
            <a:r>
              <a:rPr dirty="0" sz="1400" spc="-8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00" spc="-20" b="1">
                <a:solidFill>
                  <a:srgbClr val="FFFFFF"/>
                </a:solidFill>
                <a:latin typeface="Trebuchet MS"/>
                <a:cs typeface="Trebuchet MS"/>
              </a:rPr>
              <a:t>2025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43915" y="1667001"/>
            <a:ext cx="6675120" cy="761365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algn="just" marL="12700" marR="5080">
              <a:lnSpc>
                <a:spcPct val="95600"/>
              </a:lnSpc>
              <a:spcBef>
                <a:spcPts val="155"/>
              </a:spcBef>
            </a:pPr>
            <a:r>
              <a:rPr dirty="0" sz="1000" spc="-85">
                <a:solidFill>
                  <a:srgbClr val="707070"/>
                </a:solidFill>
                <a:latin typeface="Arial MT"/>
                <a:cs typeface="Arial MT"/>
              </a:rPr>
              <a:t>El</a:t>
            </a:r>
            <a:r>
              <a:rPr dirty="0" sz="1000" spc="2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85">
                <a:solidFill>
                  <a:srgbClr val="707070"/>
                </a:solidFill>
                <a:latin typeface="Arial MT"/>
                <a:cs typeface="Arial MT"/>
              </a:rPr>
              <a:t>Servicio</a:t>
            </a:r>
            <a:r>
              <a:rPr dirty="0" sz="1000" spc="2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95">
                <a:solidFill>
                  <a:srgbClr val="707070"/>
                </a:solidFill>
                <a:latin typeface="Arial MT"/>
                <a:cs typeface="Arial MT"/>
              </a:rPr>
              <a:t>Nacional</a:t>
            </a:r>
            <a:r>
              <a:rPr dirty="0" sz="1000" spc="2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100">
                <a:solidFill>
                  <a:srgbClr val="707070"/>
                </a:solidFill>
                <a:latin typeface="Arial MT"/>
                <a:cs typeface="Arial MT"/>
              </a:rPr>
              <a:t>de</a:t>
            </a:r>
            <a:r>
              <a:rPr dirty="0" sz="1000" spc="2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90">
                <a:solidFill>
                  <a:srgbClr val="707070"/>
                </a:solidFill>
                <a:latin typeface="Arial MT"/>
                <a:cs typeface="Arial MT"/>
              </a:rPr>
              <a:t>Meteorología</a:t>
            </a:r>
            <a:r>
              <a:rPr dirty="0" sz="1000" spc="2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95">
                <a:solidFill>
                  <a:srgbClr val="707070"/>
                </a:solidFill>
                <a:latin typeface="Arial MT"/>
                <a:cs typeface="Arial MT"/>
              </a:rPr>
              <a:t>e</a:t>
            </a:r>
            <a:r>
              <a:rPr dirty="0" sz="1000" spc="2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85">
                <a:solidFill>
                  <a:srgbClr val="707070"/>
                </a:solidFill>
                <a:latin typeface="Arial MT"/>
                <a:cs typeface="Arial MT"/>
              </a:rPr>
              <a:t>hidrología</a:t>
            </a:r>
            <a:r>
              <a:rPr dirty="0" sz="1000" spc="2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85">
                <a:solidFill>
                  <a:srgbClr val="707070"/>
                </a:solidFill>
                <a:latin typeface="Arial MT"/>
                <a:cs typeface="Arial MT"/>
              </a:rPr>
              <a:t>del</a:t>
            </a:r>
            <a:r>
              <a:rPr dirty="0" sz="1000" spc="2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100">
                <a:solidFill>
                  <a:srgbClr val="707070"/>
                </a:solidFill>
                <a:latin typeface="Arial MT"/>
                <a:cs typeface="Arial MT"/>
              </a:rPr>
              <a:t>Perú</a:t>
            </a:r>
            <a:r>
              <a:rPr dirty="0" sz="1000" spc="4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65">
                <a:solidFill>
                  <a:srgbClr val="707070"/>
                </a:solidFill>
                <a:latin typeface="Arial MT"/>
                <a:cs typeface="Arial MT"/>
              </a:rPr>
              <a:t>-</a:t>
            </a:r>
            <a:r>
              <a:rPr dirty="0" sz="1000" spc="3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110">
                <a:solidFill>
                  <a:srgbClr val="707070"/>
                </a:solidFill>
                <a:latin typeface="Arial MT"/>
                <a:cs typeface="Arial MT"/>
              </a:rPr>
              <a:t>SENAMHI,</a:t>
            </a:r>
            <a:r>
              <a:rPr dirty="0" sz="1000" spc="2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100">
                <a:solidFill>
                  <a:srgbClr val="707070"/>
                </a:solidFill>
                <a:latin typeface="Arial MT"/>
                <a:cs typeface="Arial MT"/>
              </a:rPr>
              <a:t>pone</a:t>
            </a:r>
            <a:r>
              <a:rPr dirty="0" sz="1000" spc="2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95">
                <a:solidFill>
                  <a:srgbClr val="707070"/>
                </a:solidFill>
                <a:latin typeface="Arial MT"/>
                <a:cs typeface="Arial MT"/>
              </a:rPr>
              <a:t>a</a:t>
            </a:r>
            <a:r>
              <a:rPr dirty="0" sz="1000" spc="2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85">
                <a:solidFill>
                  <a:srgbClr val="707070"/>
                </a:solidFill>
                <a:latin typeface="Arial MT"/>
                <a:cs typeface="Arial MT"/>
              </a:rPr>
              <a:t>disposición</a:t>
            </a:r>
            <a:r>
              <a:rPr dirty="0" sz="1000" spc="2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75">
                <a:solidFill>
                  <a:srgbClr val="707070"/>
                </a:solidFill>
                <a:latin typeface="Arial MT"/>
                <a:cs typeface="Arial MT"/>
              </a:rPr>
              <a:t>el</a:t>
            </a:r>
            <a:r>
              <a:rPr dirty="0" sz="1000" spc="2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90">
                <a:solidFill>
                  <a:srgbClr val="707070"/>
                </a:solidFill>
                <a:latin typeface="Arial MT"/>
                <a:cs typeface="Arial MT"/>
              </a:rPr>
              <a:t>pronóstico</a:t>
            </a:r>
            <a:r>
              <a:rPr dirty="0" sz="1000" spc="2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80">
                <a:solidFill>
                  <a:srgbClr val="707070"/>
                </a:solidFill>
                <a:latin typeface="Arial MT"/>
                <a:cs typeface="Arial MT"/>
              </a:rPr>
              <a:t>trimestral</a:t>
            </a:r>
            <a:r>
              <a:rPr dirty="0" sz="1000" spc="2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100">
                <a:solidFill>
                  <a:srgbClr val="707070"/>
                </a:solidFill>
                <a:latin typeface="Arial MT"/>
                <a:cs typeface="Arial MT"/>
              </a:rPr>
              <a:t>de</a:t>
            </a:r>
            <a:r>
              <a:rPr dirty="0" sz="1000" spc="2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80">
                <a:solidFill>
                  <a:srgbClr val="707070"/>
                </a:solidFill>
                <a:latin typeface="Arial MT"/>
                <a:cs typeface="Arial MT"/>
              </a:rPr>
              <a:t>lluvias</a:t>
            </a:r>
            <a:r>
              <a:rPr dirty="0" sz="1000" spc="2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90">
                <a:solidFill>
                  <a:srgbClr val="707070"/>
                </a:solidFill>
                <a:latin typeface="Arial MT"/>
                <a:cs typeface="Arial MT"/>
              </a:rPr>
              <a:t>y</a:t>
            </a:r>
            <a:r>
              <a:rPr dirty="0" sz="1000" spc="2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95">
                <a:solidFill>
                  <a:srgbClr val="707070"/>
                </a:solidFill>
                <a:latin typeface="Arial MT"/>
                <a:cs typeface="Arial MT"/>
              </a:rPr>
              <a:t>temperaturas</a:t>
            </a:r>
            <a:r>
              <a:rPr dirty="0" sz="1000" spc="-5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95">
                <a:solidFill>
                  <a:srgbClr val="707070"/>
                </a:solidFill>
                <a:latin typeface="Arial MT"/>
                <a:cs typeface="Arial MT"/>
              </a:rPr>
              <a:t>extremas</a:t>
            </a:r>
            <a:r>
              <a:rPr dirty="0" sz="1000" spc="-4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95">
                <a:solidFill>
                  <a:srgbClr val="707070"/>
                </a:solidFill>
                <a:latin typeface="Arial MT"/>
                <a:cs typeface="Arial MT"/>
              </a:rPr>
              <a:t>para</a:t>
            </a:r>
            <a:r>
              <a:rPr dirty="0" sz="1000" spc="-5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85">
                <a:solidFill>
                  <a:srgbClr val="707070"/>
                </a:solidFill>
                <a:latin typeface="Arial MT"/>
                <a:cs typeface="Arial MT"/>
              </a:rPr>
              <a:t>los</a:t>
            </a:r>
            <a:r>
              <a:rPr dirty="0" sz="1000" spc="-4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100">
                <a:solidFill>
                  <a:srgbClr val="707070"/>
                </a:solidFill>
                <a:latin typeface="Arial MT"/>
                <a:cs typeface="Arial MT"/>
              </a:rPr>
              <a:t>tomadores</a:t>
            </a:r>
            <a:r>
              <a:rPr dirty="0" sz="1000" spc="-4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100">
                <a:solidFill>
                  <a:srgbClr val="707070"/>
                </a:solidFill>
                <a:latin typeface="Arial MT"/>
                <a:cs typeface="Arial MT"/>
              </a:rPr>
              <a:t>de</a:t>
            </a:r>
            <a:r>
              <a:rPr dirty="0" sz="1000" spc="-5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90">
                <a:solidFill>
                  <a:srgbClr val="707070"/>
                </a:solidFill>
                <a:latin typeface="Arial MT"/>
                <a:cs typeface="Arial MT"/>
              </a:rPr>
              <a:t>decisiones</a:t>
            </a:r>
            <a:r>
              <a:rPr dirty="0" sz="1000" spc="-4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100">
                <a:solidFill>
                  <a:srgbClr val="707070"/>
                </a:solidFill>
                <a:latin typeface="Arial MT"/>
                <a:cs typeface="Arial MT"/>
              </a:rPr>
              <a:t>de</a:t>
            </a:r>
            <a:r>
              <a:rPr dirty="0" sz="1000" spc="-5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80">
                <a:solidFill>
                  <a:srgbClr val="707070"/>
                </a:solidFill>
                <a:latin typeface="Arial MT"/>
                <a:cs typeface="Arial MT"/>
              </a:rPr>
              <a:t>los</a:t>
            </a:r>
            <a:r>
              <a:rPr dirty="0" sz="1000" spc="-4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90">
                <a:solidFill>
                  <a:srgbClr val="707070"/>
                </a:solidFill>
                <a:latin typeface="Arial MT"/>
                <a:cs typeface="Arial MT"/>
              </a:rPr>
              <a:t>sectores</a:t>
            </a:r>
            <a:r>
              <a:rPr dirty="0" sz="1000" spc="-4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90">
                <a:solidFill>
                  <a:srgbClr val="707070"/>
                </a:solidFill>
                <a:latin typeface="Arial MT"/>
                <a:cs typeface="Arial MT"/>
              </a:rPr>
              <a:t>sensibles</a:t>
            </a:r>
            <a:r>
              <a:rPr dirty="0" sz="1000" spc="-4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75">
                <a:solidFill>
                  <a:srgbClr val="707070"/>
                </a:solidFill>
                <a:latin typeface="Arial MT"/>
                <a:cs typeface="Arial MT"/>
              </a:rPr>
              <a:t>al</a:t>
            </a:r>
            <a:r>
              <a:rPr dirty="0" sz="1000" spc="-5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90">
                <a:solidFill>
                  <a:srgbClr val="707070"/>
                </a:solidFill>
                <a:latin typeface="Arial MT"/>
                <a:cs typeface="Arial MT"/>
              </a:rPr>
              <a:t>clima</a:t>
            </a:r>
            <a:r>
              <a:rPr dirty="0" sz="1000" spc="-5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114">
                <a:solidFill>
                  <a:srgbClr val="707070"/>
                </a:solidFill>
                <a:latin typeface="Arial MT"/>
                <a:cs typeface="Arial MT"/>
              </a:rPr>
              <a:t>como</a:t>
            </a:r>
            <a:r>
              <a:rPr dirty="0" sz="1000" spc="-5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75">
                <a:solidFill>
                  <a:srgbClr val="707070"/>
                </a:solidFill>
                <a:latin typeface="Arial MT"/>
                <a:cs typeface="Arial MT"/>
              </a:rPr>
              <a:t>la</a:t>
            </a:r>
            <a:r>
              <a:rPr dirty="0" sz="1000" spc="-5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80">
                <a:solidFill>
                  <a:srgbClr val="707070"/>
                </a:solidFill>
                <a:latin typeface="Arial MT"/>
                <a:cs typeface="Arial MT"/>
              </a:rPr>
              <a:t>agricultura,</a:t>
            </a:r>
            <a:r>
              <a:rPr dirty="0" sz="1000" spc="-4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75">
                <a:solidFill>
                  <a:srgbClr val="707070"/>
                </a:solidFill>
                <a:latin typeface="Arial MT"/>
                <a:cs typeface="Arial MT"/>
              </a:rPr>
              <a:t>la</a:t>
            </a:r>
            <a:r>
              <a:rPr dirty="0" sz="1000" spc="-5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80">
                <a:solidFill>
                  <a:srgbClr val="707070"/>
                </a:solidFill>
                <a:latin typeface="Arial MT"/>
                <a:cs typeface="Arial MT"/>
              </a:rPr>
              <a:t>salud,</a:t>
            </a:r>
            <a:r>
              <a:rPr dirty="0" sz="1000" spc="-5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80">
                <a:solidFill>
                  <a:srgbClr val="707070"/>
                </a:solidFill>
                <a:latin typeface="Arial MT"/>
                <a:cs typeface="Arial MT"/>
              </a:rPr>
              <a:t>los</a:t>
            </a:r>
            <a:r>
              <a:rPr dirty="0" sz="1000" spc="-4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85">
                <a:solidFill>
                  <a:srgbClr val="707070"/>
                </a:solidFill>
                <a:latin typeface="Arial MT"/>
                <a:cs typeface="Arial MT"/>
              </a:rPr>
              <a:t>recursos</a:t>
            </a:r>
            <a:r>
              <a:rPr dirty="0" sz="1000" spc="-4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85">
                <a:solidFill>
                  <a:srgbClr val="707070"/>
                </a:solidFill>
                <a:latin typeface="Arial MT"/>
                <a:cs typeface="Arial MT"/>
              </a:rPr>
              <a:t>hídricos</a:t>
            </a:r>
            <a:r>
              <a:rPr dirty="0" sz="1000" spc="-5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90">
                <a:solidFill>
                  <a:srgbClr val="707070"/>
                </a:solidFill>
                <a:latin typeface="Arial MT"/>
                <a:cs typeface="Arial MT"/>
              </a:rPr>
              <a:t>y</a:t>
            </a:r>
            <a:r>
              <a:rPr dirty="0" sz="1000" spc="-4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75">
                <a:solidFill>
                  <a:srgbClr val="707070"/>
                </a:solidFill>
                <a:latin typeface="Arial MT"/>
                <a:cs typeface="Arial MT"/>
              </a:rPr>
              <a:t>la</a:t>
            </a:r>
            <a:r>
              <a:rPr dirty="0" sz="1000" spc="-5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90">
                <a:solidFill>
                  <a:srgbClr val="707070"/>
                </a:solidFill>
                <a:latin typeface="Arial MT"/>
                <a:cs typeface="Arial MT"/>
              </a:rPr>
              <a:t>gestión</a:t>
            </a:r>
            <a:r>
              <a:rPr dirty="0" sz="1000" spc="-5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100">
                <a:solidFill>
                  <a:srgbClr val="707070"/>
                </a:solidFill>
                <a:latin typeface="Arial MT"/>
                <a:cs typeface="Arial MT"/>
              </a:rPr>
              <a:t>de</a:t>
            </a:r>
            <a:r>
              <a:rPr dirty="0" sz="1000" spc="-5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90">
                <a:solidFill>
                  <a:srgbClr val="707070"/>
                </a:solidFill>
                <a:latin typeface="Arial MT"/>
                <a:cs typeface="Arial MT"/>
              </a:rPr>
              <a:t>riesgos</a:t>
            </a:r>
            <a:r>
              <a:rPr dirty="0" sz="1000" spc="3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100">
                <a:solidFill>
                  <a:srgbClr val="707070"/>
                </a:solidFill>
                <a:latin typeface="Arial MT"/>
                <a:cs typeface="Arial MT"/>
              </a:rPr>
              <a:t>de</a:t>
            </a:r>
            <a:r>
              <a:rPr dirty="0" sz="1000" spc="3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90">
                <a:solidFill>
                  <a:srgbClr val="707070"/>
                </a:solidFill>
                <a:latin typeface="Arial MT"/>
                <a:cs typeface="Arial MT"/>
              </a:rPr>
              <a:t>desastres.</a:t>
            </a:r>
            <a:r>
              <a:rPr dirty="0" sz="1000" spc="3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100">
                <a:solidFill>
                  <a:srgbClr val="707070"/>
                </a:solidFill>
                <a:latin typeface="Arial MT"/>
                <a:cs typeface="Arial MT"/>
              </a:rPr>
              <a:t>Los</a:t>
            </a:r>
            <a:r>
              <a:rPr dirty="0" sz="1000" spc="3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90">
                <a:solidFill>
                  <a:srgbClr val="707070"/>
                </a:solidFill>
                <a:latin typeface="Arial MT"/>
                <a:cs typeface="Arial MT"/>
              </a:rPr>
              <a:t>pronósticos</a:t>
            </a:r>
            <a:r>
              <a:rPr dirty="0" sz="1000" spc="3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85">
                <a:solidFill>
                  <a:srgbClr val="707070"/>
                </a:solidFill>
                <a:latin typeface="Arial MT"/>
                <a:cs typeface="Arial MT"/>
              </a:rPr>
              <a:t>trimestrales</a:t>
            </a:r>
            <a:r>
              <a:rPr dirty="0" sz="1000" spc="3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90">
                <a:solidFill>
                  <a:srgbClr val="707070"/>
                </a:solidFill>
                <a:latin typeface="Arial MT"/>
                <a:cs typeface="Arial MT"/>
              </a:rPr>
              <a:t>están</a:t>
            </a:r>
            <a:r>
              <a:rPr dirty="0" sz="1000" spc="3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105">
                <a:solidFill>
                  <a:srgbClr val="707070"/>
                </a:solidFill>
                <a:latin typeface="Arial MT"/>
                <a:cs typeface="Arial MT"/>
              </a:rPr>
              <a:t>enmarcados</a:t>
            </a:r>
            <a:r>
              <a:rPr dirty="0" sz="1000" spc="2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100">
                <a:solidFill>
                  <a:srgbClr val="707070"/>
                </a:solidFill>
                <a:latin typeface="Arial MT"/>
                <a:cs typeface="Arial MT"/>
              </a:rPr>
              <a:t>en</a:t>
            </a:r>
            <a:r>
              <a:rPr dirty="0" sz="1000" spc="3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75">
                <a:solidFill>
                  <a:srgbClr val="707070"/>
                </a:solidFill>
                <a:latin typeface="Arial MT"/>
                <a:cs typeface="Arial MT"/>
              </a:rPr>
              <a:t>la</a:t>
            </a:r>
            <a:r>
              <a:rPr dirty="0" sz="1000" spc="2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95">
                <a:solidFill>
                  <a:srgbClr val="707070"/>
                </a:solidFill>
                <a:latin typeface="Arial MT"/>
                <a:cs typeface="Arial MT"/>
              </a:rPr>
              <a:t>escala</a:t>
            </a:r>
            <a:r>
              <a:rPr dirty="0" sz="1000" spc="2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85">
                <a:solidFill>
                  <a:srgbClr val="707070"/>
                </a:solidFill>
                <a:latin typeface="Arial MT"/>
                <a:cs typeface="Arial MT"/>
              </a:rPr>
              <a:t>estacional</a:t>
            </a:r>
            <a:r>
              <a:rPr dirty="0" sz="1000" spc="2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90">
                <a:solidFill>
                  <a:srgbClr val="707070"/>
                </a:solidFill>
                <a:latin typeface="Arial MT"/>
                <a:cs typeface="Arial MT"/>
              </a:rPr>
              <a:t>y</a:t>
            </a:r>
            <a:r>
              <a:rPr dirty="0" sz="1000" spc="2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100">
                <a:solidFill>
                  <a:srgbClr val="707070"/>
                </a:solidFill>
                <a:latin typeface="Arial MT"/>
                <a:cs typeface="Arial MT"/>
              </a:rPr>
              <a:t>obedecen</a:t>
            </a:r>
            <a:r>
              <a:rPr dirty="0" sz="1000" spc="3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95">
                <a:solidFill>
                  <a:srgbClr val="707070"/>
                </a:solidFill>
                <a:latin typeface="Arial MT"/>
                <a:cs typeface="Arial MT"/>
              </a:rPr>
              <a:t>a</a:t>
            </a:r>
            <a:r>
              <a:rPr dirty="0" sz="1000" spc="3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80">
                <a:solidFill>
                  <a:srgbClr val="707070"/>
                </a:solidFill>
                <a:latin typeface="Arial MT"/>
                <a:cs typeface="Arial MT"/>
              </a:rPr>
              <a:t>las</a:t>
            </a:r>
            <a:r>
              <a:rPr dirty="0" sz="1000" spc="2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90">
                <a:solidFill>
                  <a:srgbClr val="707070"/>
                </a:solidFill>
                <a:latin typeface="Arial MT"/>
                <a:cs typeface="Arial MT"/>
              </a:rPr>
              <a:t>condiciones</a:t>
            </a:r>
            <a:r>
              <a:rPr dirty="0" sz="1000" spc="3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95">
                <a:solidFill>
                  <a:srgbClr val="707070"/>
                </a:solidFill>
                <a:latin typeface="Arial MT"/>
                <a:cs typeface="Arial MT"/>
              </a:rPr>
              <a:t>esperadas</a:t>
            </a:r>
            <a:r>
              <a:rPr dirty="0" sz="1000" spc="3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100">
                <a:solidFill>
                  <a:srgbClr val="707070"/>
                </a:solidFill>
                <a:latin typeface="Arial MT"/>
                <a:cs typeface="Arial MT"/>
              </a:rPr>
              <a:t>de</a:t>
            </a:r>
            <a:r>
              <a:rPr dirty="0" sz="1000" spc="2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75">
                <a:solidFill>
                  <a:srgbClr val="707070"/>
                </a:solidFill>
                <a:latin typeface="Arial MT"/>
                <a:cs typeface="Arial MT"/>
              </a:rPr>
              <a:t>la</a:t>
            </a:r>
            <a:r>
              <a:rPr dirty="0" sz="1000" spc="-5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95">
                <a:solidFill>
                  <a:srgbClr val="707070"/>
                </a:solidFill>
                <a:latin typeface="Arial MT"/>
                <a:cs typeface="Arial MT"/>
              </a:rPr>
              <a:t>temperatura</a:t>
            </a:r>
            <a:r>
              <a:rPr dirty="0" sz="1000" spc="-6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80">
                <a:solidFill>
                  <a:srgbClr val="707070"/>
                </a:solidFill>
                <a:latin typeface="Arial MT"/>
                <a:cs typeface="Arial MT"/>
              </a:rPr>
              <a:t>superficial</a:t>
            </a:r>
            <a:r>
              <a:rPr dirty="0" sz="1000" spc="-6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85">
                <a:solidFill>
                  <a:srgbClr val="707070"/>
                </a:solidFill>
                <a:latin typeface="Arial MT"/>
                <a:cs typeface="Arial MT"/>
              </a:rPr>
              <a:t>del</a:t>
            </a:r>
            <a:r>
              <a:rPr dirty="0" sz="1000" spc="-6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90">
                <a:solidFill>
                  <a:srgbClr val="707070"/>
                </a:solidFill>
                <a:latin typeface="Arial MT"/>
                <a:cs typeface="Arial MT"/>
              </a:rPr>
              <a:t>mar,</a:t>
            </a:r>
            <a:r>
              <a:rPr dirty="0" sz="1000" spc="-6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80">
                <a:solidFill>
                  <a:srgbClr val="707070"/>
                </a:solidFill>
                <a:latin typeface="Arial MT"/>
                <a:cs typeface="Arial MT"/>
              </a:rPr>
              <a:t>así</a:t>
            </a:r>
            <a:r>
              <a:rPr dirty="0" sz="1000" spc="-5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114">
                <a:solidFill>
                  <a:srgbClr val="707070"/>
                </a:solidFill>
                <a:latin typeface="Arial MT"/>
                <a:cs typeface="Arial MT"/>
              </a:rPr>
              <a:t>como</a:t>
            </a:r>
            <a:r>
              <a:rPr dirty="0" sz="1000" spc="-6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85">
                <a:solidFill>
                  <a:srgbClr val="707070"/>
                </a:solidFill>
                <a:latin typeface="Arial MT"/>
                <a:cs typeface="Arial MT"/>
              </a:rPr>
              <a:t>los</a:t>
            </a:r>
            <a:r>
              <a:rPr dirty="0" sz="1000" spc="-5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85">
                <a:solidFill>
                  <a:srgbClr val="707070"/>
                </a:solidFill>
                <a:latin typeface="Arial MT"/>
                <a:cs typeface="Arial MT"/>
              </a:rPr>
              <a:t>factores</a:t>
            </a:r>
            <a:r>
              <a:rPr dirty="0" sz="1000" spc="-5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90">
                <a:solidFill>
                  <a:srgbClr val="707070"/>
                </a:solidFill>
                <a:latin typeface="Arial MT"/>
                <a:cs typeface="Arial MT"/>
              </a:rPr>
              <a:t>atmosféricos</a:t>
            </a:r>
            <a:r>
              <a:rPr dirty="0" sz="1000" spc="-5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95">
                <a:solidFill>
                  <a:srgbClr val="707070"/>
                </a:solidFill>
                <a:latin typeface="Arial MT"/>
                <a:cs typeface="Arial MT"/>
              </a:rPr>
              <a:t>asociados</a:t>
            </a:r>
            <a:r>
              <a:rPr dirty="0" sz="1000" spc="-5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95">
                <a:solidFill>
                  <a:srgbClr val="707070"/>
                </a:solidFill>
                <a:latin typeface="Arial MT"/>
                <a:cs typeface="Arial MT"/>
              </a:rPr>
              <a:t>a</a:t>
            </a:r>
            <a:r>
              <a:rPr dirty="0" sz="1000" spc="-6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75">
                <a:solidFill>
                  <a:srgbClr val="707070"/>
                </a:solidFill>
                <a:latin typeface="Arial MT"/>
                <a:cs typeface="Arial MT"/>
              </a:rPr>
              <a:t>la</a:t>
            </a:r>
            <a:r>
              <a:rPr dirty="0" sz="1000" spc="-6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80">
                <a:solidFill>
                  <a:srgbClr val="707070"/>
                </a:solidFill>
                <a:latin typeface="Arial MT"/>
                <a:cs typeface="Arial MT"/>
              </a:rPr>
              <a:t>variabilidad</a:t>
            </a:r>
            <a:r>
              <a:rPr dirty="0" sz="1000" spc="-6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85">
                <a:solidFill>
                  <a:srgbClr val="707070"/>
                </a:solidFill>
                <a:latin typeface="Arial MT"/>
                <a:cs typeface="Arial MT"/>
              </a:rPr>
              <a:t>del</a:t>
            </a:r>
            <a:r>
              <a:rPr dirty="0" sz="1000" spc="-6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90">
                <a:solidFill>
                  <a:srgbClr val="707070"/>
                </a:solidFill>
                <a:latin typeface="Arial MT"/>
                <a:cs typeface="Arial MT"/>
              </a:rPr>
              <a:t>clima</a:t>
            </a:r>
            <a:r>
              <a:rPr dirty="0" sz="1000" spc="-6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100">
                <a:solidFill>
                  <a:srgbClr val="707070"/>
                </a:solidFill>
                <a:latin typeface="Arial MT"/>
                <a:cs typeface="Arial MT"/>
              </a:rPr>
              <a:t>que</a:t>
            </a:r>
            <a:r>
              <a:rPr dirty="0" sz="1000" spc="-6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90">
                <a:solidFill>
                  <a:srgbClr val="707070"/>
                </a:solidFill>
                <a:latin typeface="Arial MT"/>
                <a:cs typeface="Arial MT"/>
              </a:rPr>
              <a:t>posteriormente</a:t>
            </a:r>
            <a:r>
              <a:rPr dirty="0" sz="1000" spc="-6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95">
                <a:solidFill>
                  <a:srgbClr val="707070"/>
                </a:solidFill>
                <a:latin typeface="Arial MT"/>
                <a:cs typeface="Arial MT"/>
              </a:rPr>
              <a:t>son</a:t>
            </a:r>
            <a:r>
              <a:rPr dirty="0" sz="1000" spc="-6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90">
                <a:solidFill>
                  <a:srgbClr val="707070"/>
                </a:solidFill>
                <a:latin typeface="Arial MT"/>
                <a:cs typeface="Arial MT"/>
              </a:rPr>
              <a:t>analizados</a:t>
            </a:r>
            <a:r>
              <a:rPr dirty="0" sz="1000" spc="-5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90">
                <a:solidFill>
                  <a:srgbClr val="707070"/>
                </a:solidFill>
                <a:latin typeface="Arial MT"/>
                <a:cs typeface="Arial MT"/>
              </a:rPr>
              <a:t>bajo</a:t>
            </a:r>
            <a:r>
              <a:rPr dirty="0" sz="1000" spc="-5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100">
                <a:solidFill>
                  <a:srgbClr val="707070"/>
                </a:solidFill>
                <a:latin typeface="Arial MT"/>
                <a:cs typeface="Arial MT"/>
              </a:rPr>
              <a:t>un</a:t>
            </a:r>
            <a:r>
              <a:rPr dirty="0" sz="1000" spc="-5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95">
                <a:solidFill>
                  <a:srgbClr val="707070"/>
                </a:solidFill>
                <a:latin typeface="Arial MT"/>
                <a:cs typeface="Arial MT"/>
              </a:rPr>
              <a:t>enfoque</a:t>
            </a:r>
            <a:r>
              <a:rPr dirty="0" sz="1000" spc="-5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100">
                <a:solidFill>
                  <a:srgbClr val="707070"/>
                </a:solidFill>
                <a:latin typeface="Arial MT"/>
                <a:cs typeface="Arial MT"/>
              </a:rPr>
              <a:t>de</a:t>
            </a:r>
            <a:r>
              <a:rPr dirty="0" sz="1000" spc="-5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100">
                <a:solidFill>
                  <a:srgbClr val="707070"/>
                </a:solidFill>
                <a:latin typeface="Arial MT"/>
                <a:cs typeface="Arial MT"/>
              </a:rPr>
              <a:t>Consenso.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1666494" y="4347921"/>
            <a:ext cx="1546860" cy="5847080"/>
            <a:chOff x="1666494" y="4347921"/>
            <a:chExt cx="1546860" cy="5847080"/>
          </a:xfrm>
        </p:grpSpPr>
        <p:pic>
          <p:nvPicPr>
            <p:cNvPr id="15" name="object 1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66494" y="4347921"/>
              <a:ext cx="936523" cy="741476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29105" y="4410709"/>
              <a:ext cx="763905" cy="568325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1710055" y="4391659"/>
              <a:ext cx="802005" cy="606425"/>
            </a:xfrm>
            <a:custGeom>
              <a:avLst/>
              <a:gdLst/>
              <a:ahLst/>
              <a:cxnLst/>
              <a:rect l="l" t="t" r="r" b="b"/>
              <a:pathLst>
                <a:path w="802005" h="606425">
                  <a:moveTo>
                    <a:pt x="0" y="606425"/>
                  </a:moveTo>
                  <a:lnTo>
                    <a:pt x="802005" y="606425"/>
                  </a:lnTo>
                  <a:lnTo>
                    <a:pt x="802005" y="0"/>
                  </a:lnTo>
                  <a:lnTo>
                    <a:pt x="0" y="0"/>
                  </a:lnTo>
                  <a:lnTo>
                    <a:pt x="0" y="606425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74876" y="7010349"/>
              <a:ext cx="1112558" cy="741476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37995" y="7073264"/>
              <a:ext cx="939165" cy="568325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1718945" y="7054214"/>
              <a:ext cx="977265" cy="606425"/>
            </a:xfrm>
            <a:custGeom>
              <a:avLst/>
              <a:gdLst/>
              <a:ahLst/>
              <a:cxnLst/>
              <a:rect l="l" t="t" r="r" b="b"/>
              <a:pathLst>
                <a:path w="977264" h="606425">
                  <a:moveTo>
                    <a:pt x="0" y="606425"/>
                  </a:moveTo>
                  <a:lnTo>
                    <a:pt x="977265" y="606425"/>
                  </a:lnTo>
                  <a:lnTo>
                    <a:pt x="977265" y="0"/>
                  </a:lnTo>
                  <a:lnTo>
                    <a:pt x="0" y="0"/>
                  </a:lnTo>
                  <a:lnTo>
                    <a:pt x="0" y="606425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23694" y="9454133"/>
              <a:ext cx="1089659" cy="740727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86305" y="9516732"/>
              <a:ext cx="916940" cy="568325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2167255" y="9497682"/>
              <a:ext cx="955040" cy="606425"/>
            </a:xfrm>
            <a:custGeom>
              <a:avLst/>
              <a:gdLst/>
              <a:ahLst/>
              <a:cxnLst/>
              <a:rect l="l" t="t" r="r" b="b"/>
              <a:pathLst>
                <a:path w="955039" h="606425">
                  <a:moveTo>
                    <a:pt x="0" y="606425"/>
                  </a:moveTo>
                  <a:lnTo>
                    <a:pt x="955040" y="606425"/>
                  </a:lnTo>
                  <a:lnTo>
                    <a:pt x="955040" y="0"/>
                  </a:lnTo>
                  <a:lnTo>
                    <a:pt x="0" y="0"/>
                  </a:lnTo>
                  <a:lnTo>
                    <a:pt x="0" y="606425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 txBox="1"/>
          <p:nvPr/>
        </p:nvSpPr>
        <p:spPr>
          <a:xfrm>
            <a:off x="3601720" y="2452623"/>
            <a:ext cx="31845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mbria"/>
                <a:cs typeface="Cambria"/>
              </a:rPr>
              <a:t>Fuente:</a:t>
            </a:r>
            <a:r>
              <a:rPr dirty="0" sz="900" spc="220">
                <a:latin typeface="Cambria"/>
                <a:cs typeface="Cambria"/>
              </a:rPr>
              <a:t> </a:t>
            </a:r>
            <a:r>
              <a:rPr dirty="0" u="sng" sz="900" spc="-1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mbria"/>
                <a:cs typeface="Cambria"/>
                <a:hlinkClick r:id="rId11"/>
              </a:rPr>
              <a:t>https://www.senamhi.gob.pe/?&amp;p=pronostico-climatico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3290061" y="3111753"/>
            <a:ext cx="969010" cy="761365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algn="just" marL="12700" marR="5080">
              <a:lnSpc>
                <a:spcPct val="95600"/>
              </a:lnSpc>
              <a:spcBef>
                <a:spcPts val="155"/>
              </a:spcBef>
            </a:pPr>
            <a:r>
              <a:rPr dirty="0" sz="1000" spc="-95">
                <a:solidFill>
                  <a:srgbClr val="343940"/>
                </a:solidFill>
                <a:latin typeface="Arial MT"/>
                <a:cs typeface="Arial MT"/>
              </a:rPr>
              <a:t>Escenario</a:t>
            </a:r>
            <a:r>
              <a:rPr dirty="0" sz="1000">
                <a:solidFill>
                  <a:srgbClr val="343940"/>
                </a:solidFill>
                <a:latin typeface="Arial MT"/>
                <a:cs typeface="Arial MT"/>
              </a:rPr>
              <a:t>        </a:t>
            </a:r>
            <a:r>
              <a:rPr dirty="0" sz="1000" spc="-120">
                <a:solidFill>
                  <a:srgbClr val="343940"/>
                </a:solidFill>
                <a:latin typeface="Arial MT"/>
                <a:cs typeface="Arial MT"/>
              </a:rPr>
              <a:t>más</a:t>
            </a:r>
            <a:r>
              <a:rPr dirty="0" sz="1000" spc="-55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dirty="0" sz="1000" spc="-95">
                <a:solidFill>
                  <a:srgbClr val="343940"/>
                </a:solidFill>
                <a:latin typeface="Arial MT"/>
                <a:cs typeface="Arial MT"/>
              </a:rPr>
              <a:t>probable</a:t>
            </a:r>
            <a:r>
              <a:rPr dirty="0" sz="1000" spc="44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dirty="0" sz="1000" spc="-100">
                <a:solidFill>
                  <a:srgbClr val="343940"/>
                </a:solidFill>
                <a:latin typeface="Arial MT"/>
                <a:cs typeface="Arial MT"/>
              </a:rPr>
              <a:t>de</a:t>
            </a:r>
            <a:r>
              <a:rPr dirty="0" sz="1000" spc="434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dirty="0" sz="1000" spc="-75">
                <a:solidFill>
                  <a:srgbClr val="343940"/>
                </a:solidFill>
                <a:latin typeface="Arial MT"/>
                <a:cs typeface="Arial MT"/>
              </a:rPr>
              <a:t>lluvia</a:t>
            </a:r>
            <a:r>
              <a:rPr dirty="0" sz="1000" spc="-55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dirty="0" sz="1000" spc="-70">
                <a:solidFill>
                  <a:srgbClr val="343940"/>
                </a:solidFill>
                <a:latin typeface="Arial MT"/>
                <a:cs typeface="Arial MT"/>
              </a:rPr>
              <a:t>"Inferior"</a:t>
            </a:r>
            <a:r>
              <a:rPr dirty="0" sz="1000" spc="-5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dirty="0" sz="1000" spc="-95">
                <a:solidFill>
                  <a:srgbClr val="343940"/>
                </a:solidFill>
                <a:latin typeface="Arial MT"/>
                <a:cs typeface="Arial MT"/>
              </a:rPr>
              <a:t>a</a:t>
            </a:r>
            <a:r>
              <a:rPr dirty="0" sz="1000" spc="-5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dirty="0" sz="1000" spc="-75">
                <a:solidFill>
                  <a:srgbClr val="343940"/>
                </a:solidFill>
                <a:latin typeface="Arial MT"/>
                <a:cs typeface="Arial MT"/>
              </a:rPr>
              <a:t>lo</a:t>
            </a:r>
            <a:r>
              <a:rPr dirty="0" sz="1000" spc="-55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dirty="0" sz="1000" spc="-100">
                <a:solidFill>
                  <a:srgbClr val="343940"/>
                </a:solidFill>
                <a:latin typeface="Arial MT"/>
                <a:cs typeface="Arial MT"/>
              </a:rPr>
              <a:t>normal</a:t>
            </a:r>
            <a:r>
              <a:rPr dirty="0" sz="1000" spc="-55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dirty="0" sz="1000" spc="-75">
                <a:solidFill>
                  <a:srgbClr val="343940"/>
                </a:solidFill>
                <a:latin typeface="Arial MT"/>
                <a:cs typeface="Arial MT"/>
              </a:rPr>
              <a:t>(inferior</a:t>
            </a:r>
            <a:r>
              <a:rPr dirty="0" sz="1000" spc="175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dirty="0" sz="1000" spc="-75">
                <a:solidFill>
                  <a:srgbClr val="343940"/>
                </a:solidFill>
                <a:latin typeface="Arial MT"/>
                <a:cs typeface="Arial MT"/>
              </a:rPr>
              <a:t>al</a:t>
            </a:r>
            <a:r>
              <a:rPr dirty="0" sz="1000" spc="17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dirty="0" sz="1000" spc="-80">
                <a:solidFill>
                  <a:srgbClr val="343940"/>
                </a:solidFill>
                <a:latin typeface="Arial MT"/>
                <a:cs typeface="Arial MT"/>
              </a:rPr>
              <a:t>percentil</a:t>
            </a:r>
            <a:r>
              <a:rPr dirty="0" sz="1000" spc="-55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dirty="0" sz="1000" spc="-80">
                <a:solidFill>
                  <a:srgbClr val="343940"/>
                </a:solidFill>
                <a:latin typeface="Arial MT"/>
                <a:cs typeface="Arial MT"/>
              </a:rPr>
              <a:t>33).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26" name="object 26" descr=""/>
          <p:cNvGrpSpPr/>
          <p:nvPr/>
        </p:nvGrpSpPr>
        <p:grpSpPr>
          <a:xfrm>
            <a:off x="3341370" y="2651797"/>
            <a:ext cx="2819400" cy="576580"/>
            <a:chOff x="3341370" y="2651797"/>
            <a:chExt cx="2819400" cy="576580"/>
          </a:xfrm>
        </p:grpSpPr>
        <p:pic>
          <p:nvPicPr>
            <p:cNvPr id="27" name="object 2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41370" y="2651797"/>
              <a:ext cx="849045" cy="576160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532759" y="2842894"/>
              <a:ext cx="492125" cy="219075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063794" y="2706669"/>
              <a:ext cx="1096365" cy="480134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205095" y="2849879"/>
              <a:ext cx="838835" cy="219075"/>
            </a:xfrm>
            <a:prstGeom prst="rect">
              <a:avLst/>
            </a:prstGeom>
          </p:spPr>
        </p:pic>
      </p:grpSp>
      <p:sp>
        <p:nvSpPr>
          <p:cNvPr id="31" name="object 31" descr=""/>
          <p:cNvSpPr txBox="1"/>
          <p:nvPr/>
        </p:nvSpPr>
        <p:spPr>
          <a:xfrm>
            <a:off x="4992623" y="3094227"/>
            <a:ext cx="1466850" cy="1052195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algn="just" marL="12700" marR="5080">
              <a:lnSpc>
                <a:spcPct val="95600"/>
              </a:lnSpc>
              <a:spcBef>
                <a:spcPts val="155"/>
              </a:spcBef>
            </a:pPr>
            <a:r>
              <a:rPr dirty="0" sz="1000" spc="-110">
                <a:latin typeface="Arial MT"/>
                <a:cs typeface="Arial MT"/>
              </a:rPr>
              <a:t>Cuando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 spc="-80">
                <a:latin typeface="Arial MT"/>
                <a:cs typeface="Arial MT"/>
              </a:rPr>
              <a:t>las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 spc="-90">
                <a:latin typeface="Arial MT"/>
                <a:cs typeface="Arial MT"/>
              </a:rPr>
              <a:t>probabilidades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 spc="-100">
                <a:latin typeface="Arial MT"/>
                <a:cs typeface="Arial MT"/>
              </a:rPr>
              <a:t>de</a:t>
            </a:r>
            <a:r>
              <a:rPr dirty="0" sz="1000" spc="-55">
                <a:latin typeface="Arial MT"/>
                <a:cs typeface="Arial MT"/>
              </a:rPr>
              <a:t> </a:t>
            </a:r>
            <a:r>
              <a:rPr dirty="0" sz="1000" spc="-90">
                <a:latin typeface="Arial MT"/>
                <a:cs typeface="Arial MT"/>
              </a:rPr>
              <a:t>ocurrencia</a:t>
            </a:r>
            <a:r>
              <a:rPr dirty="0" sz="1000" spc="270">
                <a:latin typeface="Arial MT"/>
                <a:cs typeface="Arial MT"/>
              </a:rPr>
              <a:t> </a:t>
            </a:r>
            <a:r>
              <a:rPr dirty="0" sz="1000" spc="-100">
                <a:latin typeface="Arial MT"/>
                <a:cs typeface="Arial MT"/>
              </a:rPr>
              <a:t>de</a:t>
            </a:r>
            <a:r>
              <a:rPr dirty="0" sz="1000" spc="270">
                <a:latin typeface="Arial MT"/>
                <a:cs typeface="Arial MT"/>
              </a:rPr>
              <a:t> </a:t>
            </a:r>
            <a:r>
              <a:rPr dirty="0" sz="1000" spc="-75">
                <a:latin typeface="Arial MT"/>
                <a:cs typeface="Arial MT"/>
              </a:rPr>
              <a:t>lluvia</a:t>
            </a:r>
            <a:r>
              <a:rPr dirty="0" sz="1000" spc="270">
                <a:latin typeface="Arial MT"/>
                <a:cs typeface="Arial MT"/>
              </a:rPr>
              <a:t> </a:t>
            </a:r>
            <a:r>
              <a:rPr dirty="0" sz="1000" spc="-90">
                <a:latin typeface="Arial MT"/>
                <a:cs typeface="Arial MT"/>
              </a:rPr>
              <a:t>entre</a:t>
            </a:r>
            <a:r>
              <a:rPr dirty="0" sz="1000">
                <a:latin typeface="Arial MT"/>
                <a:cs typeface="Arial MT"/>
              </a:rPr>
              <a:t>  </a:t>
            </a:r>
            <a:r>
              <a:rPr dirty="0" sz="1000" spc="-75">
                <a:latin typeface="Arial MT"/>
                <a:cs typeface="Arial MT"/>
              </a:rPr>
              <a:t>el</a:t>
            </a:r>
            <a:r>
              <a:rPr dirty="0" sz="1000" spc="-55">
                <a:latin typeface="Arial MT"/>
                <a:cs typeface="Arial MT"/>
              </a:rPr>
              <a:t> </a:t>
            </a:r>
            <a:r>
              <a:rPr dirty="0" sz="1000" spc="-90">
                <a:latin typeface="Arial MT"/>
                <a:cs typeface="Arial MT"/>
              </a:rPr>
              <a:t>escenario</a:t>
            </a:r>
            <a:r>
              <a:rPr dirty="0" sz="1000" spc="310">
                <a:latin typeface="Arial MT"/>
                <a:cs typeface="Arial MT"/>
              </a:rPr>
              <a:t> </a:t>
            </a:r>
            <a:r>
              <a:rPr dirty="0" sz="1000" spc="-95">
                <a:latin typeface="Arial MT"/>
                <a:cs typeface="Arial MT"/>
              </a:rPr>
              <a:t>"Normal"</a:t>
            </a:r>
            <a:r>
              <a:rPr dirty="0" sz="1000" spc="310">
                <a:latin typeface="Arial MT"/>
                <a:cs typeface="Arial MT"/>
              </a:rPr>
              <a:t> </a:t>
            </a:r>
            <a:r>
              <a:rPr dirty="0" sz="1000" spc="-85">
                <a:latin typeface="Arial MT"/>
                <a:cs typeface="Arial MT"/>
              </a:rPr>
              <a:t>(entre</a:t>
            </a:r>
            <a:r>
              <a:rPr dirty="0" sz="1000" spc="310">
                <a:latin typeface="Arial MT"/>
                <a:cs typeface="Arial MT"/>
              </a:rPr>
              <a:t> </a:t>
            </a:r>
            <a:r>
              <a:rPr dirty="0" sz="1000" spc="-75">
                <a:latin typeface="Arial MT"/>
                <a:cs typeface="Arial MT"/>
              </a:rPr>
              <a:t>el</a:t>
            </a:r>
            <a:r>
              <a:rPr dirty="0" sz="1000" spc="-55">
                <a:latin typeface="Arial MT"/>
                <a:cs typeface="Arial MT"/>
              </a:rPr>
              <a:t> </a:t>
            </a:r>
            <a:r>
              <a:rPr dirty="0" sz="1000" spc="-80">
                <a:latin typeface="Arial MT"/>
                <a:cs typeface="Arial MT"/>
              </a:rPr>
              <a:t>percentil</a:t>
            </a:r>
            <a:r>
              <a:rPr dirty="0" sz="1000" spc="150">
                <a:latin typeface="Arial MT"/>
                <a:cs typeface="Arial MT"/>
              </a:rPr>
              <a:t> </a:t>
            </a:r>
            <a:r>
              <a:rPr dirty="0" sz="1000" spc="-100">
                <a:latin typeface="Arial MT"/>
                <a:cs typeface="Arial MT"/>
              </a:rPr>
              <a:t>66</a:t>
            </a:r>
            <a:r>
              <a:rPr dirty="0" sz="1000" spc="145">
                <a:latin typeface="Arial MT"/>
                <a:cs typeface="Arial MT"/>
              </a:rPr>
              <a:t> </a:t>
            </a:r>
            <a:r>
              <a:rPr dirty="0" sz="1000" spc="-90">
                <a:latin typeface="Arial MT"/>
                <a:cs typeface="Arial MT"/>
              </a:rPr>
              <a:t>y</a:t>
            </a:r>
            <a:r>
              <a:rPr dirty="0" sz="1000" spc="150">
                <a:latin typeface="Arial MT"/>
                <a:cs typeface="Arial MT"/>
              </a:rPr>
              <a:t> </a:t>
            </a:r>
            <a:r>
              <a:rPr dirty="0" sz="1000" spc="-80">
                <a:latin typeface="Arial MT"/>
                <a:cs typeface="Arial MT"/>
              </a:rPr>
              <a:t>percentil</a:t>
            </a:r>
            <a:r>
              <a:rPr dirty="0" sz="1000" spc="150">
                <a:latin typeface="Arial MT"/>
                <a:cs typeface="Arial MT"/>
              </a:rPr>
              <a:t> </a:t>
            </a:r>
            <a:r>
              <a:rPr dirty="0" sz="1000" spc="-90">
                <a:latin typeface="Arial MT"/>
                <a:cs typeface="Arial MT"/>
              </a:rPr>
              <a:t>33)</a:t>
            </a:r>
            <a:r>
              <a:rPr dirty="0" sz="1000" spc="155">
                <a:latin typeface="Arial MT"/>
                <a:cs typeface="Arial MT"/>
              </a:rPr>
              <a:t> </a:t>
            </a:r>
            <a:r>
              <a:rPr dirty="0" sz="1000" spc="-95">
                <a:latin typeface="Arial MT"/>
                <a:cs typeface="Arial MT"/>
              </a:rPr>
              <a:t>e</a:t>
            </a:r>
            <a:r>
              <a:rPr dirty="0" sz="1000" spc="-50">
                <a:latin typeface="Arial MT"/>
                <a:cs typeface="Arial MT"/>
              </a:rPr>
              <a:t> </a:t>
            </a:r>
            <a:r>
              <a:rPr dirty="0" sz="1000" spc="-70">
                <a:latin typeface="Arial MT"/>
                <a:cs typeface="Arial MT"/>
              </a:rPr>
              <a:t>"Inferior"</a:t>
            </a:r>
            <a:r>
              <a:rPr dirty="0" sz="1000" spc="-40">
                <a:latin typeface="Arial MT"/>
                <a:cs typeface="Arial MT"/>
              </a:rPr>
              <a:t> </a:t>
            </a:r>
            <a:r>
              <a:rPr dirty="0" sz="1000" spc="-95">
                <a:latin typeface="Arial MT"/>
                <a:cs typeface="Arial MT"/>
              </a:rPr>
              <a:t>a</a:t>
            </a:r>
            <a:r>
              <a:rPr dirty="0" sz="1000" spc="-40">
                <a:latin typeface="Arial MT"/>
                <a:cs typeface="Arial MT"/>
              </a:rPr>
              <a:t> </a:t>
            </a:r>
            <a:r>
              <a:rPr dirty="0" sz="1000" spc="-75">
                <a:latin typeface="Arial MT"/>
                <a:cs typeface="Arial MT"/>
              </a:rPr>
              <a:t>lo</a:t>
            </a:r>
            <a:r>
              <a:rPr dirty="0" sz="1000" spc="-45">
                <a:latin typeface="Arial MT"/>
                <a:cs typeface="Arial MT"/>
              </a:rPr>
              <a:t> </a:t>
            </a:r>
            <a:r>
              <a:rPr dirty="0" sz="1000" spc="-100">
                <a:latin typeface="Arial MT"/>
                <a:cs typeface="Arial MT"/>
              </a:rPr>
              <a:t>normal</a:t>
            </a:r>
            <a:r>
              <a:rPr dirty="0" sz="1000" spc="-45">
                <a:latin typeface="Arial MT"/>
                <a:cs typeface="Arial MT"/>
              </a:rPr>
              <a:t> </a:t>
            </a:r>
            <a:r>
              <a:rPr dirty="0" sz="1000" spc="-75">
                <a:latin typeface="Arial MT"/>
                <a:cs typeface="Arial MT"/>
              </a:rPr>
              <a:t>(inferior</a:t>
            </a:r>
            <a:r>
              <a:rPr dirty="0" sz="1000" spc="-40">
                <a:latin typeface="Arial MT"/>
                <a:cs typeface="Arial MT"/>
              </a:rPr>
              <a:t> </a:t>
            </a:r>
            <a:r>
              <a:rPr dirty="0" sz="1000" spc="-75">
                <a:latin typeface="Arial MT"/>
                <a:cs typeface="Arial MT"/>
              </a:rPr>
              <a:t>al</a:t>
            </a:r>
            <a:r>
              <a:rPr dirty="0" sz="1000" spc="-55">
                <a:latin typeface="Arial MT"/>
                <a:cs typeface="Arial MT"/>
              </a:rPr>
              <a:t> </a:t>
            </a:r>
            <a:r>
              <a:rPr dirty="0" sz="1000" spc="-80">
                <a:latin typeface="Arial MT"/>
                <a:cs typeface="Arial MT"/>
              </a:rPr>
              <a:t>percentil</a:t>
            </a:r>
            <a:r>
              <a:rPr dirty="0" sz="1000" spc="210">
                <a:latin typeface="Arial MT"/>
                <a:cs typeface="Arial MT"/>
              </a:rPr>
              <a:t> </a:t>
            </a:r>
            <a:r>
              <a:rPr dirty="0" sz="1000" spc="-90">
                <a:latin typeface="Arial MT"/>
                <a:cs typeface="Arial MT"/>
              </a:rPr>
              <a:t>33)</a:t>
            </a:r>
            <a:r>
              <a:rPr dirty="0" sz="1000" spc="215">
                <a:latin typeface="Arial MT"/>
                <a:cs typeface="Arial MT"/>
              </a:rPr>
              <a:t> </a:t>
            </a:r>
            <a:r>
              <a:rPr dirty="0" sz="1000" spc="-100">
                <a:latin typeface="Arial MT"/>
                <a:cs typeface="Arial MT"/>
              </a:rPr>
              <a:t>son</a:t>
            </a:r>
            <a:r>
              <a:rPr dirty="0" sz="1000" spc="215">
                <a:latin typeface="Arial MT"/>
                <a:cs typeface="Arial MT"/>
              </a:rPr>
              <a:t> </a:t>
            </a:r>
            <a:r>
              <a:rPr dirty="0" sz="1000" spc="-95">
                <a:latin typeface="Arial MT"/>
                <a:cs typeface="Arial MT"/>
              </a:rPr>
              <a:t>próximas</a:t>
            </a:r>
            <a:r>
              <a:rPr dirty="0" sz="1000" spc="215">
                <a:latin typeface="Arial MT"/>
                <a:cs typeface="Arial MT"/>
              </a:rPr>
              <a:t> </a:t>
            </a:r>
            <a:r>
              <a:rPr dirty="0" sz="1000" spc="-90">
                <a:latin typeface="Arial MT"/>
                <a:cs typeface="Arial MT"/>
              </a:rPr>
              <a:t>y</a:t>
            </a:r>
            <a:r>
              <a:rPr dirty="0" sz="1000" spc="-50">
                <a:latin typeface="Arial MT"/>
                <a:cs typeface="Arial MT"/>
              </a:rPr>
              <a:t> </a:t>
            </a:r>
            <a:r>
              <a:rPr dirty="0" sz="1000" spc="-95">
                <a:latin typeface="Arial MT"/>
                <a:cs typeface="Arial MT"/>
              </a:rPr>
              <a:t>son</a:t>
            </a:r>
            <a:r>
              <a:rPr dirty="0" sz="1000" spc="-50">
                <a:latin typeface="Arial MT"/>
                <a:cs typeface="Arial MT"/>
              </a:rPr>
              <a:t> </a:t>
            </a:r>
            <a:r>
              <a:rPr dirty="0" sz="1000" spc="-85">
                <a:latin typeface="Arial MT"/>
                <a:cs typeface="Arial MT"/>
              </a:rPr>
              <a:t>las</a:t>
            </a:r>
            <a:r>
              <a:rPr dirty="0" sz="1000" spc="-50">
                <a:latin typeface="Arial MT"/>
                <a:cs typeface="Arial MT"/>
              </a:rPr>
              <a:t> </a:t>
            </a:r>
            <a:r>
              <a:rPr dirty="0" sz="1000" spc="-120">
                <a:latin typeface="Arial MT"/>
                <a:cs typeface="Arial MT"/>
              </a:rPr>
              <a:t>más</a:t>
            </a:r>
            <a:r>
              <a:rPr dirty="0" sz="1000" spc="-50">
                <a:latin typeface="Arial MT"/>
                <a:cs typeface="Arial MT"/>
              </a:rPr>
              <a:t> </a:t>
            </a:r>
            <a:r>
              <a:rPr dirty="0" sz="1000" spc="-75">
                <a:latin typeface="Arial MT"/>
                <a:cs typeface="Arial MT"/>
              </a:rPr>
              <a:t>altas.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32" name="object 32" descr=""/>
          <p:cNvGrpSpPr/>
          <p:nvPr/>
        </p:nvGrpSpPr>
        <p:grpSpPr>
          <a:xfrm>
            <a:off x="3327653" y="3829024"/>
            <a:ext cx="788035" cy="595630"/>
            <a:chOff x="3327653" y="3829024"/>
            <a:chExt cx="788035" cy="595630"/>
          </a:xfrm>
        </p:grpSpPr>
        <p:pic>
          <p:nvPicPr>
            <p:cNvPr id="33" name="object 33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327653" y="3829024"/>
              <a:ext cx="787641" cy="595147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518534" y="4020134"/>
              <a:ext cx="431164" cy="238556"/>
            </a:xfrm>
            <a:prstGeom prst="rect">
              <a:avLst/>
            </a:prstGeom>
          </p:spPr>
        </p:pic>
      </p:grpSp>
      <p:sp>
        <p:nvSpPr>
          <p:cNvPr id="35" name="object 35" descr=""/>
          <p:cNvSpPr txBox="1"/>
          <p:nvPr/>
        </p:nvSpPr>
        <p:spPr>
          <a:xfrm>
            <a:off x="3242055" y="4221226"/>
            <a:ext cx="1060450" cy="906780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algn="just" marL="12700" marR="5080">
              <a:lnSpc>
                <a:spcPct val="95600"/>
              </a:lnSpc>
              <a:spcBef>
                <a:spcPts val="155"/>
              </a:spcBef>
              <a:tabLst>
                <a:tab pos="850265" algn="l"/>
              </a:tabLst>
            </a:pPr>
            <a:r>
              <a:rPr dirty="0" sz="1000" spc="-95">
                <a:latin typeface="Arial MT"/>
                <a:cs typeface="Arial MT"/>
              </a:rPr>
              <a:t>Escenario</a:t>
            </a:r>
            <a:r>
              <a:rPr dirty="0" sz="1000">
                <a:latin typeface="Arial MT"/>
                <a:cs typeface="Arial MT"/>
              </a:rPr>
              <a:t>	</a:t>
            </a:r>
            <a:r>
              <a:rPr dirty="0" sz="1000" spc="-120">
                <a:latin typeface="Arial MT"/>
                <a:cs typeface="Arial MT"/>
              </a:rPr>
              <a:t>más</a:t>
            </a:r>
            <a:r>
              <a:rPr dirty="0" sz="1000" spc="-50">
                <a:latin typeface="Arial MT"/>
                <a:cs typeface="Arial MT"/>
              </a:rPr>
              <a:t> </a:t>
            </a:r>
            <a:r>
              <a:rPr dirty="0" sz="1000" spc="-95">
                <a:latin typeface="Arial MT"/>
                <a:cs typeface="Arial MT"/>
              </a:rPr>
              <a:t>probable</a:t>
            </a:r>
            <a:r>
              <a:rPr dirty="0" sz="1000" spc="795">
                <a:latin typeface="Arial MT"/>
                <a:cs typeface="Arial MT"/>
              </a:rPr>
              <a:t> </a:t>
            </a:r>
            <a:r>
              <a:rPr dirty="0" sz="1000" spc="-100">
                <a:latin typeface="Arial MT"/>
                <a:cs typeface="Arial MT"/>
              </a:rPr>
              <a:t>de</a:t>
            </a:r>
            <a:r>
              <a:rPr dirty="0" sz="1000" spc="795">
                <a:latin typeface="Arial MT"/>
                <a:cs typeface="Arial MT"/>
              </a:rPr>
              <a:t> </a:t>
            </a:r>
            <a:r>
              <a:rPr dirty="0" sz="1000" spc="-75">
                <a:latin typeface="Arial MT"/>
                <a:cs typeface="Arial MT"/>
              </a:rPr>
              <a:t>lluvia</a:t>
            </a:r>
            <a:r>
              <a:rPr dirty="0" sz="1000" spc="-55">
                <a:latin typeface="Arial MT"/>
                <a:cs typeface="Arial MT"/>
              </a:rPr>
              <a:t> </a:t>
            </a:r>
            <a:r>
              <a:rPr dirty="0" sz="1000" spc="-85">
                <a:latin typeface="Arial MT"/>
                <a:cs typeface="Arial MT"/>
              </a:rPr>
              <a:t>dentro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 spc="-100">
                <a:latin typeface="Arial MT"/>
                <a:cs typeface="Arial MT"/>
              </a:rPr>
              <a:t>de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95">
                <a:latin typeface="Arial MT"/>
                <a:cs typeface="Arial MT"/>
              </a:rPr>
              <a:t>condiciones</a:t>
            </a:r>
            <a:r>
              <a:rPr dirty="0" sz="1000" spc="-55">
                <a:latin typeface="Arial MT"/>
                <a:cs typeface="Arial MT"/>
              </a:rPr>
              <a:t> </a:t>
            </a:r>
            <a:r>
              <a:rPr dirty="0" sz="1000" spc="-100">
                <a:latin typeface="Arial MT"/>
                <a:cs typeface="Arial MT"/>
              </a:rPr>
              <a:t>normales</a:t>
            </a:r>
            <a:r>
              <a:rPr dirty="0" sz="1000" spc="710">
                <a:latin typeface="Arial MT"/>
                <a:cs typeface="Arial MT"/>
              </a:rPr>
              <a:t> </a:t>
            </a:r>
            <a:r>
              <a:rPr dirty="0" sz="1000" spc="-85">
                <a:latin typeface="Arial MT"/>
                <a:cs typeface="Arial MT"/>
              </a:rPr>
              <a:t>(entre</a:t>
            </a:r>
            <a:r>
              <a:rPr dirty="0" sz="1000" spc="705">
                <a:latin typeface="Arial MT"/>
                <a:cs typeface="Arial MT"/>
              </a:rPr>
              <a:t> </a:t>
            </a:r>
            <a:r>
              <a:rPr dirty="0" sz="1000" spc="-75">
                <a:latin typeface="Arial MT"/>
                <a:cs typeface="Arial MT"/>
              </a:rPr>
              <a:t>el</a:t>
            </a:r>
            <a:r>
              <a:rPr dirty="0" sz="1000" spc="-55">
                <a:latin typeface="Arial MT"/>
                <a:cs typeface="Arial MT"/>
              </a:rPr>
              <a:t> </a:t>
            </a:r>
            <a:r>
              <a:rPr dirty="0" sz="1000" spc="-80">
                <a:latin typeface="Arial MT"/>
                <a:cs typeface="Arial MT"/>
              </a:rPr>
              <a:t>percentil</a:t>
            </a:r>
            <a:r>
              <a:rPr dirty="0" sz="1000" spc="-75">
                <a:latin typeface="Arial MT"/>
                <a:cs typeface="Arial MT"/>
              </a:rPr>
              <a:t> </a:t>
            </a:r>
            <a:r>
              <a:rPr dirty="0" sz="1000" spc="-100">
                <a:latin typeface="Arial MT"/>
                <a:cs typeface="Arial MT"/>
              </a:rPr>
              <a:t>66</a:t>
            </a:r>
            <a:r>
              <a:rPr dirty="0" sz="1000" spc="-80">
                <a:latin typeface="Arial MT"/>
                <a:cs typeface="Arial MT"/>
              </a:rPr>
              <a:t> </a:t>
            </a:r>
            <a:r>
              <a:rPr dirty="0" sz="1000" spc="-90">
                <a:latin typeface="Arial MT"/>
                <a:cs typeface="Arial MT"/>
              </a:rPr>
              <a:t>y</a:t>
            </a:r>
            <a:r>
              <a:rPr dirty="0" sz="1000" spc="-70">
                <a:latin typeface="Arial MT"/>
                <a:cs typeface="Arial MT"/>
              </a:rPr>
              <a:t> </a:t>
            </a:r>
            <a:r>
              <a:rPr dirty="0" sz="1000" spc="-85">
                <a:latin typeface="Arial MT"/>
                <a:cs typeface="Arial MT"/>
              </a:rPr>
              <a:t>percentil</a:t>
            </a:r>
            <a:r>
              <a:rPr dirty="0" sz="1000" spc="-55">
                <a:latin typeface="Arial MT"/>
                <a:cs typeface="Arial MT"/>
              </a:rPr>
              <a:t> </a:t>
            </a:r>
            <a:r>
              <a:rPr dirty="0" sz="1000" spc="-80">
                <a:latin typeface="Arial MT"/>
                <a:cs typeface="Arial MT"/>
              </a:rPr>
              <a:t>33).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36" name="object 36" descr=""/>
          <p:cNvGrpSpPr/>
          <p:nvPr/>
        </p:nvGrpSpPr>
        <p:grpSpPr>
          <a:xfrm>
            <a:off x="3391227" y="5482775"/>
            <a:ext cx="748030" cy="497840"/>
            <a:chOff x="3391227" y="5482775"/>
            <a:chExt cx="748030" cy="497840"/>
          </a:xfrm>
        </p:grpSpPr>
        <p:pic>
          <p:nvPicPr>
            <p:cNvPr id="37" name="object 37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391227" y="5482775"/>
              <a:ext cx="747858" cy="497787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532758" y="5624194"/>
              <a:ext cx="490220" cy="241300"/>
            </a:xfrm>
            <a:prstGeom prst="rect">
              <a:avLst/>
            </a:prstGeom>
          </p:spPr>
        </p:pic>
      </p:grpSp>
      <p:sp>
        <p:nvSpPr>
          <p:cNvPr id="39" name="object 39" descr=""/>
          <p:cNvSpPr txBox="1"/>
          <p:nvPr/>
        </p:nvSpPr>
        <p:spPr>
          <a:xfrm>
            <a:off x="2792476" y="5894070"/>
            <a:ext cx="185801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57530" algn="l"/>
                <a:tab pos="870585" algn="l"/>
                <a:tab pos="1728470" algn="l"/>
              </a:tabLst>
            </a:pPr>
            <a:r>
              <a:rPr dirty="0" sz="1000" spc="-10">
                <a:latin typeface="Arial MT"/>
                <a:cs typeface="Arial MT"/>
              </a:rPr>
              <a:t>Cuando</a:t>
            </a:r>
            <a:r>
              <a:rPr dirty="0" sz="1000">
                <a:latin typeface="Arial MT"/>
                <a:cs typeface="Arial MT"/>
              </a:rPr>
              <a:t>	</a:t>
            </a:r>
            <a:r>
              <a:rPr dirty="0" sz="1000" spc="-25">
                <a:latin typeface="Arial MT"/>
                <a:cs typeface="Arial MT"/>
              </a:rPr>
              <a:t>las</a:t>
            </a:r>
            <a:r>
              <a:rPr dirty="0" sz="1000">
                <a:latin typeface="Arial MT"/>
                <a:cs typeface="Arial MT"/>
              </a:rPr>
              <a:t>	</a:t>
            </a:r>
            <a:r>
              <a:rPr dirty="0" sz="1000" spc="-10">
                <a:latin typeface="Arial MT"/>
                <a:cs typeface="Arial MT"/>
              </a:rPr>
              <a:t>probabilidades</a:t>
            </a:r>
            <a:r>
              <a:rPr dirty="0" sz="1000">
                <a:latin typeface="Arial MT"/>
                <a:cs typeface="Arial MT"/>
              </a:rPr>
              <a:t>	</a:t>
            </a:r>
            <a:r>
              <a:rPr dirty="0" sz="1000" spc="-65">
                <a:latin typeface="Arial MT"/>
                <a:cs typeface="Arial MT"/>
              </a:rPr>
              <a:t>de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2792476" y="6039611"/>
            <a:ext cx="185864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54685" algn="l"/>
                <a:tab pos="1371600" algn="l"/>
                <a:tab pos="1764030" algn="l"/>
              </a:tabLst>
            </a:pPr>
            <a:r>
              <a:rPr dirty="0" sz="1000" spc="-10">
                <a:latin typeface="Arial MT"/>
                <a:cs typeface="Arial MT"/>
              </a:rPr>
              <a:t>ocurrencia</a:t>
            </a:r>
            <a:r>
              <a:rPr dirty="0" sz="1000">
                <a:latin typeface="Arial MT"/>
                <a:cs typeface="Arial MT"/>
              </a:rPr>
              <a:t>	</a:t>
            </a:r>
            <a:r>
              <a:rPr dirty="0" sz="1000" spc="-10">
                <a:latin typeface="Arial MT"/>
                <a:cs typeface="Arial MT"/>
              </a:rPr>
              <a:t>temperatura</a:t>
            </a:r>
            <a:r>
              <a:rPr dirty="0" sz="1000">
                <a:latin typeface="Arial MT"/>
                <a:cs typeface="Arial MT"/>
              </a:rPr>
              <a:t>	</a:t>
            </a:r>
            <a:r>
              <a:rPr dirty="0" sz="1000" spc="-10">
                <a:latin typeface="Arial MT"/>
                <a:cs typeface="Arial MT"/>
              </a:rPr>
              <a:t>entre</a:t>
            </a:r>
            <a:r>
              <a:rPr dirty="0" sz="1000">
                <a:latin typeface="Arial MT"/>
                <a:cs typeface="Arial MT"/>
              </a:rPr>
              <a:t>	</a:t>
            </a:r>
            <a:r>
              <a:rPr dirty="0" sz="1000" spc="-40">
                <a:latin typeface="Arial MT"/>
                <a:cs typeface="Arial MT"/>
              </a:rPr>
              <a:t>el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2792476" y="6185153"/>
            <a:ext cx="1858645" cy="615950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2700" marR="5080">
              <a:lnSpc>
                <a:spcPct val="95700"/>
              </a:lnSpc>
              <a:spcBef>
                <a:spcPts val="150"/>
              </a:spcBef>
            </a:pPr>
            <a:r>
              <a:rPr dirty="0" sz="1000" spc="-90">
                <a:latin typeface="Arial MT"/>
                <a:cs typeface="Arial MT"/>
              </a:rPr>
              <a:t>escenario</a:t>
            </a:r>
            <a:r>
              <a:rPr dirty="0" sz="1000" spc="160">
                <a:latin typeface="Arial MT"/>
                <a:cs typeface="Arial MT"/>
              </a:rPr>
              <a:t> </a:t>
            </a:r>
            <a:r>
              <a:rPr dirty="0" sz="1000" spc="-95">
                <a:latin typeface="Arial MT"/>
                <a:cs typeface="Arial MT"/>
              </a:rPr>
              <a:t>"Normal"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 spc="-85">
                <a:latin typeface="Arial MT"/>
                <a:cs typeface="Arial MT"/>
              </a:rPr>
              <a:t>(entre</a:t>
            </a:r>
            <a:r>
              <a:rPr dirty="0" sz="1000" spc="160">
                <a:latin typeface="Arial MT"/>
                <a:cs typeface="Arial MT"/>
              </a:rPr>
              <a:t> </a:t>
            </a:r>
            <a:r>
              <a:rPr dirty="0" sz="1000" spc="-75">
                <a:latin typeface="Arial MT"/>
                <a:cs typeface="Arial MT"/>
              </a:rPr>
              <a:t>el</a:t>
            </a:r>
            <a:r>
              <a:rPr dirty="0" sz="1000" spc="150">
                <a:latin typeface="Arial MT"/>
                <a:cs typeface="Arial MT"/>
              </a:rPr>
              <a:t> </a:t>
            </a:r>
            <a:r>
              <a:rPr dirty="0" sz="1000" spc="-80">
                <a:latin typeface="Arial MT"/>
                <a:cs typeface="Arial MT"/>
              </a:rPr>
              <a:t>percentil</a:t>
            </a:r>
            <a:r>
              <a:rPr dirty="0" sz="1000" spc="-55">
                <a:latin typeface="Arial MT"/>
                <a:cs typeface="Arial MT"/>
              </a:rPr>
              <a:t> </a:t>
            </a:r>
            <a:r>
              <a:rPr dirty="0" sz="1000" spc="-100">
                <a:latin typeface="Arial MT"/>
                <a:cs typeface="Arial MT"/>
              </a:rPr>
              <a:t>66</a:t>
            </a:r>
            <a:r>
              <a:rPr dirty="0" sz="1000" spc="-80">
                <a:latin typeface="Arial MT"/>
                <a:cs typeface="Arial MT"/>
              </a:rPr>
              <a:t> </a:t>
            </a:r>
            <a:r>
              <a:rPr dirty="0" sz="1000" spc="-90">
                <a:latin typeface="Arial MT"/>
                <a:cs typeface="Arial MT"/>
              </a:rPr>
              <a:t>y</a:t>
            </a:r>
            <a:r>
              <a:rPr dirty="0" sz="1000" spc="-75">
                <a:latin typeface="Arial MT"/>
                <a:cs typeface="Arial MT"/>
              </a:rPr>
              <a:t> </a:t>
            </a:r>
            <a:r>
              <a:rPr dirty="0" sz="1000" spc="-80">
                <a:latin typeface="Arial MT"/>
                <a:cs typeface="Arial MT"/>
              </a:rPr>
              <a:t>percentil </a:t>
            </a:r>
            <a:r>
              <a:rPr dirty="0" sz="1000" spc="-90">
                <a:latin typeface="Arial MT"/>
                <a:cs typeface="Arial MT"/>
              </a:rPr>
              <a:t>33)</a:t>
            </a:r>
            <a:r>
              <a:rPr dirty="0" sz="1000" spc="-75">
                <a:latin typeface="Arial MT"/>
                <a:cs typeface="Arial MT"/>
              </a:rPr>
              <a:t> </a:t>
            </a:r>
            <a:r>
              <a:rPr dirty="0" sz="1000" spc="-95">
                <a:latin typeface="Arial MT"/>
                <a:cs typeface="Arial MT"/>
              </a:rPr>
              <a:t>e</a:t>
            </a:r>
            <a:r>
              <a:rPr dirty="0" sz="1000" spc="-75">
                <a:latin typeface="Arial MT"/>
                <a:cs typeface="Arial MT"/>
              </a:rPr>
              <a:t> </a:t>
            </a:r>
            <a:r>
              <a:rPr dirty="0" sz="1000" spc="-70">
                <a:latin typeface="Arial MT"/>
                <a:cs typeface="Arial MT"/>
              </a:rPr>
              <a:t>"Inferior"</a:t>
            </a:r>
            <a:r>
              <a:rPr dirty="0" sz="1000" spc="-75">
                <a:latin typeface="Arial MT"/>
                <a:cs typeface="Arial MT"/>
              </a:rPr>
              <a:t> </a:t>
            </a:r>
            <a:r>
              <a:rPr dirty="0" sz="1000" spc="-95">
                <a:latin typeface="Arial MT"/>
                <a:cs typeface="Arial MT"/>
              </a:rPr>
              <a:t>a</a:t>
            </a:r>
            <a:r>
              <a:rPr dirty="0" sz="1000" spc="-85">
                <a:latin typeface="Arial MT"/>
                <a:cs typeface="Arial MT"/>
              </a:rPr>
              <a:t> </a:t>
            </a:r>
            <a:r>
              <a:rPr dirty="0" sz="1000" spc="-75">
                <a:latin typeface="Arial MT"/>
                <a:cs typeface="Arial MT"/>
              </a:rPr>
              <a:t>lo</a:t>
            </a:r>
            <a:r>
              <a:rPr dirty="0" sz="1000" spc="-80">
                <a:latin typeface="Arial MT"/>
                <a:cs typeface="Arial MT"/>
              </a:rPr>
              <a:t> </a:t>
            </a:r>
            <a:r>
              <a:rPr dirty="0" sz="1000" spc="-100">
                <a:latin typeface="Arial MT"/>
                <a:cs typeface="Arial MT"/>
              </a:rPr>
              <a:t>normal</a:t>
            </a:r>
            <a:r>
              <a:rPr dirty="0" sz="1000" spc="-55">
                <a:latin typeface="Arial MT"/>
                <a:cs typeface="Arial MT"/>
              </a:rPr>
              <a:t> </a:t>
            </a:r>
            <a:r>
              <a:rPr dirty="0" sz="1000" spc="-75">
                <a:latin typeface="Arial MT"/>
                <a:cs typeface="Arial MT"/>
              </a:rPr>
              <a:t>(inferior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 spc="-75">
                <a:latin typeface="Arial MT"/>
                <a:cs typeface="Arial MT"/>
              </a:rPr>
              <a:t>al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80">
                <a:latin typeface="Arial MT"/>
                <a:cs typeface="Arial MT"/>
              </a:rPr>
              <a:t>percentil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90">
                <a:latin typeface="Arial MT"/>
                <a:cs typeface="Arial MT"/>
              </a:rPr>
              <a:t>33)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 spc="-95">
                <a:latin typeface="Arial MT"/>
                <a:cs typeface="Arial MT"/>
              </a:rPr>
              <a:t>son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 spc="-100">
                <a:latin typeface="Arial MT"/>
                <a:cs typeface="Arial MT"/>
              </a:rPr>
              <a:t>próximas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 spc="-90">
                <a:latin typeface="Arial MT"/>
                <a:cs typeface="Arial MT"/>
              </a:rPr>
              <a:t>y</a:t>
            </a:r>
            <a:r>
              <a:rPr dirty="0" sz="1000" spc="-50">
                <a:latin typeface="Arial MT"/>
                <a:cs typeface="Arial MT"/>
              </a:rPr>
              <a:t> </a:t>
            </a:r>
            <a:r>
              <a:rPr dirty="0" sz="1000" spc="-95">
                <a:latin typeface="Arial MT"/>
                <a:cs typeface="Arial MT"/>
              </a:rPr>
              <a:t>son</a:t>
            </a:r>
            <a:r>
              <a:rPr dirty="0" sz="1000" spc="-50">
                <a:latin typeface="Arial MT"/>
                <a:cs typeface="Arial MT"/>
              </a:rPr>
              <a:t> </a:t>
            </a:r>
            <a:r>
              <a:rPr dirty="0" sz="1000" spc="-85">
                <a:latin typeface="Arial MT"/>
                <a:cs typeface="Arial MT"/>
              </a:rPr>
              <a:t>las</a:t>
            </a:r>
            <a:r>
              <a:rPr dirty="0" sz="1000" spc="-50">
                <a:latin typeface="Arial MT"/>
                <a:cs typeface="Arial MT"/>
              </a:rPr>
              <a:t> </a:t>
            </a:r>
            <a:r>
              <a:rPr dirty="0" sz="1000" spc="-120">
                <a:latin typeface="Arial MT"/>
                <a:cs typeface="Arial MT"/>
              </a:rPr>
              <a:t>más</a:t>
            </a:r>
            <a:r>
              <a:rPr dirty="0" sz="1000" spc="-50">
                <a:latin typeface="Arial MT"/>
                <a:cs typeface="Arial MT"/>
              </a:rPr>
              <a:t> </a:t>
            </a:r>
            <a:r>
              <a:rPr dirty="0" sz="1000" spc="-75">
                <a:latin typeface="Arial MT"/>
                <a:cs typeface="Arial MT"/>
              </a:rPr>
              <a:t>altas.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42" name="object 42" descr=""/>
          <p:cNvGrpSpPr/>
          <p:nvPr/>
        </p:nvGrpSpPr>
        <p:grpSpPr>
          <a:xfrm>
            <a:off x="5348863" y="5402359"/>
            <a:ext cx="1278255" cy="518159"/>
            <a:chOff x="5348863" y="5402359"/>
            <a:chExt cx="1278255" cy="518159"/>
          </a:xfrm>
        </p:grpSpPr>
        <p:pic>
          <p:nvPicPr>
            <p:cNvPr id="43" name="object 43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348863" y="5402359"/>
              <a:ext cx="1277991" cy="517674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490844" y="5546724"/>
              <a:ext cx="1018540" cy="254000"/>
            </a:xfrm>
            <a:prstGeom prst="rect">
              <a:avLst/>
            </a:prstGeom>
          </p:spPr>
        </p:pic>
      </p:grpSp>
      <p:sp>
        <p:nvSpPr>
          <p:cNvPr id="45" name="object 45" descr=""/>
          <p:cNvSpPr txBox="1"/>
          <p:nvPr/>
        </p:nvSpPr>
        <p:spPr>
          <a:xfrm>
            <a:off x="5365241" y="5864351"/>
            <a:ext cx="1360170" cy="615950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2700" marR="5080">
              <a:lnSpc>
                <a:spcPct val="95700"/>
              </a:lnSpc>
              <a:spcBef>
                <a:spcPts val="150"/>
              </a:spcBef>
            </a:pPr>
            <a:r>
              <a:rPr dirty="0" sz="1000" spc="-80">
                <a:latin typeface="Arial MT"/>
                <a:cs typeface="Arial MT"/>
              </a:rPr>
              <a:t>Escenario</a:t>
            </a:r>
            <a:r>
              <a:rPr dirty="0" sz="1000" spc="40">
                <a:latin typeface="Arial MT"/>
                <a:cs typeface="Arial MT"/>
              </a:rPr>
              <a:t> </a:t>
            </a:r>
            <a:r>
              <a:rPr dirty="0" sz="1000" spc="-90">
                <a:latin typeface="Arial MT"/>
                <a:cs typeface="Arial MT"/>
              </a:rPr>
              <a:t>más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85">
                <a:latin typeface="Arial MT"/>
                <a:cs typeface="Arial MT"/>
              </a:rPr>
              <a:t>probable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5">
                <a:latin typeface="Arial MT"/>
                <a:cs typeface="Arial MT"/>
              </a:rPr>
              <a:t>de </a:t>
            </a:r>
            <a:r>
              <a:rPr dirty="0" sz="1000" spc="-65">
                <a:latin typeface="Arial MT"/>
                <a:cs typeface="Arial MT"/>
              </a:rPr>
              <a:t>temperatura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 spc="-35">
                <a:latin typeface="Arial MT"/>
                <a:cs typeface="Arial MT"/>
              </a:rPr>
              <a:t>"Inferior"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 spc="-25">
                <a:latin typeface="Arial MT"/>
                <a:cs typeface="Arial MT"/>
              </a:rPr>
              <a:t>lo </a:t>
            </a:r>
            <a:r>
              <a:rPr dirty="0" sz="1000" spc="-70">
                <a:latin typeface="Arial MT"/>
                <a:cs typeface="Arial MT"/>
              </a:rPr>
              <a:t>normal</a:t>
            </a:r>
            <a:r>
              <a:rPr dirty="0" sz="1000" spc="35">
                <a:latin typeface="Arial MT"/>
                <a:cs typeface="Arial MT"/>
              </a:rPr>
              <a:t> </a:t>
            </a:r>
            <a:r>
              <a:rPr dirty="0" sz="1000" spc="-50">
                <a:latin typeface="Arial MT"/>
                <a:cs typeface="Arial MT"/>
              </a:rPr>
              <a:t>(inferior</a:t>
            </a:r>
            <a:r>
              <a:rPr dirty="0" sz="1000" spc="4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al</a:t>
            </a:r>
            <a:r>
              <a:rPr dirty="0" sz="1000" spc="35">
                <a:latin typeface="Arial MT"/>
                <a:cs typeface="Arial MT"/>
              </a:rPr>
              <a:t> </a:t>
            </a:r>
            <a:r>
              <a:rPr dirty="0" sz="1000" spc="-70">
                <a:latin typeface="Arial MT"/>
                <a:cs typeface="Arial MT"/>
              </a:rPr>
              <a:t>percentil </a:t>
            </a:r>
            <a:r>
              <a:rPr dirty="0" sz="1000" spc="-20">
                <a:latin typeface="Arial MT"/>
                <a:cs typeface="Arial MT"/>
              </a:rPr>
              <a:t>33).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46" name="object 46" descr=""/>
          <p:cNvGrpSpPr/>
          <p:nvPr/>
        </p:nvGrpSpPr>
        <p:grpSpPr>
          <a:xfrm>
            <a:off x="2950161" y="7130074"/>
            <a:ext cx="689610" cy="496570"/>
            <a:chOff x="2950161" y="7130074"/>
            <a:chExt cx="689610" cy="496570"/>
          </a:xfrm>
        </p:grpSpPr>
        <p:pic>
          <p:nvPicPr>
            <p:cNvPr id="47" name="object 47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950161" y="7130074"/>
              <a:ext cx="689186" cy="495956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091815" y="7271969"/>
              <a:ext cx="431164" cy="238556"/>
            </a:xfrm>
            <a:prstGeom prst="rect">
              <a:avLst/>
            </a:prstGeom>
          </p:spPr>
        </p:pic>
      </p:grpSp>
      <p:sp>
        <p:nvSpPr>
          <p:cNvPr id="49" name="object 49" descr=""/>
          <p:cNvSpPr txBox="1"/>
          <p:nvPr/>
        </p:nvSpPr>
        <p:spPr>
          <a:xfrm>
            <a:off x="2915920" y="7580376"/>
            <a:ext cx="488950" cy="32385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>
              <a:lnSpc>
                <a:spcPts val="1150"/>
              </a:lnSpc>
              <a:spcBef>
                <a:spcPts val="180"/>
              </a:spcBef>
            </a:pPr>
            <a:r>
              <a:rPr dirty="0" sz="1000" spc="-100">
                <a:latin typeface="Arial MT"/>
                <a:cs typeface="Arial MT"/>
              </a:rPr>
              <a:t>Escenario</a:t>
            </a:r>
            <a:r>
              <a:rPr dirty="0" sz="1000" spc="-40">
                <a:latin typeface="Arial MT"/>
                <a:cs typeface="Arial MT"/>
              </a:rPr>
              <a:t> probable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3768991" y="7580376"/>
            <a:ext cx="222885" cy="32385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93345" marR="5080" indent="-81280">
              <a:lnSpc>
                <a:spcPts val="1150"/>
              </a:lnSpc>
              <a:spcBef>
                <a:spcPts val="180"/>
              </a:spcBef>
            </a:pPr>
            <a:r>
              <a:rPr dirty="0" sz="1000" spc="-130">
                <a:latin typeface="Arial MT"/>
                <a:cs typeface="Arial MT"/>
              </a:rPr>
              <a:t>más</a:t>
            </a:r>
            <a:r>
              <a:rPr dirty="0" sz="1000" spc="500">
                <a:latin typeface="Arial MT"/>
                <a:cs typeface="Arial MT"/>
              </a:rPr>
              <a:t> </a:t>
            </a:r>
            <a:r>
              <a:rPr dirty="0" sz="1000" spc="-110">
                <a:latin typeface="Arial MT"/>
                <a:cs typeface="Arial MT"/>
              </a:rPr>
              <a:t>de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2915920" y="7871459"/>
            <a:ext cx="1075690" cy="615950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2700" marR="5080">
              <a:lnSpc>
                <a:spcPct val="95700"/>
              </a:lnSpc>
              <a:spcBef>
                <a:spcPts val="150"/>
              </a:spcBef>
            </a:pPr>
            <a:r>
              <a:rPr dirty="0" sz="1000" spc="-100">
                <a:latin typeface="Arial MT"/>
                <a:cs typeface="Arial MT"/>
              </a:rPr>
              <a:t>temperatura</a:t>
            </a:r>
            <a:r>
              <a:rPr dirty="0" sz="1000" spc="70">
                <a:latin typeface="Arial MT"/>
                <a:cs typeface="Arial MT"/>
              </a:rPr>
              <a:t> </a:t>
            </a:r>
            <a:r>
              <a:rPr dirty="0" sz="1000" spc="-90">
                <a:latin typeface="Arial MT"/>
                <a:cs typeface="Arial MT"/>
              </a:rPr>
              <a:t>dentro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 spc="-60">
                <a:latin typeface="Arial MT"/>
                <a:cs typeface="Arial MT"/>
              </a:rPr>
              <a:t>de </a:t>
            </a:r>
            <a:r>
              <a:rPr dirty="0" sz="1000" spc="-65">
                <a:latin typeface="Arial MT"/>
                <a:cs typeface="Arial MT"/>
              </a:rPr>
              <a:t>condiciones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85">
                <a:latin typeface="Arial MT"/>
                <a:cs typeface="Arial MT"/>
              </a:rPr>
              <a:t>normales</a:t>
            </a:r>
            <a:r>
              <a:rPr dirty="0" sz="1000" spc="500">
                <a:latin typeface="Arial MT"/>
                <a:cs typeface="Arial MT"/>
              </a:rPr>
              <a:t> </a:t>
            </a:r>
            <a:r>
              <a:rPr dirty="0" sz="1000" spc="-90">
                <a:latin typeface="Arial MT"/>
                <a:cs typeface="Arial MT"/>
              </a:rPr>
              <a:t>(entre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100">
                <a:latin typeface="Arial MT"/>
                <a:cs typeface="Arial MT"/>
              </a:rPr>
              <a:t>el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 spc="-90">
                <a:latin typeface="Arial MT"/>
                <a:cs typeface="Arial MT"/>
              </a:rPr>
              <a:t>percentil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 spc="-150">
                <a:latin typeface="Arial MT"/>
                <a:cs typeface="Arial MT"/>
              </a:rPr>
              <a:t>66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 spc="-50">
                <a:latin typeface="Arial MT"/>
                <a:cs typeface="Arial MT"/>
              </a:rPr>
              <a:t>y </a:t>
            </a:r>
            <a:r>
              <a:rPr dirty="0" sz="1000" spc="-85">
                <a:latin typeface="Arial MT"/>
                <a:cs typeface="Arial MT"/>
              </a:rPr>
              <a:t>percentil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 spc="-20">
                <a:latin typeface="Arial MT"/>
                <a:cs typeface="Arial MT"/>
              </a:rPr>
              <a:t>33).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52" name="object 52" descr=""/>
          <p:cNvGrpSpPr/>
          <p:nvPr/>
        </p:nvGrpSpPr>
        <p:grpSpPr>
          <a:xfrm>
            <a:off x="5367999" y="7080327"/>
            <a:ext cx="873125" cy="565150"/>
            <a:chOff x="5367999" y="7080327"/>
            <a:chExt cx="873125" cy="565150"/>
          </a:xfrm>
        </p:grpSpPr>
        <p:pic>
          <p:nvPicPr>
            <p:cNvPr id="53" name="object 53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367999" y="7080327"/>
              <a:ext cx="872600" cy="565119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510530" y="7224432"/>
              <a:ext cx="612139" cy="290410"/>
            </a:xfrm>
            <a:prstGeom prst="rect">
              <a:avLst/>
            </a:prstGeom>
          </p:spPr>
        </p:pic>
      </p:grpSp>
      <p:sp>
        <p:nvSpPr>
          <p:cNvPr id="55" name="object 55" descr=""/>
          <p:cNvSpPr txBox="1"/>
          <p:nvPr/>
        </p:nvSpPr>
        <p:spPr>
          <a:xfrm>
            <a:off x="6235839" y="7562088"/>
            <a:ext cx="222885" cy="32385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93345" marR="5080" indent="-81280">
              <a:lnSpc>
                <a:spcPts val="1150"/>
              </a:lnSpc>
              <a:spcBef>
                <a:spcPts val="180"/>
              </a:spcBef>
            </a:pPr>
            <a:r>
              <a:rPr dirty="0" sz="1000" spc="-130">
                <a:latin typeface="Arial MT"/>
                <a:cs typeface="Arial MT"/>
              </a:rPr>
              <a:t>más</a:t>
            </a:r>
            <a:r>
              <a:rPr dirty="0" sz="1000" spc="500">
                <a:latin typeface="Arial MT"/>
                <a:cs typeface="Arial MT"/>
              </a:rPr>
              <a:t> </a:t>
            </a:r>
            <a:r>
              <a:rPr dirty="0" sz="1000" spc="-110">
                <a:latin typeface="Arial MT"/>
                <a:cs typeface="Arial MT"/>
              </a:rPr>
              <a:t>de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5382767" y="7562088"/>
            <a:ext cx="588010" cy="46926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>
              <a:lnSpc>
                <a:spcPts val="1150"/>
              </a:lnSpc>
              <a:spcBef>
                <a:spcPts val="180"/>
              </a:spcBef>
            </a:pPr>
            <a:r>
              <a:rPr dirty="0" sz="1000" spc="-10">
                <a:latin typeface="Arial MT"/>
                <a:cs typeface="Arial MT"/>
              </a:rPr>
              <a:t>Escenario probable </a:t>
            </a:r>
            <a:r>
              <a:rPr dirty="0" sz="1000" spc="-95">
                <a:latin typeface="Arial MT"/>
                <a:cs typeface="Arial MT"/>
              </a:rPr>
              <a:t>temperatura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5382767" y="7999476"/>
            <a:ext cx="1075690" cy="32385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>
              <a:lnSpc>
                <a:spcPts val="1150"/>
              </a:lnSpc>
              <a:spcBef>
                <a:spcPts val="180"/>
              </a:spcBef>
            </a:pPr>
            <a:r>
              <a:rPr dirty="0" sz="1000" spc="-90">
                <a:latin typeface="Arial MT"/>
                <a:cs typeface="Arial MT"/>
              </a:rPr>
              <a:t>"Superior"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45">
                <a:latin typeface="Arial MT"/>
                <a:cs typeface="Arial MT"/>
              </a:rPr>
              <a:t>lo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 spc="-90">
                <a:latin typeface="Arial MT"/>
                <a:cs typeface="Arial MT"/>
              </a:rPr>
              <a:t>normal</a:t>
            </a:r>
            <a:r>
              <a:rPr dirty="0" sz="1000" spc="500">
                <a:latin typeface="Arial MT"/>
                <a:cs typeface="Arial MT"/>
              </a:rPr>
              <a:t> </a:t>
            </a:r>
            <a:r>
              <a:rPr dirty="0" sz="1000" spc="-95">
                <a:latin typeface="Arial MT"/>
                <a:cs typeface="Arial MT"/>
              </a:rPr>
              <a:t>(sobre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80">
                <a:latin typeface="Arial MT"/>
                <a:cs typeface="Arial MT"/>
              </a:rPr>
              <a:t>el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85">
                <a:latin typeface="Arial MT"/>
                <a:cs typeface="Arial MT"/>
              </a:rPr>
              <a:t>percentil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40">
                <a:latin typeface="Arial MT"/>
                <a:cs typeface="Arial MT"/>
              </a:rPr>
              <a:t>66).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58" name="object 58" descr=""/>
          <p:cNvGrpSpPr/>
          <p:nvPr/>
        </p:nvGrpSpPr>
        <p:grpSpPr>
          <a:xfrm>
            <a:off x="3834384" y="8236432"/>
            <a:ext cx="1464945" cy="595630"/>
            <a:chOff x="3834384" y="8236432"/>
            <a:chExt cx="1464945" cy="595630"/>
          </a:xfrm>
        </p:grpSpPr>
        <p:pic>
          <p:nvPicPr>
            <p:cNvPr id="59" name="object 59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834384" y="8236432"/>
              <a:ext cx="1464817" cy="595147"/>
            </a:xfrm>
            <a:prstGeom prst="rect">
              <a:avLst/>
            </a:prstGeom>
          </p:spPr>
        </p:pic>
        <p:pic>
          <p:nvPicPr>
            <p:cNvPr id="60" name="object 60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025900" y="8427719"/>
              <a:ext cx="1106804" cy="238760"/>
            </a:xfrm>
            <a:prstGeom prst="rect">
              <a:avLst/>
            </a:prstGeom>
          </p:spPr>
        </p:pic>
      </p:grpSp>
      <p:sp>
        <p:nvSpPr>
          <p:cNvPr id="61" name="object 61" descr=""/>
          <p:cNvSpPr txBox="1"/>
          <p:nvPr/>
        </p:nvSpPr>
        <p:spPr>
          <a:xfrm>
            <a:off x="3870705" y="8701531"/>
            <a:ext cx="1487805" cy="136969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31750">
              <a:lnSpc>
                <a:spcPct val="97800"/>
              </a:lnSpc>
              <a:spcBef>
                <a:spcPts val="125"/>
              </a:spcBef>
            </a:pPr>
            <a:r>
              <a:rPr dirty="0" sz="1000">
                <a:latin typeface="Cambria"/>
                <a:cs typeface="Cambria"/>
              </a:rPr>
              <a:t>Cuando</a:t>
            </a:r>
            <a:r>
              <a:rPr dirty="0" sz="1000" spc="-1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las</a:t>
            </a:r>
            <a:r>
              <a:rPr dirty="0" sz="1000" spc="-10">
                <a:latin typeface="Cambria"/>
                <a:cs typeface="Cambria"/>
              </a:rPr>
              <a:t> probabilidades </a:t>
            </a:r>
            <a:r>
              <a:rPr dirty="0" sz="1000">
                <a:latin typeface="Cambria"/>
                <a:cs typeface="Cambria"/>
              </a:rPr>
              <a:t>de</a:t>
            </a:r>
            <a:r>
              <a:rPr dirty="0" sz="1000" spc="-2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ocurrencia</a:t>
            </a:r>
            <a:r>
              <a:rPr dirty="0" sz="1000" spc="-30">
                <a:latin typeface="Cambria"/>
                <a:cs typeface="Cambria"/>
              </a:rPr>
              <a:t> </a:t>
            </a:r>
            <a:r>
              <a:rPr dirty="0" sz="1000" spc="-25">
                <a:latin typeface="Cambria"/>
                <a:cs typeface="Cambria"/>
              </a:rPr>
              <a:t>de</a:t>
            </a:r>
            <a:r>
              <a:rPr dirty="0" sz="1000">
                <a:latin typeface="Cambria"/>
                <a:cs typeface="Cambria"/>
              </a:rPr>
              <a:t> temperatura</a:t>
            </a:r>
            <a:r>
              <a:rPr dirty="0" sz="1000" spc="-4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entre</a:t>
            </a:r>
            <a:r>
              <a:rPr dirty="0" sz="1000" spc="-35">
                <a:latin typeface="Cambria"/>
                <a:cs typeface="Cambria"/>
              </a:rPr>
              <a:t> </a:t>
            </a:r>
            <a:r>
              <a:rPr dirty="0" sz="1000" spc="-25">
                <a:latin typeface="Cambria"/>
                <a:cs typeface="Cambria"/>
              </a:rPr>
              <a:t>el</a:t>
            </a:r>
            <a:r>
              <a:rPr dirty="0" sz="1000">
                <a:latin typeface="Cambria"/>
                <a:cs typeface="Cambria"/>
              </a:rPr>
              <a:t> escenario</a:t>
            </a:r>
            <a:r>
              <a:rPr dirty="0" sz="1000" spc="-2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"Normal"</a:t>
            </a:r>
            <a:r>
              <a:rPr dirty="0" sz="1000" spc="-15">
                <a:latin typeface="Cambria"/>
                <a:cs typeface="Cambria"/>
              </a:rPr>
              <a:t> </a:t>
            </a:r>
            <a:r>
              <a:rPr dirty="0" sz="1000" spc="-10">
                <a:latin typeface="Cambria"/>
                <a:cs typeface="Cambria"/>
              </a:rPr>
              <a:t>(entre </a:t>
            </a:r>
            <a:r>
              <a:rPr dirty="0" sz="1000">
                <a:latin typeface="Cambria"/>
                <a:cs typeface="Cambria"/>
              </a:rPr>
              <a:t>el</a:t>
            </a:r>
            <a:r>
              <a:rPr dirty="0" sz="1000" spc="-1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percentil</a:t>
            </a:r>
            <a:r>
              <a:rPr dirty="0" sz="1000" spc="-1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66</a:t>
            </a:r>
            <a:r>
              <a:rPr dirty="0" sz="1000" spc="-1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y</a:t>
            </a:r>
            <a:r>
              <a:rPr dirty="0" sz="1000" spc="-10">
                <a:latin typeface="Cambria"/>
                <a:cs typeface="Cambria"/>
              </a:rPr>
              <a:t> percentil</a:t>
            </a:r>
            <a:endParaRPr sz="1000">
              <a:latin typeface="Cambria"/>
              <a:cs typeface="Cambria"/>
            </a:endParaRPr>
          </a:p>
          <a:p>
            <a:pPr marL="12700">
              <a:lnSpc>
                <a:spcPts val="1160"/>
              </a:lnSpc>
            </a:pPr>
            <a:r>
              <a:rPr dirty="0" sz="1000">
                <a:latin typeface="Cambria"/>
                <a:cs typeface="Cambria"/>
              </a:rPr>
              <a:t>33)</a:t>
            </a:r>
            <a:r>
              <a:rPr dirty="0" sz="1000" spc="-1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y</a:t>
            </a:r>
            <a:r>
              <a:rPr dirty="0" sz="1000" spc="-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"Superior"</a:t>
            </a:r>
            <a:r>
              <a:rPr dirty="0" sz="1000" spc="-1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a</a:t>
            </a:r>
            <a:r>
              <a:rPr dirty="0" sz="1000" spc="-10">
                <a:latin typeface="Cambria"/>
                <a:cs typeface="Cambria"/>
              </a:rPr>
              <a:t> </a:t>
            </a:r>
            <a:r>
              <a:rPr dirty="0" sz="1000" spc="-25">
                <a:latin typeface="Cambria"/>
                <a:cs typeface="Cambria"/>
              </a:rPr>
              <a:t>lo</a:t>
            </a:r>
            <a:endParaRPr sz="1000">
              <a:latin typeface="Cambria"/>
              <a:cs typeface="Cambria"/>
            </a:endParaRPr>
          </a:p>
          <a:p>
            <a:pPr marL="12700" marR="5080">
              <a:lnSpc>
                <a:spcPts val="1170"/>
              </a:lnSpc>
              <a:spcBef>
                <a:spcPts val="55"/>
              </a:spcBef>
            </a:pPr>
            <a:r>
              <a:rPr dirty="0" sz="1000">
                <a:latin typeface="Cambria"/>
                <a:cs typeface="Cambria"/>
              </a:rPr>
              <a:t>normal</a:t>
            </a:r>
            <a:r>
              <a:rPr dirty="0" sz="1000" spc="-3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(superior</a:t>
            </a:r>
            <a:r>
              <a:rPr dirty="0" sz="1000" spc="-25">
                <a:latin typeface="Cambria"/>
                <a:cs typeface="Cambria"/>
              </a:rPr>
              <a:t> al</a:t>
            </a:r>
            <a:r>
              <a:rPr dirty="0" sz="1000">
                <a:latin typeface="Cambria"/>
                <a:cs typeface="Cambria"/>
              </a:rPr>
              <a:t> percentil</a:t>
            </a:r>
            <a:r>
              <a:rPr dirty="0" sz="1000" spc="-1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66)</a:t>
            </a:r>
            <a:r>
              <a:rPr dirty="0" sz="1000" spc="-2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son</a:t>
            </a:r>
            <a:r>
              <a:rPr dirty="0" sz="1000" spc="-20">
                <a:latin typeface="Cambria"/>
                <a:cs typeface="Cambria"/>
              </a:rPr>
              <a:t> </a:t>
            </a:r>
            <a:r>
              <a:rPr dirty="0" sz="1000" spc="-10">
                <a:latin typeface="Cambria"/>
                <a:cs typeface="Cambria"/>
              </a:rPr>
              <a:t>próximas </a:t>
            </a:r>
            <a:r>
              <a:rPr dirty="0" sz="1000">
                <a:latin typeface="Cambria"/>
                <a:cs typeface="Cambria"/>
              </a:rPr>
              <a:t>y</a:t>
            </a:r>
            <a:r>
              <a:rPr dirty="0" sz="1000" spc="-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son</a:t>
            </a:r>
            <a:r>
              <a:rPr dirty="0" sz="1000" spc="-1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las</a:t>
            </a:r>
            <a:r>
              <a:rPr dirty="0" sz="1000" spc="-1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más</a:t>
            </a:r>
            <a:r>
              <a:rPr dirty="0" sz="1000" spc="-5">
                <a:latin typeface="Cambria"/>
                <a:cs typeface="Cambria"/>
              </a:rPr>
              <a:t> </a:t>
            </a:r>
            <a:r>
              <a:rPr dirty="0" sz="1000" spc="-10">
                <a:latin typeface="Cambria"/>
                <a:cs typeface="Cambria"/>
              </a:rPr>
              <a:t>altas.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62" name="object 62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60"/>
              </a:lnSpc>
            </a:pPr>
            <a:r>
              <a:rPr dirty="0"/>
              <a:t>Fuente:</a:t>
            </a:r>
            <a:r>
              <a:rPr dirty="0" spc="-10"/>
              <a:t> </a:t>
            </a:r>
            <a:r>
              <a:rPr dirty="0"/>
              <a:t>Tablas,</a:t>
            </a:r>
            <a:r>
              <a:rPr dirty="0" spc="-5"/>
              <a:t> </a:t>
            </a:r>
            <a:r>
              <a:rPr dirty="0"/>
              <a:t>gráficos</a:t>
            </a:r>
            <a:r>
              <a:rPr dirty="0" spc="-5"/>
              <a:t> </a:t>
            </a:r>
            <a:r>
              <a:rPr dirty="0"/>
              <a:t>y</a:t>
            </a:r>
            <a:r>
              <a:rPr dirty="0" spc="-5"/>
              <a:t> </a:t>
            </a:r>
            <a:r>
              <a:rPr dirty="0"/>
              <a:t>mapas</a:t>
            </a:r>
            <a:r>
              <a:rPr dirty="0" spc="-10"/>
              <a:t> </a:t>
            </a:r>
            <a:r>
              <a:rPr dirty="0"/>
              <a:t>del Sistema</a:t>
            </a:r>
            <a:r>
              <a:rPr dirty="0" spc="-5"/>
              <a:t> </a:t>
            </a:r>
            <a:r>
              <a:rPr dirty="0"/>
              <a:t>de</a:t>
            </a:r>
            <a:r>
              <a:rPr dirty="0" spc="-5"/>
              <a:t> </a:t>
            </a:r>
            <a:r>
              <a:rPr dirty="0" spc="-10"/>
              <a:t>Notificación</a:t>
            </a:r>
            <a:r>
              <a:rPr dirty="0" spc="-5"/>
              <a:t> </a:t>
            </a:r>
            <a:r>
              <a:rPr dirty="0" spc="-10"/>
              <a:t>Epidemiológica online</a:t>
            </a:r>
            <a:r>
              <a:rPr dirty="0"/>
              <a:t> (NOTIWEB)</a:t>
            </a:r>
            <a:r>
              <a:rPr dirty="0" spc="15"/>
              <a:t> </a:t>
            </a:r>
            <a:r>
              <a:rPr dirty="0"/>
              <a:t>- </a:t>
            </a:r>
            <a:r>
              <a:rPr dirty="0" spc="-25"/>
              <a:t>CDC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301996" y="468121"/>
            <a:ext cx="77406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Página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15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383532" y="466597"/>
            <a:ext cx="8178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1200" spc="2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49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442205" y="1594611"/>
            <a:ext cx="1983105" cy="26416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243840" marR="5080" indent="-231140">
              <a:lnSpc>
                <a:spcPts val="919"/>
              </a:lnSpc>
              <a:spcBef>
                <a:spcPts val="160"/>
              </a:spcBef>
            </a:pPr>
            <a:r>
              <a:rPr dirty="0" sz="800" spc="-100" b="1">
                <a:latin typeface="Arial"/>
                <a:cs typeface="Arial"/>
              </a:rPr>
              <a:t>Mapa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de</a:t>
            </a:r>
            <a:r>
              <a:rPr dirty="0" sz="800" spc="-3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Riesgo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de</a:t>
            </a:r>
            <a:r>
              <a:rPr dirty="0" sz="800" spc="-30" b="1">
                <a:latin typeface="Arial"/>
                <a:cs typeface="Arial"/>
              </a:rPr>
              <a:t> </a:t>
            </a:r>
            <a:r>
              <a:rPr dirty="0" sz="800" spc="-80" b="1">
                <a:latin typeface="Arial"/>
                <a:cs typeface="Arial"/>
              </a:rPr>
              <a:t>Fiebre</a:t>
            </a:r>
            <a:r>
              <a:rPr dirty="0" sz="800" spc="-30" b="1">
                <a:latin typeface="Arial"/>
                <a:cs typeface="Arial"/>
              </a:rPr>
              <a:t> </a:t>
            </a:r>
            <a:r>
              <a:rPr dirty="0" sz="800" spc="-80" b="1">
                <a:latin typeface="Arial"/>
                <a:cs typeface="Arial"/>
              </a:rPr>
              <a:t>por</a:t>
            </a:r>
            <a:r>
              <a:rPr dirty="0" sz="800" spc="-30" b="1">
                <a:latin typeface="Arial"/>
                <a:cs typeface="Arial"/>
              </a:rPr>
              <a:t> </a:t>
            </a:r>
            <a:r>
              <a:rPr dirty="0" sz="800" spc="-80" b="1">
                <a:latin typeface="Arial"/>
                <a:cs typeface="Arial"/>
              </a:rPr>
              <a:t>virus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Chikungunya</a:t>
            </a:r>
            <a:r>
              <a:rPr dirty="0" sz="800" spc="50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Región</a:t>
            </a:r>
            <a:r>
              <a:rPr dirty="0" sz="800" spc="-35" b="1">
                <a:latin typeface="Arial"/>
                <a:cs typeface="Arial"/>
              </a:rPr>
              <a:t> </a:t>
            </a:r>
            <a:r>
              <a:rPr dirty="0" sz="800" spc="-100" b="1">
                <a:latin typeface="Arial"/>
                <a:cs typeface="Arial"/>
              </a:rPr>
              <a:t>Tumbes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spc="-95" b="1">
                <a:latin typeface="Arial"/>
                <a:cs typeface="Arial"/>
              </a:rPr>
              <a:t>año</a:t>
            </a:r>
            <a:r>
              <a:rPr dirty="0" sz="800" spc="-30" b="1">
                <a:latin typeface="Arial"/>
                <a:cs typeface="Arial"/>
              </a:rPr>
              <a:t> </a:t>
            </a:r>
            <a:r>
              <a:rPr dirty="0" sz="800" spc="-95" b="1">
                <a:latin typeface="Arial"/>
                <a:cs typeface="Arial"/>
              </a:rPr>
              <a:t>2024</a:t>
            </a:r>
            <a:r>
              <a:rPr dirty="0" sz="800" spc="-35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(SE</a:t>
            </a:r>
            <a:r>
              <a:rPr dirty="0" sz="800" spc="-3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44</a:t>
            </a:r>
            <a:r>
              <a:rPr dirty="0" sz="800" spc="-3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–</a:t>
            </a:r>
            <a:r>
              <a:rPr dirty="0" sz="800" spc="-30" b="1">
                <a:latin typeface="Arial"/>
                <a:cs typeface="Arial"/>
              </a:rPr>
              <a:t> </a:t>
            </a:r>
            <a:r>
              <a:rPr dirty="0" sz="800" spc="-25" b="1">
                <a:latin typeface="Arial"/>
                <a:cs typeface="Arial"/>
              </a:rPr>
              <a:t>47)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77443" y="1505711"/>
            <a:ext cx="3295650" cy="4794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10400"/>
              </a:lnSpc>
              <a:spcBef>
                <a:spcPts val="95"/>
              </a:spcBef>
            </a:pPr>
            <a:r>
              <a:rPr dirty="0" sz="900" spc="-10">
                <a:latin typeface="Arial MT"/>
                <a:cs typeface="Arial MT"/>
              </a:rPr>
              <a:t>Hasta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49-</a:t>
            </a:r>
            <a:r>
              <a:rPr dirty="0" sz="900">
                <a:latin typeface="Arial MT"/>
                <a:cs typeface="Arial MT"/>
              </a:rPr>
              <a:t>2024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han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reportado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43</a:t>
            </a:r>
            <a:r>
              <a:rPr dirty="0" sz="900" spc="-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Chikungunya,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1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1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cuales</a:t>
            </a:r>
            <a:r>
              <a:rPr dirty="0" sz="900" spc="1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05</a:t>
            </a:r>
            <a:r>
              <a:rPr dirty="0" sz="900" spc="1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1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son</a:t>
            </a:r>
            <a:r>
              <a:rPr dirty="0" sz="900" spc="1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confirmados</a:t>
            </a:r>
            <a:r>
              <a:rPr dirty="0" sz="900" spc="114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(11,36%)</a:t>
            </a:r>
            <a:r>
              <a:rPr dirty="0" sz="900" spc="1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1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38</a:t>
            </a:r>
            <a:r>
              <a:rPr dirty="0" sz="900" spc="114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casos </a:t>
            </a:r>
            <a:r>
              <a:rPr dirty="0" sz="900">
                <a:latin typeface="Arial MT"/>
                <a:cs typeface="Arial MT"/>
              </a:rPr>
              <a:t>están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como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probables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(88,64%).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197603" y="6986015"/>
            <a:ext cx="2592070" cy="4787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10300"/>
              </a:lnSpc>
              <a:spcBef>
                <a:spcPts val="95"/>
              </a:spcBef>
            </a:pPr>
            <a:r>
              <a:rPr dirty="0" sz="900">
                <a:latin typeface="Arial MT"/>
                <a:cs typeface="Arial MT"/>
              </a:rPr>
              <a:t>Según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etapa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vida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notificados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hasta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la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35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49-</a:t>
            </a:r>
            <a:r>
              <a:rPr dirty="0" sz="900">
                <a:latin typeface="Arial MT"/>
                <a:cs typeface="Arial MT"/>
              </a:rPr>
              <a:t>2024</a:t>
            </a:r>
            <a:r>
              <a:rPr dirty="0" sz="900" spc="3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corresponden</a:t>
            </a:r>
            <a:r>
              <a:rPr dirty="0" sz="900" spc="3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según</a:t>
            </a:r>
            <a:r>
              <a:rPr dirty="0" sz="900" spc="3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frecuencia</a:t>
            </a:r>
            <a:r>
              <a:rPr dirty="0" sz="900" spc="350">
                <a:latin typeface="Arial MT"/>
                <a:cs typeface="Arial MT"/>
              </a:rPr>
              <a:t> </a:t>
            </a:r>
            <a:r>
              <a:rPr dirty="0" sz="900" spc="-50">
                <a:latin typeface="Arial MT"/>
                <a:cs typeface="Arial MT"/>
              </a:rPr>
              <a:t>a</a:t>
            </a:r>
            <a:r>
              <a:rPr dirty="0" sz="900">
                <a:latin typeface="Arial MT"/>
                <a:cs typeface="Arial MT"/>
              </a:rPr>
              <a:t> niños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(48,84%)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jóvenes</a:t>
            </a:r>
            <a:r>
              <a:rPr dirty="0" sz="900" spc="-10">
                <a:latin typeface="Arial MT"/>
                <a:cs typeface="Arial MT"/>
              </a:rPr>
              <a:t> (16,28%).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852169" y="9758426"/>
            <a:ext cx="220662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60" b="1">
                <a:latin typeface="Arial"/>
                <a:cs typeface="Arial"/>
              </a:rPr>
              <a:t>Fuente:</a:t>
            </a:r>
            <a:r>
              <a:rPr dirty="0" sz="600" spc="10" b="1">
                <a:latin typeface="Arial"/>
                <a:cs typeface="Arial"/>
              </a:rPr>
              <a:t> </a:t>
            </a:r>
            <a:r>
              <a:rPr dirty="0" sz="600" spc="-90" b="1">
                <a:latin typeface="Arial"/>
                <a:cs typeface="Arial"/>
              </a:rPr>
              <a:t>CDC</a:t>
            </a:r>
            <a:r>
              <a:rPr dirty="0" sz="600" b="1">
                <a:latin typeface="Arial"/>
                <a:cs typeface="Arial"/>
              </a:rPr>
              <a:t> </a:t>
            </a:r>
            <a:r>
              <a:rPr dirty="0" sz="600" spc="-75" b="1">
                <a:latin typeface="Arial"/>
                <a:cs typeface="Arial"/>
              </a:rPr>
              <a:t>–MINSA</a:t>
            </a:r>
            <a:r>
              <a:rPr dirty="0" sz="600" spc="15" b="1">
                <a:latin typeface="Arial"/>
                <a:cs typeface="Arial"/>
              </a:rPr>
              <a:t> </a:t>
            </a:r>
            <a:r>
              <a:rPr dirty="0" sz="600" spc="-60" b="1">
                <a:latin typeface="Arial"/>
                <a:cs typeface="Arial"/>
              </a:rPr>
              <a:t>Perú.</a:t>
            </a:r>
            <a:r>
              <a:rPr dirty="0" sz="600" spc="15" b="1">
                <a:latin typeface="Arial"/>
                <a:cs typeface="Arial"/>
              </a:rPr>
              <a:t> </a:t>
            </a:r>
            <a:r>
              <a:rPr dirty="0" sz="600" spc="-65" b="1">
                <a:latin typeface="Arial"/>
                <a:cs typeface="Arial"/>
                <a:hlinkClick r:id="rId2"/>
              </a:rPr>
              <a:t>www.dge.gob.pe.</a:t>
            </a:r>
            <a:r>
              <a:rPr dirty="0" sz="600" spc="10" b="1">
                <a:latin typeface="Arial"/>
                <a:cs typeface="Arial"/>
              </a:rPr>
              <a:t> </a:t>
            </a:r>
            <a:r>
              <a:rPr dirty="0" sz="600" spc="-65" b="1">
                <a:latin typeface="Arial"/>
                <a:cs typeface="Arial"/>
              </a:rPr>
              <a:t>Sala</a:t>
            </a:r>
            <a:r>
              <a:rPr dirty="0" sz="600" b="1">
                <a:latin typeface="Arial"/>
                <a:cs typeface="Arial"/>
              </a:rPr>
              <a:t> </a:t>
            </a:r>
            <a:r>
              <a:rPr dirty="0" sz="600" spc="-60" b="1">
                <a:latin typeface="Arial"/>
                <a:cs typeface="Arial"/>
              </a:rPr>
              <a:t>Situacional</a:t>
            </a:r>
            <a:r>
              <a:rPr dirty="0" sz="600" spc="10" b="1">
                <a:latin typeface="Arial"/>
                <a:cs typeface="Arial"/>
              </a:rPr>
              <a:t> </a:t>
            </a:r>
            <a:r>
              <a:rPr dirty="0" sz="600" spc="-75" b="1">
                <a:latin typeface="Arial"/>
                <a:cs typeface="Arial"/>
              </a:rPr>
              <a:t>SE</a:t>
            </a:r>
            <a:r>
              <a:rPr dirty="0" sz="600" spc="10" b="1">
                <a:latin typeface="Arial"/>
                <a:cs typeface="Arial"/>
              </a:rPr>
              <a:t> </a:t>
            </a:r>
            <a:r>
              <a:rPr dirty="0" sz="600" spc="-65" b="1">
                <a:latin typeface="Arial"/>
                <a:cs typeface="Arial"/>
              </a:rPr>
              <a:t>43-</a:t>
            </a:r>
            <a:r>
              <a:rPr dirty="0" sz="600" spc="-20" b="1">
                <a:latin typeface="Arial"/>
                <a:cs typeface="Arial"/>
              </a:rPr>
              <a:t>2024</a:t>
            </a:r>
            <a:endParaRPr sz="6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853694" y="2793237"/>
            <a:ext cx="2270760" cy="26416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472440" marR="5080" indent="-460375">
              <a:lnSpc>
                <a:spcPts val="919"/>
              </a:lnSpc>
              <a:spcBef>
                <a:spcPts val="160"/>
              </a:spcBef>
            </a:pPr>
            <a:r>
              <a:rPr dirty="0" sz="800" spc="-100" b="1">
                <a:latin typeface="Arial"/>
                <a:cs typeface="Arial"/>
              </a:rPr>
              <a:t>Casos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de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85" b="1">
                <a:latin typeface="Arial"/>
                <a:cs typeface="Arial"/>
              </a:rPr>
              <a:t>Fiebre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80" b="1">
                <a:latin typeface="Arial"/>
                <a:cs typeface="Arial"/>
              </a:rPr>
              <a:t>por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80" b="1">
                <a:latin typeface="Arial"/>
                <a:cs typeface="Arial"/>
              </a:rPr>
              <a:t>virus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95" b="1">
                <a:latin typeface="Arial"/>
                <a:cs typeface="Arial"/>
              </a:rPr>
              <a:t>Chikungunya</a:t>
            </a:r>
            <a:r>
              <a:rPr dirty="0" sz="800" spc="-5" b="1">
                <a:latin typeface="Arial"/>
                <a:cs typeface="Arial"/>
              </a:rPr>
              <a:t> </a:t>
            </a:r>
            <a:r>
              <a:rPr dirty="0" sz="800" spc="-80" b="1">
                <a:latin typeface="Arial"/>
                <a:cs typeface="Arial"/>
              </a:rPr>
              <a:t>por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80" b="1">
                <a:latin typeface="Arial"/>
                <a:cs typeface="Arial"/>
              </a:rPr>
              <a:t>procedencia</a:t>
            </a:r>
            <a:r>
              <a:rPr dirty="0" sz="800" spc="50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Región</a:t>
            </a:r>
            <a:r>
              <a:rPr dirty="0" sz="800" spc="-35" b="1">
                <a:latin typeface="Arial"/>
                <a:cs typeface="Arial"/>
              </a:rPr>
              <a:t> </a:t>
            </a:r>
            <a:r>
              <a:rPr dirty="0" sz="800" spc="-100" b="1">
                <a:latin typeface="Arial"/>
                <a:cs typeface="Arial"/>
              </a:rPr>
              <a:t>Tumbes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(SE</a:t>
            </a:r>
            <a:r>
              <a:rPr dirty="0" sz="800" spc="-3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01</a:t>
            </a:r>
            <a:r>
              <a:rPr dirty="0" sz="800" spc="-3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–</a:t>
            </a:r>
            <a:r>
              <a:rPr dirty="0" sz="800" spc="-30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49/2024)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80313" y="7088123"/>
            <a:ext cx="3225165" cy="4787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10300"/>
              </a:lnSpc>
              <a:spcBef>
                <a:spcPts val="95"/>
              </a:spcBef>
            </a:pPr>
            <a:r>
              <a:rPr dirty="0" sz="900">
                <a:latin typeface="Arial MT"/>
                <a:cs typeface="Arial MT"/>
              </a:rPr>
              <a:t>A</a:t>
            </a:r>
            <a:r>
              <a:rPr dirty="0" sz="900" spc="6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nivel</a:t>
            </a:r>
            <a:r>
              <a:rPr dirty="0" sz="900" spc="7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nacional,</a:t>
            </a:r>
            <a:r>
              <a:rPr dirty="0" sz="900" spc="7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desde</a:t>
            </a:r>
            <a:r>
              <a:rPr dirty="0" sz="900" spc="6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7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6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01</a:t>
            </a:r>
            <a:r>
              <a:rPr dirty="0" sz="900" spc="6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hasta</a:t>
            </a:r>
            <a:r>
              <a:rPr dirty="0" sz="900" spc="7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7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8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43</a:t>
            </a:r>
            <a:r>
              <a:rPr dirty="0" sz="900" spc="7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del</a:t>
            </a:r>
            <a:r>
              <a:rPr dirty="0" sz="900" spc="6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2024,</a:t>
            </a:r>
            <a:r>
              <a:rPr dirty="0" sz="900" spc="70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se </a:t>
            </a:r>
            <a:r>
              <a:rPr dirty="0" sz="900">
                <a:latin typeface="Arial MT"/>
                <a:cs typeface="Arial MT"/>
              </a:rPr>
              <a:t>han</a:t>
            </a:r>
            <a:r>
              <a:rPr dirty="0" sz="900" spc="1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notificado</a:t>
            </a:r>
            <a:r>
              <a:rPr dirty="0" sz="900" spc="1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81</a:t>
            </a:r>
            <a:r>
              <a:rPr dirty="0" sz="900" spc="1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1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1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chikungunya</a:t>
            </a:r>
            <a:r>
              <a:rPr dirty="0" sz="900" spc="1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1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1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país,</a:t>
            </a:r>
            <a:r>
              <a:rPr dirty="0" sz="900" spc="13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Tumbes </a:t>
            </a:r>
            <a:r>
              <a:rPr dirty="0" sz="900">
                <a:latin typeface="Arial MT"/>
                <a:cs typeface="Arial MT"/>
              </a:rPr>
              <a:t>aporta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con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53,09%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todo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-10">
                <a:latin typeface="Arial MT"/>
                <a:cs typeface="Arial MT"/>
              </a:rPr>
              <a:t> país.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4169879" y="5808662"/>
            <a:ext cx="2315845" cy="973455"/>
          </a:xfrm>
          <a:custGeom>
            <a:avLst/>
            <a:gdLst/>
            <a:ahLst/>
            <a:cxnLst/>
            <a:rect l="l" t="t" r="r" b="b"/>
            <a:pathLst>
              <a:path w="2315845" h="973454">
                <a:moveTo>
                  <a:pt x="2315794" y="826820"/>
                </a:moveTo>
                <a:lnTo>
                  <a:pt x="0" y="826820"/>
                </a:lnTo>
                <a:lnTo>
                  <a:pt x="0" y="972858"/>
                </a:lnTo>
                <a:lnTo>
                  <a:pt x="2315794" y="972858"/>
                </a:lnTo>
                <a:lnTo>
                  <a:pt x="2315794" y="826820"/>
                </a:lnTo>
                <a:close/>
              </a:path>
              <a:path w="2315845" h="973454">
                <a:moveTo>
                  <a:pt x="2315794" y="0"/>
                </a:moveTo>
                <a:lnTo>
                  <a:pt x="0" y="0"/>
                </a:lnTo>
                <a:lnTo>
                  <a:pt x="0" y="138925"/>
                </a:lnTo>
                <a:lnTo>
                  <a:pt x="2315794" y="138925"/>
                </a:lnTo>
                <a:lnTo>
                  <a:pt x="2315794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4172629" y="5921214"/>
            <a:ext cx="982980" cy="720725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dirty="0" sz="800" spc="55">
                <a:latin typeface="Calibri"/>
                <a:cs typeface="Calibri"/>
              </a:rPr>
              <a:t>Adolescente</a:t>
            </a:r>
            <a:r>
              <a:rPr dirty="0" sz="800" spc="22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[12-</a:t>
            </a:r>
            <a:r>
              <a:rPr dirty="0" sz="800" spc="-25">
                <a:latin typeface="Calibri"/>
                <a:cs typeface="Calibri"/>
              </a:rPr>
              <a:t>17]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800" spc="55">
                <a:latin typeface="Calibri"/>
                <a:cs typeface="Calibri"/>
              </a:rPr>
              <a:t>Adulto</a:t>
            </a:r>
            <a:r>
              <a:rPr dirty="0" sz="800" spc="16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[30-</a:t>
            </a:r>
            <a:r>
              <a:rPr dirty="0" sz="800" spc="-25">
                <a:latin typeface="Calibri"/>
                <a:cs typeface="Calibri"/>
              </a:rPr>
              <a:t>59]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00" spc="55">
                <a:latin typeface="Calibri"/>
                <a:cs typeface="Calibri"/>
              </a:rPr>
              <a:t>Adulto</a:t>
            </a:r>
            <a:r>
              <a:rPr dirty="0" sz="800" spc="80">
                <a:latin typeface="Calibri"/>
                <a:cs typeface="Calibri"/>
              </a:rPr>
              <a:t> </a:t>
            </a:r>
            <a:r>
              <a:rPr dirty="0" sz="800" spc="20">
                <a:latin typeface="Calibri"/>
                <a:cs typeface="Calibri"/>
              </a:rPr>
              <a:t>Mayor</a:t>
            </a:r>
            <a:r>
              <a:rPr dirty="0" sz="800" spc="60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[60+]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00" spc="60">
                <a:latin typeface="Calibri"/>
                <a:cs typeface="Calibri"/>
              </a:rPr>
              <a:t>Joven</a:t>
            </a:r>
            <a:r>
              <a:rPr dirty="0" sz="800" spc="16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[18-</a:t>
            </a:r>
            <a:r>
              <a:rPr dirty="0" sz="800" spc="-25">
                <a:latin typeface="Calibri"/>
                <a:cs typeface="Calibri"/>
              </a:rPr>
              <a:t>29]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00" spc="65">
                <a:latin typeface="Calibri"/>
                <a:cs typeface="Calibri"/>
              </a:rPr>
              <a:t>Niño</a:t>
            </a:r>
            <a:r>
              <a:rPr dirty="0" sz="800" spc="12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[0-</a:t>
            </a:r>
            <a:r>
              <a:rPr dirty="0" sz="800" spc="-25">
                <a:latin typeface="Calibri"/>
                <a:cs typeface="Calibri"/>
              </a:rPr>
              <a:t>11]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5543579" y="5921214"/>
            <a:ext cx="133985" cy="720725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43815">
              <a:lnSpc>
                <a:spcPct val="100000"/>
              </a:lnSpc>
              <a:spcBef>
                <a:spcPts val="229"/>
              </a:spcBef>
            </a:pPr>
            <a:r>
              <a:rPr dirty="0" sz="800" spc="10">
                <a:latin typeface="Calibri"/>
                <a:cs typeface="Calibri"/>
              </a:rPr>
              <a:t>5</a:t>
            </a:r>
            <a:endParaRPr sz="800">
              <a:latin typeface="Calibri"/>
              <a:cs typeface="Calibri"/>
            </a:endParaRPr>
          </a:p>
          <a:p>
            <a:pPr marL="43815">
              <a:lnSpc>
                <a:spcPct val="100000"/>
              </a:lnSpc>
              <a:spcBef>
                <a:spcPts val="130"/>
              </a:spcBef>
            </a:pPr>
            <a:r>
              <a:rPr dirty="0" sz="800" spc="10">
                <a:latin typeface="Calibri"/>
                <a:cs typeface="Calibri"/>
              </a:rPr>
              <a:t>6</a:t>
            </a:r>
            <a:endParaRPr sz="800">
              <a:latin typeface="Calibri"/>
              <a:cs typeface="Calibri"/>
            </a:endParaRPr>
          </a:p>
          <a:p>
            <a:pPr marL="43815">
              <a:lnSpc>
                <a:spcPct val="100000"/>
              </a:lnSpc>
              <a:spcBef>
                <a:spcPts val="135"/>
              </a:spcBef>
            </a:pPr>
            <a:r>
              <a:rPr dirty="0" sz="800" spc="10">
                <a:latin typeface="Calibri"/>
                <a:cs typeface="Calibri"/>
              </a:rPr>
              <a:t>4</a:t>
            </a:r>
            <a:endParaRPr sz="800">
              <a:latin typeface="Calibri"/>
              <a:cs typeface="Calibri"/>
            </a:endParaRPr>
          </a:p>
          <a:p>
            <a:pPr marL="43815">
              <a:lnSpc>
                <a:spcPct val="100000"/>
              </a:lnSpc>
              <a:spcBef>
                <a:spcPts val="135"/>
              </a:spcBef>
            </a:pPr>
            <a:r>
              <a:rPr dirty="0" sz="800" spc="10">
                <a:latin typeface="Calibri"/>
                <a:cs typeface="Calibri"/>
              </a:rPr>
              <a:t>7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00" spc="-25">
                <a:latin typeface="Calibri"/>
                <a:cs typeface="Calibri"/>
              </a:rPr>
              <a:t>21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6016001" y="5921214"/>
            <a:ext cx="356870" cy="720725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dirty="0" sz="800" spc="-10">
                <a:latin typeface="Calibri"/>
                <a:cs typeface="Calibri"/>
              </a:rPr>
              <a:t>11.63%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800" spc="-10">
                <a:latin typeface="Calibri"/>
                <a:cs typeface="Calibri"/>
              </a:rPr>
              <a:t>13.95%</a:t>
            </a:r>
            <a:endParaRPr sz="800">
              <a:latin typeface="Calibri"/>
              <a:cs typeface="Calibri"/>
            </a:endParaRPr>
          </a:p>
          <a:p>
            <a:pPr marL="35560">
              <a:lnSpc>
                <a:spcPct val="100000"/>
              </a:lnSpc>
              <a:spcBef>
                <a:spcPts val="135"/>
              </a:spcBef>
            </a:pPr>
            <a:r>
              <a:rPr dirty="0" sz="800" spc="-10">
                <a:latin typeface="Calibri"/>
                <a:cs typeface="Calibri"/>
              </a:rPr>
              <a:t>9.30%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00" spc="-10">
                <a:latin typeface="Calibri"/>
                <a:cs typeface="Calibri"/>
              </a:rPr>
              <a:t>16.28%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00" spc="-10">
                <a:latin typeface="Calibri"/>
                <a:cs typeface="Calibri"/>
              </a:rPr>
              <a:t>48.84%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169890" y="6629901"/>
            <a:ext cx="2315845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5240">
              <a:lnSpc>
                <a:spcPct val="100000"/>
              </a:lnSpc>
              <a:spcBef>
                <a:spcPts val="120"/>
              </a:spcBef>
              <a:tabLst>
                <a:tab pos="1386205" algn="l"/>
                <a:tab pos="1827530" algn="l"/>
              </a:tabLst>
            </a:pPr>
            <a:r>
              <a:rPr dirty="0" sz="800" spc="-10" b="1">
                <a:latin typeface="Calibri"/>
                <a:cs typeface="Calibri"/>
              </a:rPr>
              <a:t>Total</a:t>
            </a:r>
            <a:r>
              <a:rPr dirty="0" sz="800" b="1">
                <a:latin typeface="Calibri"/>
                <a:cs typeface="Calibri"/>
              </a:rPr>
              <a:t>	</a:t>
            </a:r>
            <a:r>
              <a:rPr dirty="0" sz="800" spc="-25" b="1">
                <a:latin typeface="Calibri"/>
                <a:cs typeface="Calibri"/>
              </a:rPr>
              <a:t>43</a:t>
            </a:r>
            <a:r>
              <a:rPr dirty="0" sz="800" b="1">
                <a:latin typeface="Calibri"/>
                <a:cs typeface="Calibri"/>
              </a:rPr>
              <a:t>	</a:t>
            </a:r>
            <a:r>
              <a:rPr dirty="0" sz="800" spc="-10" b="1">
                <a:latin typeface="Calibri"/>
                <a:cs typeface="Calibri"/>
              </a:rPr>
              <a:t>100.00%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4162171" y="3427110"/>
            <a:ext cx="2949575" cy="3215640"/>
            <a:chOff x="4162171" y="3427110"/>
            <a:chExt cx="2949575" cy="3215640"/>
          </a:xfrm>
        </p:grpSpPr>
        <p:sp>
          <p:nvSpPr>
            <p:cNvPr id="16" name="object 16" descr=""/>
            <p:cNvSpPr/>
            <p:nvPr/>
          </p:nvSpPr>
          <p:spPr>
            <a:xfrm>
              <a:off x="4166030" y="5944125"/>
              <a:ext cx="2315845" cy="0"/>
            </a:xfrm>
            <a:custGeom>
              <a:avLst/>
              <a:gdLst/>
              <a:ahLst/>
              <a:cxnLst/>
              <a:rect l="l" t="t" r="r" b="b"/>
              <a:pathLst>
                <a:path w="2315845" h="0">
                  <a:moveTo>
                    <a:pt x="0" y="0"/>
                  </a:moveTo>
                  <a:lnTo>
                    <a:pt x="2315845" y="0"/>
                  </a:lnTo>
                </a:path>
              </a:pathLst>
            </a:custGeom>
            <a:ln w="6899">
              <a:solidFill>
                <a:srgbClr val="8EA9D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4162171" y="5940676"/>
              <a:ext cx="2324100" cy="6985"/>
            </a:xfrm>
            <a:custGeom>
              <a:avLst/>
              <a:gdLst/>
              <a:ahLst/>
              <a:cxnLst/>
              <a:rect l="l" t="t" r="r" b="b"/>
              <a:pathLst>
                <a:path w="2324100" h="6985">
                  <a:moveTo>
                    <a:pt x="2323513" y="0"/>
                  </a:moveTo>
                  <a:lnTo>
                    <a:pt x="0" y="0"/>
                  </a:lnTo>
                  <a:lnTo>
                    <a:pt x="0" y="6899"/>
                  </a:lnTo>
                  <a:lnTo>
                    <a:pt x="2323513" y="6900"/>
                  </a:lnTo>
                  <a:lnTo>
                    <a:pt x="2323513" y="0"/>
                  </a:lnTo>
                  <a:close/>
                </a:path>
              </a:pathLst>
            </a:custGeom>
            <a:solidFill>
              <a:srgbClr val="8EA9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4166030" y="6638924"/>
              <a:ext cx="2315845" cy="0"/>
            </a:xfrm>
            <a:custGeom>
              <a:avLst/>
              <a:gdLst/>
              <a:ahLst/>
              <a:cxnLst/>
              <a:rect l="l" t="t" r="r" b="b"/>
              <a:pathLst>
                <a:path w="2315845" h="0">
                  <a:moveTo>
                    <a:pt x="0" y="0"/>
                  </a:moveTo>
                  <a:lnTo>
                    <a:pt x="2315845" y="0"/>
                  </a:lnTo>
                </a:path>
              </a:pathLst>
            </a:custGeom>
            <a:ln w="6899">
              <a:solidFill>
                <a:srgbClr val="8EA9D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4162171" y="6635474"/>
              <a:ext cx="2324100" cy="7620"/>
            </a:xfrm>
            <a:custGeom>
              <a:avLst/>
              <a:gdLst/>
              <a:ahLst/>
              <a:cxnLst/>
              <a:rect l="l" t="t" r="r" b="b"/>
              <a:pathLst>
                <a:path w="2324100" h="7620">
                  <a:moveTo>
                    <a:pt x="2323513" y="0"/>
                  </a:moveTo>
                  <a:lnTo>
                    <a:pt x="0" y="0"/>
                  </a:lnTo>
                  <a:lnTo>
                    <a:pt x="0" y="7129"/>
                  </a:lnTo>
                  <a:lnTo>
                    <a:pt x="2323513" y="7130"/>
                  </a:lnTo>
                  <a:lnTo>
                    <a:pt x="2323513" y="0"/>
                  </a:lnTo>
                  <a:close/>
                </a:path>
              </a:pathLst>
            </a:custGeom>
            <a:solidFill>
              <a:srgbClr val="8EA9D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84465" y="5815561"/>
              <a:ext cx="131742" cy="118214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6839815" y="3427110"/>
              <a:ext cx="271780" cy="95885"/>
            </a:xfrm>
            <a:custGeom>
              <a:avLst/>
              <a:gdLst/>
              <a:ahLst/>
              <a:cxnLst/>
              <a:rect l="l" t="t" r="r" b="b"/>
              <a:pathLst>
                <a:path w="271779" h="95885">
                  <a:moveTo>
                    <a:pt x="0" y="95517"/>
                  </a:moveTo>
                  <a:lnTo>
                    <a:pt x="271334" y="95517"/>
                  </a:lnTo>
                  <a:lnTo>
                    <a:pt x="271334" y="0"/>
                  </a:lnTo>
                  <a:lnTo>
                    <a:pt x="0" y="0"/>
                  </a:lnTo>
                  <a:lnTo>
                    <a:pt x="0" y="95517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6839815" y="3522628"/>
              <a:ext cx="271780" cy="95885"/>
            </a:xfrm>
            <a:custGeom>
              <a:avLst/>
              <a:gdLst/>
              <a:ahLst/>
              <a:cxnLst/>
              <a:rect l="l" t="t" r="r" b="b"/>
              <a:pathLst>
                <a:path w="271779" h="95885">
                  <a:moveTo>
                    <a:pt x="0" y="95517"/>
                  </a:moveTo>
                  <a:lnTo>
                    <a:pt x="271334" y="95517"/>
                  </a:lnTo>
                  <a:lnTo>
                    <a:pt x="271334" y="0"/>
                  </a:lnTo>
                  <a:lnTo>
                    <a:pt x="0" y="0"/>
                  </a:lnTo>
                  <a:lnTo>
                    <a:pt x="0" y="95517"/>
                  </a:lnTo>
                  <a:close/>
                </a:path>
              </a:pathLst>
            </a:custGeom>
            <a:solidFill>
              <a:srgbClr val="00C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6839815" y="3618146"/>
              <a:ext cx="271780" cy="95885"/>
            </a:xfrm>
            <a:custGeom>
              <a:avLst/>
              <a:gdLst/>
              <a:ahLst/>
              <a:cxnLst/>
              <a:rect l="l" t="t" r="r" b="b"/>
              <a:pathLst>
                <a:path w="271779" h="95885">
                  <a:moveTo>
                    <a:pt x="0" y="95518"/>
                  </a:moveTo>
                  <a:lnTo>
                    <a:pt x="271334" y="95518"/>
                  </a:lnTo>
                  <a:lnTo>
                    <a:pt x="271334" y="0"/>
                  </a:lnTo>
                  <a:lnTo>
                    <a:pt x="0" y="0"/>
                  </a:lnTo>
                  <a:lnTo>
                    <a:pt x="0" y="95518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6839816" y="3713664"/>
              <a:ext cx="271780" cy="95885"/>
            </a:xfrm>
            <a:custGeom>
              <a:avLst/>
              <a:gdLst/>
              <a:ahLst/>
              <a:cxnLst/>
              <a:rect l="l" t="t" r="r" b="b"/>
              <a:pathLst>
                <a:path w="271779" h="95885">
                  <a:moveTo>
                    <a:pt x="271334" y="0"/>
                  </a:moveTo>
                  <a:lnTo>
                    <a:pt x="0" y="0"/>
                  </a:lnTo>
                  <a:lnTo>
                    <a:pt x="0" y="95517"/>
                  </a:lnTo>
                  <a:lnTo>
                    <a:pt x="271334" y="95517"/>
                  </a:lnTo>
                  <a:lnTo>
                    <a:pt x="27133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 descr=""/>
          <p:cNvSpPr txBox="1"/>
          <p:nvPr/>
        </p:nvSpPr>
        <p:spPr>
          <a:xfrm>
            <a:off x="648716" y="4334001"/>
            <a:ext cx="2613025" cy="26416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692150" marR="5080" indent="-680085">
              <a:lnSpc>
                <a:spcPts val="919"/>
              </a:lnSpc>
              <a:spcBef>
                <a:spcPts val="160"/>
              </a:spcBef>
            </a:pPr>
            <a:r>
              <a:rPr dirty="0" sz="800" spc="-100" b="1">
                <a:latin typeface="Arial"/>
                <a:cs typeface="Arial"/>
              </a:rPr>
              <a:t>Casos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de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85" b="1">
                <a:latin typeface="Arial"/>
                <a:cs typeface="Arial"/>
              </a:rPr>
              <a:t>Fiebre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80" b="1">
                <a:latin typeface="Arial"/>
                <a:cs typeface="Arial"/>
              </a:rPr>
              <a:t>por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80" b="1">
                <a:latin typeface="Arial"/>
                <a:cs typeface="Arial"/>
              </a:rPr>
              <a:t>virus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95" b="1">
                <a:latin typeface="Arial"/>
                <a:cs typeface="Arial"/>
              </a:rPr>
              <a:t>Chikungunya</a:t>
            </a:r>
            <a:r>
              <a:rPr dirty="0" sz="800" spc="-5" b="1">
                <a:latin typeface="Arial"/>
                <a:cs typeface="Arial"/>
              </a:rPr>
              <a:t> </a:t>
            </a:r>
            <a:r>
              <a:rPr dirty="0" sz="800" spc="-80" b="1">
                <a:latin typeface="Arial"/>
                <a:cs typeface="Arial"/>
              </a:rPr>
              <a:t>por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70" b="1">
                <a:latin typeface="Arial"/>
                <a:cs typeface="Arial"/>
              </a:rPr>
              <a:t>tipo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de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85" b="1">
                <a:latin typeface="Arial"/>
                <a:cs typeface="Arial"/>
              </a:rPr>
              <a:t>diagnóstico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50" b="1">
                <a:latin typeface="Arial"/>
                <a:cs typeface="Arial"/>
              </a:rPr>
              <a:t>y</a:t>
            </a:r>
            <a:r>
              <a:rPr dirty="0" sz="800" spc="50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procedencia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95" b="1">
                <a:latin typeface="Arial"/>
                <a:cs typeface="Arial"/>
              </a:rPr>
              <a:t>años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95" b="1">
                <a:latin typeface="Arial"/>
                <a:cs typeface="Arial"/>
              </a:rPr>
              <a:t>2015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–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2024*</a:t>
            </a:r>
            <a:endParaRPr sz="8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5556084" y="3324315"/>
            <a:ext cx="857250" cy="1085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550" spc="75" b="1">
                <a:latin typeface="Arial"/>
                <a:cs typeface="Arial"/>
              </a:rPr>
              <a:t>RIESGO</a:t>
            </a:r>
            <a:r>
              <a:rPr dirty="0" sz="550" spc="50" b="1">
                <a:latin typeface="Arial"/>
                <a:cs typeface="Arial"/>
              </a:rPr>
              <a:t> </a:t>
            </a:r>
            <a:r>
              <a:rPr dirty="0" sz="550" spc="75" b="1">
                <a:latin typeface="Arial"/>
                <a:cs typeface="Arial"/>
              </a:rPr>
              <a:t>x</a:t>
            </a:r>
            <a:r>
              <a:rPr dirty="0" sz="550" spc="100" b="1">
                <a:latin typeface="Arial"/>
                <a:cs typeface="Arial"/>
              </a:rPr>
              <a:t> </a:t>
            </a:r>
            <a:r>
              <a:rPr dirty="0" sz="550" spc="65" b="1">
                <a:latin typeface="Arial"/>
                <a:cs typeface="Arial"/>
              </a:rPr>
              <a:t>1000</a:t>
            </a:r>
            <a:r>
              <a:rPr dirty="0" sz="550" spc="50" b="1">
                <a:latin typeface="Arial"/>
                <a:cs typeface="Arial"/>
              </a:rPr>
              <a:t> </a:t>
            </a:r>
            <a:r>
              <a:rPr dirty="0" sz="550" spc="55" b="1">
                <a:latin typeface="Arial"/>
                <a:cs typeface="Arial"/>
              </a:rPr>
              <a:t>hab.</a:t>
            </a:r>
            <a:endParaRPr sz="550">
              <a:latin typeface="Arial"/>
              <a:cs typeface="Arial"/>
            </a:endParaRPr>
          </a:p>
        </p:txBody>
      </p:sp>
      <p:graphicFrame>
        <p:nvGraphicFramePr>
          <p:cNvPr id="27" name="object 27" descr=""/>
          <p:cNvGraphicFramePr>
            <a:graphicFrameLocks noGrp="1"/>
          </p:cNvGraphicFramePr>
          <p:nvPr/>
        </p:nvGraphicFramePr>
        <p:xfrm>
          <a:off x="5537034" y="3439062"/>
          <a:ext cx="1373505" cy="3644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6910"/>
                <a:gridCol w="620395"/>
              </a:tblGrid>
              <a:tr h="86995">
                <a:tc>
                  <a:txBody>
                    <a:bodyPr/>
                    <a:lstStyle/>
                    <a:p>
                      <a:pPr marL="31750">
                        <a:lnSpc>
                          <a:spcPts val="590"/>
                        </a:lnSpc>
                      </a:pPr>
                      <a:r>
                        <a:rPr dirty="0" sz="550" spc="70">
                          <a:latin typeface="Calibri"/>
                          <a:cs typeface="Calibri"/>
                        </a:rPr>
                        <a:t>Sin</a:t>
                      </a:r>
                      <a:r>
                        <a:rPr dirty="0" sz="55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50" spc="55">
                          <a:latin typeface="Calibri"/>
                          <a:cs typeface="Calibri"/>
                        </a:rPr>
                        <a:t>Riesgo</a:t>
                      </a:r>
                      <a:endParaRPr sz="5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ts val="590"/>
                        </a:lnSpc>
                        <a:tabLst>
                          <a:tab pos="460375" algn="l"/>
                        </a:tabLst>
                      </a:pPr>
                      <a:r>
                        <a:rPr dirty="0" sz="550" spc="15"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550" spc="25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  <a:tr h="95250">
                <a:tc>
                  <a:txBody>
                    <a:bodyPr/>
                    <a:lstStyle/>
                    <a:p>
                      <a:pPr marL="31750">
                        <a:lnSpc>
                          <a:spcPts val="650"/>
                        </a:lnSpc>
                      </a:pPr>
                      <a:r>
                        <a:rPr dirty="0" sz="550" spc="70">
                          <a:latin typeface="Calibri"/>
                          <a:cs typeface="Calibri"/>
                        </a:rPr>
                        <a:t>Bajo</a:t>
                      </a:r>
                      <a:r>
                        <a:rPr dirty="0" sz="55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50" spc="55">
                          <a:latin typeface="Calibri"/>
                          <a:cs typeface="Calibri"/>
                        </a:rPr>
                        <a:t>Riesgo</a:t>
                      </a:r>
                      <a:endParaRPr sz="5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650"/>
                        </a:lnSpc>
                      </a:pPr>
                      <a:r>
                        <a:rPr dirty="0" sz="550" spc="65">
                          <a:latin typeface="Calibri"/>
                          <a:cs typeface="Calibri"/>
                        </a:rPr>
                        <a:t>0.001</a:t>
                      </a:r>
                      <a:r>
                        <a:rPr dirty="0" sz="550" spc="305"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550" spc="50">
                          <a:latin typeface="Arial MT"/>
                          <a:cs typeface="Arial MT"/>
                        </a:rPr>
                        <a:t>0.000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  <a:tr h="95250">
                <a:tc>
                  <a:txBody>
                    <a:bodyPr/>
                    <a:lstStyle/>
                    <a:p>
                      <a:pPr marL="31750">
                        <a:lnSpc>
                          <a:spcPts val="650"/>
                        </a:lnSpc>
                      </a:pPr>
                      <a:r>
                        <a:rPr dirty="0" sz="550" spc="70">
                          <a:latin typeface="Calibri"/>
                          <a:cs typeface="Calibri"/>
                        </a:rPr>
                        <a:t>Mediano</a:t>
                      </a:r>
                      <a:r>
                        <a:rPr dirty="0" sz="550" spc="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50" spc="55">
                          <a:latin typeface="Calibri"/>
                          <a:cs typeface="Calibri"/>
                        </a:rPr>
                        <a:t>Riesgo</a:t>
                      </a:r>
                      <a:endParaRPr sz="5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650"/>
                        </a:lnSpc>
                      </a:pPr>
                      <a:r>
                        <a:rPr dirty="0" sz="550" spc="65">
                          <a:latin typeface="Calibri"/>
                          <a:cs typeface="Calibri"/>
                        </a:rPr>
                        <a:t>0.001</a:t>
                      </a:r>
                      <a:r>
                        <a:rPr dirty="0" sz="550" spc="305"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550" spc="50">
                          <a:latin typeface="Arial MT"/>
                          <a:cs typeface="Arial MT"/>
                        </a:rPr>
                        <a:t>0.000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  <a:tr h="86995">
                <a:tc>
                  <a:txBody>
                    <a:bodyPr/>
                    <a:lstStyle/>
                    <a:p>
                      <a:pPr marL="31750">
                        <a:lnSpc>
                          <a:spcPts val="585"/>
                        </a:lnSpc>
                      </a:pPr>
                      <a:r>
                        <a:rPr dirty="0" sz="550" spc="55">
                          <a:latin typeface="Calibri"/>
                          <a:cs typeface="Calibri"/>
                        </a:rPr>
                        <a:t>Alto</a:t>
                      </a:r>
                      <a:r>
                        <a:rPr dirty="0" sz="55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50" spc="55">
                          <a:latin typeface="Calibri"/>
                          <a:cs typeface="Calibri"/>
                        </a:rPr>
                        <a:t>Riesgo</a:t>
                      </a:r>
                      <a:endParaRPr sz="5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585"/>
                        </a:lnSpc>
                      </a:pPr>
                      <a:r>
                        <a:rPr dirty="0" sz="550" spc="65">
                          <a:latin typeface="Calibri"/>
                          <a:cs typeface="Calibri"/>
                        </a:rPr>
                        <a:t>0.001</a:t>
                      </a:r>
                      <a:r>
                        <a:rPr dirty="0" sz="550" spc="305"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550" spc="50">
                          <a:latin typeface="Arial MT"/>
                          <a:cs typeface="Arial MT"/>
                        </a:rPr>
                        <a:t>0.000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grpSp>
        <p:nvGrpSpPr>
          <p:cNvPr id="28" name="object 28" descr=""/>
          <p:cNvGrpSpPr/>
          <p:nvPr/>
        </p:nvGrpSpPr>
        <p:grpSpPr>
          <a:xfrm>
            <a:off x="514350" y="3421862"/>
            <a:ext cx="6597015" cy="5893435"/>
            <a:chOff x="514350" y="3421862"/>
            <a:chExt cx="6597015" cy="5893435"/>
          </a:xfrm>
        </p:grpSpPr>
        <p:sp>
          <p:nvSpPr>
            <p:cNvPr id="29" name="object 29" descr=""/>
            <p:cNvSpPr/>
            <p:nvPr/>
          </p:nvSpPr>
          <p:spPr>
            <a:xfrm>
              <a:off x="6833222" y="3421874"/>
              <a:ext cx="278130" cy="387350"/>
            </a:xfrm>
            <a:custGeom>
              <a:avLst/>
              <a:gdLst/>
              <a:ahLst/>
              <a:cxnLst/>
              <a:rect l="l" t="t" r="r" b="b"/>
              <a:pathLst>
                <a:path w="278129" h="387350">
                  <a:moveTo>
                    <a:pt x="277926" y="0"/>
                  </a:moveTo>
                  <a:lnTo>
                    <a:pt x="264693" y="0"/>
                  </a:lnTo>
                  <a:lnTo>
                    <a:pt x="264693" y="10490"/>
                  </a:lnTo>
                  <a:lnTo>
                    <a:pt x="264693" y="95516"/>
                  </a:lnTo>
                  <a:lnTo>
                    <a:pt x="264693" y="106184"/>
                  </a:lnTo>
                  <a:lnTo>
                    <a:pt x="264693" y="191033"/>
                  </a:lnTo>
                  <a:lnTo>
                    <a:pt x="264693" y="201701"/>
                  </a:lnTo>
                  <a:lnTo>
                    <a:pt x="264693" y="286550"/>
                  </a:lnTo>
                  <a:lnTo>
                    <a:pt x="13182" y="286550"/>
                  </a:lnTo>
                  <a:lnTo>
                    <a:pt x="13182" y="201701"/>
                  </a:lnTo>
                  <a:lnTo>
                    <a:pt x="264693" y="201701"/>
                  </a:lnTo>
                  <a:lnTo>
                    <a:pt x="264693" y="191033"/>
                  </a:lnTo>
                  <a:lnTo>
                    <a:pt x="13182" y="191033"/>
                  </a:lnTo>
                  <a:lnTo>
                    <a:pt x="13182" y="106184"/>
                  </a:lnTo>
                  <a:lnTo>
                    <a:pt x="264693" y="106184"/>
                  </a:lnTo>
                  <a:lnTo>
                    <a:pt x="264693" y="95516"/>
                  </a:lnTo>
                  <a:lnTo>
                    <a:pt x="13182" y="95516"/>
                  </a:lnTo>
                  <a:lnTo>
                    <a:pt x="13182" y="10490"/>
                  </a:lnTo>
                  <a:lnTo>
                    <a:pt x="264693" y="10490"/>
                  </a:lnTo>
                  <a:lnTo>
                    <a:pt x="264693" y="0"/>
                  </a:lnTo>
                  <a:lnTo>
                    <a:pt x="13182" y="0"/>
                  </a:lnTo>
                  <a:lnTo>
                    <a:pt x="0" y="0"/>
                  </a:lnTo>
                  <a:lnTo>
                    <a:pt x="0" y="387311"/>
                  </a:lnTo>
                  <a:lnTo>
                    <a:pt x="13182" y="387311"/>
                  </a:lnTo>
                  <a:lnTo>
                    <a:pt x="13182" y="297218"/>
                  </a:lnTo>
                  <a:lnTo>
                    <a:pt x="264693" y="297218"/>
                  </a:lnTo>
                  <a:lnTo>
                    <a:pt x="264693" y="387311"/>
                  </a:lnTo>
                  <a:lnTo>
                    <a:pt x="277876" y="387311"/>
                  </a:lnTo>
                  <a:lnTo>
                    <a:pt x="277876" y="297218"/>
                  </a:lnTo>
                  <a:lnTo>
                    <a:pt x="277926" y="286550"/>
                  </a:lnTo>
                  <a:lnTo>
                    <a:pt x="277876" y="201701"/>
                  </a:lnTo>
                  <a:lnTo>
                    <a:pt x="277926" y="191033"/>
                  </a:lnTo>
                  <a:lnTo>
                    <a:pt x="277876" y="106184"/>
                  </a:lnTo>
                  <a:lnTo>
                    <a:pt x="277926" y="95516"/>
                  </a:lnTo>
                  <a:lnTo>
                    <a:pt x="277876" y="10490"/>
                  </a:lnTo>
                  <a:lnTo>
                    <a:pt x="27792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6849658" y="3806558"/>
              <a:ext cx="245110" cy="0"/>
            </a:xfrm>
            <a:custGeom>
              <a:avLst/>
              <a:gdLst/>
              <a:ahLst/>
              <a:cxnLst/>
              <a:rect l="l" t="t" r="r" b="b"/>
              <a:pathLst>
                <a:path w="245109" h="0">
                  <a:moveTo>
                    <a:pt x="0" y="0"/>
                  </a:moveTo>
                  <a:lnTo>
                    <a:pt x="245013" y="0"/>
                  </a:lnTo>
                </a:path>
              </a:pathLst>
            </a:custGeom>
            <a:ln w="52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6846406" y="3803933"/>
              <a:ext cx="252095" cy="5715"/>
            </a:xfrm>
            <a:custGeom>
              <a:avLst/>
              <a:gdLst/>
              <a:ahLst/>
              <a:cxnLst/>
              <a:rect l="l" t="t" r="r" b="b"/>
              <a:pathLst>
                <a:path w="252095" h="5714">
                  <a:moveTo>
                    <a:pt x="251561" y="0"/>
                  </a:moveTo>
                  <a:lnTo>
                    <a:pt x="0" y="0"/>
                  </a:lnTo>
                  <a:lnTo>
                    <a:pt x="0" y="5248"/>
                  </a:lnTo>
                  <a:lnTo>
                    <a:pt x="251561" y="5248"/>
                  </a:lnTo>
                  <a:lnTo>
                    <a:pt x="2515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4350" y="7648575"/>
              <a:ext cx="3296285" cy="1666620"/>
            </a:xfrm>
            <a:prstGeom prst="rect">
              <a:avLst/>
            </a:prstGeom>
          </p:spPr>
        </p:pic>
      </p:grpSp>
      <p:sp>
        <p:nvSpPr>
          <p:cNvPr id="33" name="object 33" descr=""/>
          <p:cNvSpPr txBox="1"/>
          <p:nvPr/>
        </p:nvSpPr>
        <p:spPr>
          <a:xfrm>
            <a:off x="4155694" y="4253991"/>
            <a:ext cx="2739390" cy="3289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0600"/>
              </a:lnSpc>
              <a:spcBef>
                <a:spcPts val="100"/>
              </a:spcBef>
            </a:pPr>
            <a:r>
              <a:rPr dirty="0" sz="900">
                <a:latin typeface="Arial MT"/>
                <a:cs typeface="Arial MT"/>
              </a:rPr>
              <a:t>Para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49-</a:t>
            </a:r>
            <a:r>
              <a:rPr dirty="0" sz="900">
                <a:latin typeface="Arial MT"/>
                <a:cs typeface="Arial MT"/>
              </a:rPr>
              <a:t>2024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ningún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distrito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presenta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riesgo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de </a:t>
            </a:r>
            <a:r>
              <a:rPr dirty="0" sz="900" spc="-10">
                <a:latin typeface="Arial MT"/>
                <a:cs typeface="Arial MT"/>
              </a:rPr>
              <a:t>transmisión.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3927855" y="4708905"/>
            <a:ext cx="2966720" cy="1237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40029" marR="5080">
              <a:lnSpc>
                <a:spcPct val="110000"/>
              </a:lnSpc>
              <a:spcBef>
                <a:spcPts val="100"/>
              </a:spcBef>
            </a:pP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1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comparación</a:t>
            </a:r>
            <a:r>
              <a:rPr dirty="0" sz="900" spc="1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al</a:t>
            </a:r>
            <a:r>
              <a:rPr dirty="0" sz="900" spc="1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año</a:t>
            </a:r>
            <a:r>
              <a:rPr dirty="0" sz="900" spc="1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2023</a:t>
            </a:r>
            <a:r>
              <a:rPr dirty="0" sz="900" spc="1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que</a:t>
            </a:r>
            <a:r>
              <a:rPr dirty="0" sz="900" spc="1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1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reportaron</a:t>
            </a:r>
            <a:r>
              <a:rPr dirty="0" sz="900" spc="150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18 </a:t>
            </a:r>
            <a:r>
              <a:rPr dirty="0" sz="900">
                <a:latin typeface="Arial MT"/>
                <a:cs typeface="Arial MT"/>
              </a:rPr>
              <a:t>casos,</a:t>
            </a:r>
            <a:r>
              <a:rPr dirty="0" sz="900" spc="9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para</a:t>
            </a:r>
            <a:r>
              <a:rPr dirty="0" sz="900" spc="9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este</a:t>
            </a:r>
            <a:r>
              <a:rPr dirty="0" sz="900" spc="9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año</a:t>
            </a:r>
            <a:r>
              <a:rPr dirty="0" sz="900" spc="9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8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crecimiento</a:t>
            </a:r>
            <a:r>
              <a:rPr dirty="0" sz="900" spc="9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9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9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es</a:t>
            </a:r>
            <a:r>
              <a:rPr dirty="0" sz="900" spc="90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de </a:t>
            </a:r>
            <a:r>
              <a:rPr dirty="0" sz="900" spc="-10">
                <a:latin typeface="Arial MT"/>
                <a:cs typeface="Arial MT"/>
              </a:rPr>
              <a:t>144%.</a:t>
            </a:r>
            <a:endParaRPr sz="9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9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900">
              <a:latin typeface="Arial MT"/>
              <a:cs typeface="Arial MT"/>
            </a:endParaRPr>
          </a:p>
          <a:p>
            <a:pPr marL="915669" marR="23495" indent="-903605">
              <a:lnSpc>
                <a:spcPts val="919"/>
              </a:lnSpc>
            </a:pPr>
            <a:r>
              <a:rPr dirty="0" sz="800" spc="-100" b="1">
                <a:latin typeface="Arial"/>
                <a:cs typeface="Arial"/>
              </a:rPr>
              <a:t>Casos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de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85" b="1">
                <a:latin typeface="Arial"/>
                <a:cs typeface="Arial"/>
              </a:rPr>
              <a:t>Fiebre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spc="-80" b="1">
                <a:latin typeface="Arial"/>
                <a:cs typeface="Arial"/>
              </a:rPr>
              <a:t>por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spc="-80" b="1">
                <a:latin typeface="Arial"/>
                <a:cs typeface="Arial"/>
              </a:rPr>
              <a:t>virus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95" b="1">
                <a:latin typeface="Arial"/>
                <a:cs typeface="Arial"/>
              </a:rPr>
              <a:t>Chikungunya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80" b="1">
                <a:latin typeface="Arial"/>
                <a:cs typeface="Arial"/>
              </a:rPr>
              <a:t>por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spc="-95" b="1">
                <a:latin typeface="Arial"/>
                <a:cs typeface="Arial"/>
              </a:rPr>
              <a:t>Grupos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de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spc="-95" b="1">
                <a:latin typeface="Arial"/>
                <a:cs typeface="Arial"/>
              </a:rPr>
              <a:t>Edad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75" b="1">
                <a:latin typeface="Arial"/>
                <a:cs typeface="Arial"/>
              </a:rPr>
              <a:t>del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año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60" b="1">
                <a:latin typeface="Arial"/>
                <a:cs typeface="Arial"/>
              </a:rPr>
              <a:t>2024</a:t>
            </a:r>
            <a:r>
              <a:rPr dirty="0" sz="800" spc="50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(SE</a:t>
            </a:r>
            <a:r>
              <a:rPr dirty="0" sz="800" spc="-35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01</a:t>
            </a:r>
            <a:r>
              <a:rPr dirty="0" sz="800" spc="-3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–</a:t>
            </a:r>
            <a:r>
              <a:rPr dirty="0" sz="800" spc="-35" b="1">
                <a:latin typeface="Arial"/>
                <a:cs typeface="Arial"/>
              </a:rPr>
              <a:t> </a:t>
            </a:r>
            <a:r>
              <a:rPr dirty="0" sz="800" spc="-80" b="1">
                <a:latin typeface="Arial"/>
                <a:cs typeface="Arial"/>
              </a:rPr>
              <a:t>49)</a:t>
            </a:r>
            <a:r>
              <a:rPr dirty="0" sz="800" spc="-3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Región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Tumbes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800">
              <a:latin typeface="Arial"/>
              <a:cs typeface="Arial"/>
            </a:endParaRPr>
          </a:p>
          <a:p>
            <a:pPr algn="just" marL="257175">
              <a:lnSpc>
                <a:spcPct val="100000"/>
              </a:lnSpc>
              <a:tabLst>
                <a:tab pos="1426845" algn="l"/>
                <a:tab pos="2224405" algn="l"/>
              </a:tabLst>
            </a:pPr>
            <a:r>
              <a:rPr dirty="0" sz="800" spc="10" b="1">
                <a:latin typeface="Calibri"/>
                <a:cs typeface="Calibri"/>
              </a:rPr>
              <a:t>Etapa</a:t>
            </a:r>
            <a:r>
              <a:rPr dirty="0" sz="800" spc="40" b="1">
                <a:latin typeface="Calibri"/>
                <a:cs typeface="Calibri"/>
              </a:rPr>
              <a:t> </a:t>
            </a:r>
            <a:r>
              <a:rPr dirty="0" sz="800" spc="55" b="1">
                <a:latin typeface="Calibri"/>
                <a:cs typeface="Calibri"/>
              </a:rPr>
              <a:t>de</a:t>
            </a:r>
            <a:r>
              <a:rPr dirty="0" sz="800" spc="114" b="1">
                <a:latin typeface="Calibri"/>
                <a:cs typeface="Calibri"/>
              </a:rPr>
              <a:t> </a:t>
            </a:r>
            <a:r>
              <a:rPr dirty="0" sz="800" spc="-20" b="1">
                <a:latin typeface="Calibri"/>
                <a:cs typeface="Calibri"/>
              </a:rPr>
              <a:t>vida</a:t>
            </a:r>
            <a:r>
              <a:rPr dirty="0" sz="800" b="1">
                <a:latin typeface="Calibri"/>
                <a:cs typeface="Calibri"/>
              </a:rPr>
              <a:t>	</a:t>
            </a:r>
            <a:r>
              <a:rPr dirty="0" sz="800" spc="40" b="1">
                <a:latin typeface="Calibri"/>
                <a:cs typeface="Calibri"/>
              </a:rPr>
              <a:t>Frecuencia</a:t>
            </a:r>
            <a:r>
              <a:rPr dirty="0" sz="800" b="1">
                <a:latin typeface="Calibri"/>
                <a:cs typeface="Calibri"/>
              </a:rPr>
              <a:t>	</a:t>
            </a:r>
            <a:r>
              <a:rPr dirty="0" sz="800" spc="25" b="1">
                <a:latin typeface="Calibri"/>
                <a:cs typeface="Calibri"/>
              </a:rPr>
              <a:t>%</a:t>
            </a:r>
            <a:endParaRPr sz="800">
              <a:latin typeface="Calibri"/>
              <a:cs typeface="Calibri"/>
            </a:endParaRPr>
          </a:p>
        </p:txBody>
      </p:sp>
      <p:graphicFrame>
        <p:nvGraphicFramePr>
          <p:cNvPr id="35" name="object 35" descr=""/>
          <p:cNvGraphicFramePr>
            <a:graphicFrameLocks noGrp="1"/>
          </p:cNvGraphicFramePr>
          <p:nvPr/>
        </p:nvGraphicFramePr>
        <p:xfrm>
          <a:off x="556803" y="3151743"/>
          <a:ext cx="3065145" cy="9798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8225"/>
                <a:gridCol w="313690"/>
                <a:gridCol w="319404"/>
                <a:gridCol w="276860"/>
                <a:gridCol w="331469"/>
                <a:gridCol w="343535"/>
                <a:gridCol w="349885"/>
              </a:tblGrid>
              <a:tr h="10795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55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Distrito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4930">
                        <a:lnSpc>
                          <a:spcPts val="640"/>
                        </a:lnSpc>
                        <a:spcBef>
                          <a:spcPts val="110"/>
                        </a:spcBef>
                      </a:pPr>
                      <a:r>
                        <a:rPr dirty="0" sz="55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Confirmados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139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550" spc="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Probable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55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5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TIA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</a:tr>
              <a:tr h="11366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28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5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Nº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139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5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TIA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139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5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Nº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139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5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TIA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139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28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2865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</a:tr>
              <a:tr h="107950">
                <a:tc>
                  <a:txBody>
                    <a:bodyPr/>
                    <a:lstStyle/>
                    <a:p>
                      <a:pPr marL="14604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550" spc="-10">
                          <a:latin typeface="Arial MT"/>
                          <a:cs typeface="Arial MT"/>
                        </a:rPr>
                        <a:t>TUMBES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82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550" spc="-50">
                          <a:latin typeface="Arial MT"/>
                          <a:cs typeface="Arial MT"/>
                        </a:rPr>
                        <a:t>4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82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550" spc="-20">
                          <a:latin typeface="Arial MT"/>
                          <a:cs typeface="Arial MT"/>
                        </a:rPr>
                        <a:t>0.03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82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550" spc="-25">
                          <a:latin typeface="Arial MT"/>
                          <a:cs typeface="Arial MT"/>
                        </a:rPr>
                        <a:t>16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82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550" spc="-20">
                          <a:latin typeface="Arial MT"/>
                          <a:cs typeface="Arial MT"/>
                        </a:rPr>
                        <a:t>0.14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82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550" spc="-25">
                          <a:latin typeface="Arial MT"/>
                          <a:cs typeface="Arial MT"/>
                        </a:rPr>
                        <a:t>20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82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550" spc="-20">
                          <a:latin typeface="Arial MT"/>
                          <a:cs typeface="Arial MT"/>
                        </a:rPr>
                        <a:t>0.17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82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7950">
                <a:tc>
                  <a:txBody>
                    <a:bodyPr/>
                    <a:lstStyle/>
                    <a:p>
                      <a:pPr marL="14604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550" spc="-10">
                          <a:latin typeface="Arial MT"/>
                          <a:cs typeface="Arial MT"/>
                        </a:rPr>
                        <a:t>CORRALES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82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550" spc="-50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82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550" spc="-20">
                          <a:latin typeface="Arial MT"/>
                          <a:cs typeface="Arial MT"/>
                        </a:rPr>
                        <a:t>0.00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82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550" spc="-50">
                          <a:latin typeface="Arial MT"/>
                          <a:cs typeface="Arial MT"/>
                        </a:rPr>
                        <a:t>3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82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550" spc="-20">
                          <a:latin typeface="Arial MT"/>
                          <a:cs typeface="Arial MT"/>
                        </a:rPr>
                        <a:t>0.12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82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550" spc="-50">
                          <a:latin typeface="Arial MT"/>
                          <a:cs typeface="Arial MT"/>
                        </a:rPr>
                        <a:t>3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82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550" spc="-20">
                          <a:latin typeface="Arial MT"/>
                          <a:cs typeface="Arial MT"/>
                        </a:rPr>
                        <a:t>0.12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82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7950">
                <a:tc>
                  <a:txBody>
                    <a:bodyPr/>
                    <a:lstStyle/>
                    <a:p>
                      <a:pPr marL="14604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550">
                          <a:latin typeface="Arial MT"/>
                          <a:cs typeface="Arial MT"/>
                        </a:rPr>
                        <a:t>LA</a:t>
                      </a:r>
                      <a:r>
                        <a:rPr dirty="0" sz="550" spc="1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550" spc="-20">
                          <a:latin typeface="Arial MT"/>
                          <a:cs typeface="Arial MT"/>
                        </a:rPr>
                        <a:t>CRUZ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82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550" spc="-50">
                          <a:latin typeface="Arial MT"/>
                          <a:cs typeface="Arial MT"/>
                        </a:rPr>
                        <a:t>1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82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550" spc="-20">
                          <a:latin typeface="Arial MT"/>
                          <a:cs typeface="Arial MT"/>
                        </a:rPr>
                        <a:t>0.10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82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550" spc="-50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82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550" spc="-20">
                          <a:latin typeface="Arial MT"/>
                          <a:cs typeface="Arial MT"/>
                        </a:rPr>
                        <a:t>0.00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82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550" spc="-50">
                          <a:latin typeface="Arial MT"/>
                          <a:cs typeface="Arial MT"/>
                        </a:rPr>
                        <a:t>1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82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550" spc="-20">
                          <a:latin typeface="Arial MT"/>
                          <a:cs typeface="Arial MT"/>
                        </a:rPr>
                        <a:t>0.10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82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7950">
                <a:tc>
                  <a:txBody>
                    <a:bodyPr/>
                    <a:lstStyle/>
                    <a:p>
                      <a:pPr marL="14604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550" spc="10">
                          <a:latin typeface="Arial MT"/>
                          <a:cs typeface="Arial MT"/>
                        </a:rPr>
                        <a:t>AGUAS</a:t>
                      </a:r>
                      <a:r>
                        <a:rPr dirty="0" sz="550" spc="2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550" spc="-10">
                          <a:latin typeface="Arial MT"/>
                          <a:cs typeface="Arial MT"/>
                        </a:rPr>
                        <a:t>VERDES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82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550" spc="-50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82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550" spc="-20">
                          <a:latin typeface="Arial MT"/>
                          <a:cs typeface="Arial MT"/>
                        </a:rPr>
                        <a:t>0.00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82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550" spc="-50">
                          <a:latin typeface="Arial MT"/>
                          <a:cs typeface="Arial MT"/>
                        </a:rPr>
                        <a:t>2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82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550" spc="-20">
                          <a:latin typeface="Arial MT"/>
                          <a:cs typeface="Arial MT"/>
                        </a:rPr>
                        <a:t>0.10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82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550" spc="-50">
                          <a:latin typeface="Arial MT"/>
                          <a:cs typeface="Arial MT"/>
                        </a:rPr>
                        <a:t>2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82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550" spc="-20">
                          <a:latin typeface="Arial MT"/>
                          <a:cs typeface="Arial MT"/>
                        </a:rPr>
                        <a:t>0.10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82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7950">
                <a:tc>
                  <a:txBody>
                    <a:bodyPr/>
                    <a:lstStyle/>
                    <a:p>
                      <a:pPr marL="14604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550" spc="-10">
                          <a:latin typeface="Arial MT"/>
                          <a:cs typeface="Arial MT"/>
                        </a:rPr>
                        <a:t>ZARUMILLA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82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550" spc="-50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82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550" spc="-20">
                          <a:latin typeface="Arial MT"/>
                          <a:cs typeface="Arial MT"/>
                        </a:rPr>
                        <a:t>0.00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82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550" spc="-25">
                          <a:latin typeface="Arial MT"/>
                          <a:cs typeface="Arial MT"/>
                        </a:rPr>
                        <a:t>13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82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550" spc="-20">
                          <a:latin typeface="Arial MT"/>
                          <a:cs typeface="Arial MT"/>
                        </a:rPr>
                        <a:t>0.55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82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550" spc="-25">
                          <a:latin typeface="Arial MT"/>
                          <a:cs typeface="Arial MT"/>
                        </a:rPr>
                        <a:t>13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82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550" spc="-20">
                          <a:latin typeface="Arial MT"/>
                          <a:cs typeface="Arial MT"/>
                        </a:rPr>
                        <a:t>0.55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82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5410">
                <a:tc>
                  <a:txBody>
                    <a:bodyPr/>
                    <a:lstStyle/>
                    <a:p>
                      <a:pPr marL="14604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550" spc="50">
                          <a:latin typeface="Arial MT"/>
                          <a:cs typeface="Arial MT"/>
                        </a:rPr>
                        <a:t>PAPAYAL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82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550" spc="-50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82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550" spc="-20">
                          <a:latin typeface="Arial MT"/>
                          <a:cs typeface="Arial MT"/>
                        </a:rPr>
                        <a:t>0.00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82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550" spc="-50">
                          <a:latin typeface="Arial MT"/>
                          <a:cs typeface="Arial MT"/>
                        </a:rPr>
                        <a:t>4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82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550" spc="-20">
                          <a:latin typeface="Arial MT"/>
                          <a:cs typeface="Arial MT"/>
                        </a:rPr>
                        <a:t>0.57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82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550" spc="-50">
                          <a:latin typeface="Arial MT"/>
                          <a:cs typeface="Arial MT"/>
                        </a:rPr>
                        <a:t>4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82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550" spc="-20">
                          <a:latin typeface="Arial MT"/>
                          <a:cs typeface="Arial MT"/>
                        </a:rPr>
                        <a:t>0.57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825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13030">
                <a:tc>
                  <a:txBody>
                    <a:bodyPr/>
                    <a:lstStyle/>
                    <a:p>
                      <a:pPr marL="14604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550" spc="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REGION</a:t>
                      </a:r>
                      <a:r>
                        <a:rPr dirty="0" sz="550" spc="16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5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TUMBES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165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55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165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55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0.02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165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5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38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165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55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0.15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165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5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43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165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55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0.17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165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</a:tr>
            </a:tbl>
          </a:graphicData>
        </a:graphic>
      </p:graphicFrame>
      <p:sp>
        <p:nvSpPr>
          <p:cNvPr id="36" name="object 36" descr=""/>
          <p:cNvSpPr/>
          <p:nvPr/>
        </p:nvSpPr>
        <p:spPr>
          <a:xfrm>
            <a:off x="377144" y="6800221"/>
            <a:ext cx="3559810" cy="88265"/>
          </a:xfrm>
          <a:custGeom>
            <a:avLst/>
            <a:gdLst/>
            <a:ahLst/>
            <a:cxnLst/>
            <a:rect l="l" t="t" r="r" b="b"/>
            <a:pathLst>
              <a:path w="3559810" h="88265">
                <a:moveTo>
                  <a:pt x="0" y="87973"/>
                </a:moveTo>
                <a:lnTo>
                  <a:pt x="3559628" y="87973"/>
                </a:lnTo>
                <a:lnTo>
                  <a:pt x="3559628" y="0"/>
                </a:lnTo>
                <a:lnTo>
                  <a:pt x="0" y="0"/>
                </a:lnTo>
                <a:lnTo>
                  <a:pt x="0" y="8797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7" name="object 37" descr=""/>
          <p:cNvGrpSpPr/>
          <p:nvPr/>
        </p:nvGrpSpPr>
        <p:grpSpPr>
          <a:xfrm>
            <a:off x="377144" y="4625419"/>
            <a:ext cx="3559810" cy="138430"/>
            <a:chOff x="377144" y="4625419"/>
            <a:chExt cx="3559810" cy="138430"/>
          </a:xfrm>
        </p:grpSpPr>
        <p:sp>
          <p:nvSpPr>
            <p:cNvPr id="38" name="object 38" descr=""/>
            <p:cNvSpPr/>
            <p:nvPr/>
          </p:nvSpPr>
          <p:spPr>
            <a:xfrm>
              <a:off x="377144" y="4625419"/>
              <a:ext cx="3559810" cy="83820"/>
            </a:xfrm>
            <a:custGeom>
              <a:avLst/>
              <a:gdLst/>
              <a:ahLst/>
              <a:cxnLst/>
              <a:rect l="l" t="t" r="r" b="b"/>
              <a:pathLst>
                <a:path w="3559810" h="83820">
                  <a:moveTo>
                    <a:pt x="0" y="83793"/>
                  </a:moveTo>
                  <a:lnTo>
                    <a:pt x="3559628" y="83794"/>
                  </a:lnTo>
                  <a:lnTo>
                    <a:pt x="3559628" y="0"/>
                  </a:lnTo>
                  <a:lnTo>
                    <a:pt x="0" y="0"/>
                  </a:lnTo>
                  <a:lnTo>
                    <a:pt x="0" y="83793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5756" y="4730098"/>
              <a:ext cx="32727" cy="29417"/>
            </a:xfrm>
            <a:prstGeom prst="rect">
              <a:avLst/>
            </a:prstGeom>
          </p:spPr>
        </p:pic>
        <p:sp>
          <p:nvSpPr>
            <p:cNvPr id="40" name="object 40" descr=""/>
            <p:cNvSpPr/>
            <p:nvPr/>
          </p:nvSpPr>
          <p:spPr>
            <a:xfrm>
              <a:off x="400410" y="4730098"/>
              <a:ext cx="33020" cy="4445"/>
            </a:xfrm>
            <a:custGeom>
              <a:avLst/>
              <a:gdLst/>
              <a:ahLst/>
              <a:cxnLst/>
              <a:rect l="l" t="t" r="r" b="b"/>
              <a:pathLst>
                <a:path w="33020" h="4445">
                  <a:moveTo>
                    <a:pt x="32727" y="0"/>
                  </a:moveTo>
                  <a:lnTo>
                    <a:pt x="0" y="0"/>
                  </a:lnTo>
                  <a:lnTo>
                    <a:pt x="0" y="4321"/>
                  </a:lnTo>
                  <a:lnTo>
                    <a:pt x="32727" y="4322"/>
                  </a:lnTo>
                  <a:lnTo>
                    <a:pt x="32727" y="0"/>
                  </a:lnTo>
                  <a:close/>
                </a:path>
              </a:pathLst>
            </a:custGeom>
            <a:solidFill>
              <a:srgbClr val="AAB5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433137" y="4734420"/>
              <a:ext cx="5080" cy="29845"/>
            </a:xfrm>
            <a:custGeom>
              <a:avLst/>
              <a:gdLst/>
              <a:ahLst/>
              <a:cxnLst/>
              <a:rect l="l" t="t" r="r" b="b"/>
              <a:pathLst>
                <a:path w="5079" h="29845">
                  <a:moveTo>
                    <a:pt x="4653" y="0"/>
                  </a:moveTo>
                  <a:lnTo>
                    <a:pt x="0" y="0"/>
                  </a:lnTo>
                  <a:lnTo>
                    <a:pt x="0" y="29278"/>
                  </a:lnTo>
                  <a:lnTo>
                    <a:pt x="4653" y="29278"/>
                  </a:lnTo>
                  <a:lnTo>
                    <a:pt x="4653" y="0"/>
                  </a:lnTo>
                  <a:close/>
                </a:path>
              </a:pathLst>
            </a:custGeom>
            <a:solidFill>
              <a:srgbClr val="899E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395756" y="4734420"/>
              <a:ext cx="5080" cy="29845"/>
            </a:xfrm>
            <a:custGeom>
              <a:avLst/>
              <a:gdLst/>
              <a:ahLst/>
              <a:cxnLst/>
              <a:rect l="l" t="t" r="r" b="b"/>
              <a:pathLst>
                <a:path w="5079" h="29845">
                  <a:moveTo>
                    <a:pt x="4653" y="0"/>
                  </a:moveTo>
                  <a:lnTo>
                    <a:pt x="0" y="0"/>
                  </a:lnTo>
                  <a:lnTo>
                    <a:pt x="0" y="29278"/>
                  </a:lnTo>
                  <a:lnTo>
                    <a:pt x="4653" y="29278"/>
                  </a:lnTo>
                  <a:lnTo>
                    <a:pt x="4653" y="0"/>
                  </a:lnTo>
                  <a:close/>
                </a:path>
              </a:pathLst>
            </a:custGeom>
            <a:solidFill>
              <a:srgbClr val="AAB5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405063" y="4746968"/>
              <a:ext cx="23495" cy="4445"/>
            </a:xfrm>
            <a:custGeom>
              <a:avLst/>
              <a:gdLst/>
              <a:ahLst/>
              <a:cxnLst/>
              <a:rect l="l" t="t" r="r" b="b"/>
              <a:pathLst>
                <a:path w="23495" h="4445">
                  <a:moveTo>
                    <a:pt x="23421" y="0"/>
                  </a:moveTo>
                  <a:lnTo>
                    <a:pt x="0" y="0"/>
                  </a:lnTo>
                  <a:lnTo>
                    <a:pt x="0" y="4182"/>
                  </a:lnTo>
                  <a:lnTo>
                    <a:pt x="23421" y="4182"/>
                  </a:lnTo>
                  <a:lnTo>
                    <a:pt x="23421" y="0"/>
                  </a:lnTo>
                  <a:close/>
                </a:path>
              </a:pathLst>
            </a:custGeom>
            <a:solidFill>
              <a:srgbClr val="3C4E7B"/>
            </a:solid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44" name="object 44" descr=""/>
          <p:cNvGraphicFramePr>
            <a:graphicFrameLocks noGrp="1"/>
          </p:cNvGraphicFramePr>
          <p:nvPr/>
        </p:nvGraphicFramePr>
        <p:xfrm>
          <a:off x="372490" y="4641142"/>
          <a:ext cx="3615690" cy="13163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3915"/>
                <a:gridCol w="203834"/>
                <a:gridCol w="237490"/>
                <a:gridCol w="233045"/>
                <a:gridCol w="247014"/>
                <a:gridCol w="265430"/>
                <a:gridCol w="258444"/>
                <a:gridCol w="241935"/>
                <a:gridCol w="234950"/>
                <a:gridCol w="246380"/>
                <a:gridCol w="239394"/>
                <a:gridCol w="284479"/>
              </a:tblGrid>
              <a:tr h="73025">
                <a:tc>
                  <a:txBody>
                    <a:bodyPr/>
                    <a:lstStyle/>
                    <a:p>
                      <a:pPr marL="13335">
                        <a:lnSpc>
                          <a:spcPts val="470"/>
                        </a:lnSpc>
                      </a:pPr>
                      <a:r>
                        <a:rPr dirty="0" sz="5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Tipo</a:t>
                      </a:r>
                      <a:r>
                        <a:rPr dirty="0" sz="500" spc="5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DX/Distrito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470"/>
                        </a:lnSpc>
                      </a:pPr>
                      <a:r>
                        <a:rPr dirty="0" sz="5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2015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470"/>
                        </a:lnSpc>
                      </a:pPr>
                      <a:r>
                        <a:rPr dirty="0" sz="5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2016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70"/>
                        </a:lnSpc>
                      </a:pPr>
                      <a:r>
                        <a:rPr dirty="0" sz="5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2017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6350">
                        <a:lnSpc>
                          <a:spcPts val="470"/>
                        </a:lnSpc>
                      </a:pPr>
                      <a:r>
                        <a:rPr dirty="0" sz="5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2018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70"/>
                        </a:lnSpc>
                      </a:pPr>
                      <a:r>
                        <a:rPr dirty="0" sz="5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2019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470"/>
                        </a:lnSpc>
                      </a:pPr>
                      <a:r>
                        <a:rPr dirty="0" sz="5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2020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470"/>
                        </a:lnSpc>
                      </a:pPr>
                      <a:r>
                        <a:rPr dirty="0" sz="5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470"/>
                        </a:lnSpc>
                      </a:pPr>
                      <a:r>
                        <a:rPr dirty="0" sz="5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2022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5715">
                        <a:lnSpc>
                          <a:spcPts val="470"/>
                        </a:lnSpc>
                      </a:pPr>
                      <a:r>
                        <a:rPr dirty="0" sz="5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2023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0320">
                        <a:lnSpc>
                          <a:spcPts val="470"/>
                        </a:lnSpc>
                      </a:pPr>
                      <a:r>
                        <a:rPr dirty="0" sz="5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2024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9535">
                        <a:lnSpc>
                          <a:spcPts val="470"/>
                        </a:lnSpc>
                      </a:pPr>
                      <a:r>
                        <a:rPr dirty="0" sz="5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5B9BD4"/>
                    </a:solidFill>
                  </a:tcPr>
                </a:tc>
              </a:tr>
              <a:tr h="76200">
                <a:tc>
                  <a:txBody>
                    <a:bodyPr/>
                    <a:lstStyle/>
                    <a:p>
                      <a:pPr marL="74295">
                        <a:lnSpc>
                          <a:spcPts val="500"/>
                        </a:lnSpc>
                      </a:pPr>
                      <a:r>
                        <a:rPr dirty="0" sz="500" spc="-10" b="1">
                          <a:latin typeface="Calibri"/>
                          <a:cs typeface="Calibri"/>
                        </a:rPr>
                        <a:t>Confirmado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ts val="500"/>
                        </a:lnSpc>
                      </a:pPr>
                      <a:r>
                        <a:rPr dirty="0" sz="500" spc="-25" b="1">
                          <a:latin typeface="Calibri"/>
                          <a:cs typeface="Calibri"/>
                        </a:rPr>
                        <a:t>164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ts val="500"/>
                        </a:lnSpc>
                      </a:pPr>
                      <a:r>
                        <a:rPr dirty="0" sz="500" spc="-25" b="1">
                          <a:latin typeface="Calibri"/>
                          <a:cs typeface="Calibri"/>
                        </a:rPr>
                        <a:t>241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0"/>
                        </a:lnSpc>
                      </a:pPr>
                      <a:r>
                        <a:rPr dirty="0" sz="500" spc="-25" b="1">
                          <a:latin typeface="Calibri"/>
                          <a:cs typeface="Calibri"/>
                        </a:rPr>
                        <a:t>303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5715">
                        <a:lnSpc>
                          <a:spcPts val="500"/>
                        </a:lnSpc>
                      </a:pPr>
                      <a:r>
                        <a:rPr dirty="0" sz="500" spc="-25" b="1">
                          <a:latin typeface="Calibri"/>
                          <a:cs typeface="Calibri"/>
                        </a:rPr>
                        <a:t>12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500"/>
                        </a:lnSpc>
                      </a:pPr>
                      <a:r>
                        <a:rPr dirty="0" sz="500" spc="-50" b="1">
                          <a:latin typeface="Calibri"/>
                          <a:cs typeface="Calibri"/>
                        </a:rPr>
                        <a:t>2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ts val="500"/>
                        </a:lnSpc>
                      </a:pPr>
                      <a:r>
                        <a:rPr dirty="0" sz="500" spc="-50" b="1">
                          <a:latin typeface="Calibri"/>
                          <a:cs typeface="Calibri"/>
                        </a:rPr>
                        <a:t>6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500"/>
                        </a:lnSpc>
                      </a:pPr>
                      <a:r>
                        <a:rPr dirty="0" sz="500" spc="-25" b="1">
                          <a:latin typeface="Calibri"/>
                          <a:cs typeface="Calibri"/>
                        </a:rPr>
                        <a:t>34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500"/>
                        </a:lnSpc>
                      </a:pPr>
                      <a:r>
                        <a:rPr dirty="0" sz="500" spc="-50" b="1">
                          <a:latin typeface="Calibri"/>
                          <a:cs typeface="Calibri"/>
                        </a:rPr>
                        <a:t>4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6985">
                        <a:lnSpc>
                          <a:spcPts val="500"/>
                        </a:lnSpc>
                      </a:pPr>
                      <a:r>
                        <a:rPr dirty="0" sz="500" spc="-25" b="1">
                          <a:latin typeface="Calibri"/>
                          <a:cs typeface="Calibri"/>
                        </a:rPr>
                        <a:t>18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0">
                        <a:lnSpc>
                          <a:spcPts val="500"/>
                        </a:lnSpc>
                      </a:pPr>
                      <a:r>
                        <a:rPr dirty="0" sz="500" spc="-50" b="1">
                          <a:latin typeface="Calibri"/>
                          <a:cs typeface="Calibri"/>
                        </a:rPr>
                        <a:t>5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5880">
                        <a:lnSpc>
                          <a:spcPts val="500"/>
                        </a:lnSpc>
                      </a:pPr>
                      <a:r>
                        <a:rPr dirty="0" sz="500" spc="-25" b="1">
                          <a:latin typeface="Calibri"/>
                          <a:cs typeface="Calibri"/>
                        </a:rPr>
                        <a:t>789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</a:tr>
              <a:tr h="90805">
                <a:tc>
                  <a:txBody>
                    <a:bodyPr/>
                    <a:lstStyle/>
                    <a:p>
                      <a:pPr marL="13462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500" spc="10">
                          <a:latin typeface="Calibri"/>
                          <a:cs typeface="Calibri"/>
                        </a:rPr>
                        <a:t>AGUAS</a:t>
                      </a:r>
                      <a:r>
                        <a:rPr dirty="0" sz="500" spc="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 spc="-10">
                          <a:latin typeface="Calibri"/>
                          <a:cs typeface="Calibri"/>
                        </a:rPr>
                        <a:t>VERDES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4445"/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21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4445"/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68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444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7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444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44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4445"/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3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44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2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44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58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103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4445"/>
                </a:tc>
              </a:tr>
              <a:tr h="83185">
                <a:tc>
                  <a:txBody>
                    <a:bodyPr/>
                    <a:lstStyle/>
                    <a:p>
                      <a:pPr marL="134620">
                        <a:lnSpc>
                          <a:spcPts val="555"/>
                        </a:lnSpc>
                      </a:pPr>
                      <a:r>
                        <a:rPr dirty="0" sz="500" spc="20">
                          <a:latin typeface="Calibri"/>
                          <a:cs typeface="Calibri"/>
                        </a:rPr>
                        <a:t>CANOAS</a:t>
                      </a:r>
                      <a:r>
                        <a:rPr dirty="0" sz="50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 spc="2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5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 spc="20">
                          <a:latin typeface="Calibri"/>
                          <a:cs typeface="Calibri"/>
                        </a:rPr>
                        <a:t>PUNTA</a:t>
                      </a:r>
                      <a:r>
                        <a:rPr dirty="0" sz="50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 spc="-25">
                          <a:latin typeface="Calibri"/>
                          <a:cs typeface="Calibri"/>
                        </a:rPr>
                        <a:t>SAL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41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55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2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74295">
                        <a:lnSpc>
                          <a:spcPts val="55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43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83185">
                <a:tc>
                  <a:txBody>
                    <a:bodyPr/>
                    <a:lstStyle/>
                    <a:p>
                      <a:pPr marL="134620">
                        <a:lnSpc>
                          <a:spcPts val="555"/>
                        </a:lnSpc>
                      </a:pPr>
                      <a:r>
                        <a:rPr dirty="0" sz="500" spc="-10">
                          <a:latin typeface="Calibri"/>
                          <a:cs typeface="Calibri"/>
                        </a:rPr>
                        <a:t>CASITAS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85090">
                        <a:lnSpc>
                          <a:spcPts val="55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83820">
                <a:tc>
                  <a:txBody>
                    <a:bodyPr/>
                    <a:lstStyle/>
                    <a:p>
                      <a:pPr marL="134620">
                        <a:lnSpc>
                          <a:spcPts val="555"/>
                        </a:lnSpc>
                      </a:pPr>
                      <a:r>
                        <a:rPr dirty="0" sz="500" spc="-10">
                          <a:latin typeface="Calibri"/>
                          <a:cs typeface="Calibri"/>
                        </a:rPr>
                        <a:t>CORRALES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55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3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13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74295">
                        <a:lnSpc>
                          <a:spcPts val="55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17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83820">
                <a:tc>
                  <a:txBody>
                    <a:bodyPr/>
                    <a:lstStyle/>
                    <a:p>
                      <a:pPr marL="134620">
                        <a:lnSpc>
                          <a:spcPts val="555"/>
                        </a:lnSpc>
                      </a:pPr>
                      <a:r>
                        <a:rPr dirty="0" sz="500">
                          <a:latin typeface="Calibri"/>
                          <a:cs typeface="Calibri"/>
                        </a:rPr>
                        <a:t>LA</a:t>
                      </a:r>
                      <a:r>
                        <a:rPr dirty="0" sz="50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 spc="-20">
                          <a:latin typeface="Calibri"/>
                          <a:cs typeface="Calibri"/>
                        </a:rPr>
                        <a:t>CRUZ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55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5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68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55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55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3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9050">
                        <a:lnSpc>
                          <a:spcPts val="55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74295">
                        <a:lnSpc>
                          <a:spcPts val="55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80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83185">
                <a:tc>
                  <a:txBody>
                    <a:bodyPr/>
                    <a:lstStyle/>
                    <a:p>
                      <a:pPr marL="134620">
                        <a:lnSpc>
                          <a:spcPts val="555"/>
                        </a:lnSpc>
                      </a:pPr>
                      <a:r>
                        <a:rPr dirty="0" sz="500" spc="-10">
                          <a:latin typeface="Calibri"/>
                          <a:cs typeface="Calibri"/>
                        </a:rPr>
                        <a:t>MATAPALO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ts val="55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85090">
                        <a:lnSpc>
                          <a:spcPts val="55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83185">
                <a:tc>
                  <a:txBody>
                    <a:bodyPr/>
                    <a:lstStyle/>
                    <a:p>
                      <a:pPr marL="134620">
                        <a:lnSpc>
                          <a:spcPts val="555"/>
                        </a:lnSpc>
                      </a:pPr>
                      <a:r>
                        <a:rPr dirty="0" sz="500" spc="10">
                          <a:latin typeface="Calibri"/>
                          <a:cs typeface="Calibri"/>
                        </a:rPr>
                        <a:t>PAMPAS</a:t>
                      </a:r>
                      <a:r>
                        <a:rPr dirty="0" sz="500" spc="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 spc="1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50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 spc="-10">
                          <a:latin typeface="Calibri"/>
                          <a:cs typeface="Calibri"/>
                        </a:rPr>
                        <a:t>HOSPITAL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55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2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10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55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74295">
                        <a:lnSpc>
                          <a:spcPts val="55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14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83185">
                <a:tc>
                  <a:txBody>
                    <a:bodyPr/>
                    <a:lstStyle/>
                    <a:p>
                      <a:pPr marL="134620">
                        <a:lnSpc>
                          <a:spcPts val="555"/>
                        </a:lnSpc>
                      </a:pPr>
                      <a:r>
                        <a:rPr dirty="0" sz="500" spc="-10">
                          <a:latin typeface="Calibri"/>
                          <a:cs typeface="Calibri"/>
                        </a:rPr>
                        <a:t>PAPAYAL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55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10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3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2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55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74295">
                        <a:lnSpc>
                          <a:spcPts val="55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17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83185">
                <a:tc>
                  <a:txBody>
                    <a:bodyPr/>
                    <a:lstStyle/>
                    <a:p>
                      <a:pPr marL="134620">
                        <a:lnSpc>
                          <a:spcPts val="555"/>
                        </a:lnSpc>
                      </a:pPr>
                      <a:r>
                        <a:rPr dirty="0" sz="500">
                          <a:latin typeface="Calibri"/>
                          <a:cs typeface="Calibri"/>
                        </a:rPr>
                        <a:t>SAN</a:t>
                      </a:r>
                      <a:r>
                        <a:rPr dirty="0" sz="500" spc="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 spc="-10">
                          <a:latin typeface="Calibri"/>
                          <a:cs typeface="Calibri"/>
                        </a:rPr>
                        <a:t>JACINTO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23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74295">
                        <a:lnSpc>
                          <a:spcPts val="55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23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83185">
                <a:tc>
                  <a:txBody>
                    <a:bodyPr/>
                    <a:lstStyle/>
                    <a:p>
                      <a:pPr marL="134620">
                        <a:lnSpc>
                          <a:spcPts val="555"/>
                        </a:lnSpc>
                      </a:pPr>
                      <a:r>
                        <a:rPr dirty="0" sz="500">
                          <a:latin typeface="Calibri"/>
                          <a:cs typeface="Calibri"/>
                        </a:rPr>
                        <a:t>SAN</a:t>
                      </a:r>
                      <a:r>
                        <a:rPr dirty="0" sz="500" spc="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>
                          <a:latin typeface="Calibri"/>
                          <a:cs typeface="Calibri"/>
                        </a:rPr>
                        <a:t>JUAN</a:t>
                      </a:r>
                      <a:r>
                        <a:rPr dirty="0" sz="500" spc="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50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>
                          <a:latin typeface="Calibri"/>
                          <a:cs typeface="Calibri"/>
                        </a:rPr>
                        <a:t>LA</a:t>
                      </a:r>
                      <a:r>
                        <a:rPr dirty="0" sz="500" spc="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 spc="-10">
                          <a:latin typeface="Calibri"/>
                          <a:cs typeface="Calibri"/>
                        </a:rPr>
                        <a:t>VIRGEN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55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6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3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ts val="55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55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74295">
                        <a:lnSpc>
                          <a:spcPts val="55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11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83185">
                <a:tc>
                  <a:txBody>
                    <a:bodyPr/>
                    <a:lstStyle/>
                    <a:p>
                      <a:pPr marL="134620">
                        <a:lnSpc>
                          <a:spcPts val="555"/>
                        </a:lnSpc>
                      </a:pPr>
                      <a:r>
                        <a:rPr dirty="0" sz="500" spc="-10">
                          <a:latin typeface="Calibri"/>
                          <a:cs typeface="Calibri"/>
                        </a:rPr>
                        <a:t>TUMBES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ts val="55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13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55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13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80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7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55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ts val="55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2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55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20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55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3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6985">
                        <a:lnSpc>
                          <a:spcPts val="55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12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9050">
                        <a:lnSpc>
                          <a:spcPts val="55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4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5880">
                        <a:lnSpc>
                          <a:spcPts val="55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155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83185">
                <a:tc>
                  <a:txBody>
                    <a:bodyPr/>
                    <a:lstStyle/>
                    <a:p>
                      <a:pPr marL="134620">
                        <a:lnSpc>
                          <a:spcPts val="555"/>
                        </a:lnSpc>
                      </a:pPr>
                      <a:r>
                        <a:rPr dirty="0" sz="500" spc="-10">
                          <a:latin typeface="Calibri"/>
                          <a:cs typeface="Calibri"/>
                        </a:rPr>
                        <a:t>ZARUMILLA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ts val="55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129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55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90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15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ts val="55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55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5880">
                        <a:lnSpc>
                          <a:spcPts val="55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237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60020">
                <a:tc>
                  <a:txBody>
                    <a:bodyPr/>
                    <a:lstStyle/>
                    <a:p>
                      <a:pPr marL="134620">
                        <a:lnSpc>
                          <a:spcPts val="555"/>
                        </a:lnSpc>
                      </a:pPr>
                      <a:r>
                        <a:rPr dirty="0" sz="500" spc="-10">
                          <a:latin typeface="Calibri"/>
                          <a:cs typeface="Calibri"/>
                        </a:rPr>
                        <a:t>ZORRITOS</a:t>
                      </a:r>
                      <a:endParaRPr sz="500">
                        <a:latin typeface="Calibri"/>
                        <a:cs typeface="Calibri"/>
                      </a:endParaRPr>
                    </a:p>
                    <a:p>
                      <a:pPr marL="74295">
                        <a:lnSpc>
                          <a:spcPts val="550"/>
                        </a:lnSpc>
                        <a:spcBef>
                          <a:spcPts val="60"/>
                        </a:spcBef>
                      </a:pPr>
                      <a:r>
                        <a:rPr dirty="0" sz="500" spc="-10" b="1">
                          <a:latin typeface="Calibri"/>
                          <a:cs typeface="Calibri"/>
                        </a:rPr>
                        <a:t>Probable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5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1</a:t>
                      </a:r>
                      <a:endParaRPr sz="500">
                        <a:latin typeface="Calibri"/>
                        <a:cs typeface="Calibri"/>
                      </a:endParaRPr>
                    </a:p>
                    <a:p>
                      <a:pPr marL="50165">
                        <a:lnSpc>
                          <a:spcPts val="550"/>
                        </a:lnSpc>
                        <a:spcBef>
                          <a:spcPts val="60"/>
                        </a:spcBef>
                      </a:pPr>
                      <a:r>
                        <a:rPr dirty="0" sz="500" spc="-25" b="1">
                          <a:latin typeface="Calibri"/>
                          <a:cs typeface="Calibri"/>
                        </a:rPr>
                        <a:t>36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55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44</a:t>
                      </a:r>
                      <a:endParaRPr sz="500">
                        <a:latin typeface="Calibri"/>
                        <a:cs typeface="Calibri"/>
                      </a:endParaRPr>
                    </a:p>
                    <a:p>
                      <a:pPr algn="ctr" marL="8890">
                        <a:lnSpc>
                          <a:spcPts val="550"/>
                        </a:lnSpc>
                        <a:spcBef>
                          <a:spcPts val="60"/>
                        </a:spcBef>
                      </a:pPr>
                      <a:r>
                        <a:rPr dirty="0" sz="500" spc="-25" b="1">
                          <a:latin typeface="Calibri"/>
                          <a:cs typeface="Calibri"/>
                        </a:rPr>
                        <a:t>872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39</a:t>
                      </a:r>
                      <a:endParaRPr sz="5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550"/>
                        </a:lnSpc>
                        <a:spcBef>
                          <a:spcPts val="60"/>
                        </a:spcBef>
                      </a:pPr>
                      <a:r>
                        <a:rPr dirty="0" sz="500" spc="-25" b="1">
                          <a:latin typeface="Calibri"/>
                          <a:cs typeface="Calibri"/>
                        </a:rPr>
                        <a:t>255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55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3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algn="ctr" marL="1905">
                        <a:lnSpc>
                          <a:spcPts val="550"/>
                        </a:lnSpc>
                      </a:pPr>
                      <a:r>
                        <a:rPr dirty="0" sz="500" spc="-25" b="1">
                          <a:latin typeface="Calibri"/>
                          <a:cs typeface="Calibri"/>
                        </a:rPr>
                        <a:t>21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algn="ctr" marL="20955">
                        <a:lnSpc>
                          <a:spcPts val="550"/>
                        </a:lnSpc>
                      </a:pPr>
                      <a:r>
                        <a:rPr dirty="0" sz="500" spc="-25" b="1">
                          <a:latin typeface="Calibri"/>
                          <a:cs typeface="Calibri"/>
                        </a:rPr>
                        <a:t>38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ts val="55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87</a:t>
                      </a:r>
                      <a:endParaRPr sz="500">
                        <a:latin typeface="Calibri"/>
                        <a:cs typeface="Calibri"/>
                      </a:endParaRPr>
                    </a:p>
                    <a:p>
                      <a:pPr marL="104775">
                        <a:lnSpc>
                          <a:spcPts val="550"/>
                        </a:lnSpc>
                        <a:spcBef>
                          <a:spcPts val="60"/>
                        </a:spcBef>
                      </a:pPr>
                      <a:r>
                        <a:rPr dirty="0" sz="500" spc="-20" b="1">
                          <a:latin typeface="Calibri"/>
                          <a:cs typeface="Calibri"/>
                        </a:rPr>
                        <a:t>1222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45" name="object 45" descr=""/>
          <p:cNvGrpSpPr/>
          <p:nvPr/>
        </p:nvGrpSpPr>
        <p:grpSpPr>
          <a:xfrm>
            <a:off x="395756" y="5903479"/>
            <a:ext cx="42545" cy="33655"/>
            <a:chOff x="395756" y="5903479"/>
            <a:chExt cx="42545" cy="33655"/>
          </a:xfrm>
        </p:grpSpPr>
        <p:pic>
          <p:nvPicPr>
            <p:cNvPr id="46" name="object 4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5756" y="5903479"/>
              <a:ext cx="32727" cy="29278"/>
            </a:xfrm>
            <a:prstGeom prst="rect">
              <a:avLst/>
            </a:prstGeom>
          </p:spPr>
        </p:pic>
        <p:sp>
          <p:nvSpPr>
            <p:cNvPr id="47" name="object 47" descr=""/>
            <p:cNvSpPr/>
            <p:nvPr/>
          </p:nvSpPr>
          <p:spPr>
            <a:xfrm>
              <a:off x="400410" y="5903479"/>
              <a:ext cx="33020" cy="4445"/>
            </a:xfrm>
            <a:custGeom>
              <a:avLst/>
              <a:gdLst/>
              <a:ahLst/>
              <a:cxnLst/>
              <a:rect l="l" t="t" r="r" b="b"/>
              <a:pathLst>
                <a:path w="33020" h="4445">
                  <a:moveTo>
                    <a:pt x="32727" y="0"/>
                  </a:moveTo>
                  <a:lnTo>
                    <a:pt x="0" y="0"/>
                  </a:lnTo>
                  <a:lnTo>
                    <a:pt x="0" y="4182"/>
                  </a:lnTo>
                  <a:lnTo>
                    <a:pt x="32727" y="4182"/>
                  </a:lnTo>
                  <a:lnTo>
                    <a:pt x="32727" y="0"/>
                  </a:lnTo>
                  <a:close/>
                </a:path>
              </a:pathLst>
            </a:custGeom>
            <a:solidFill>
              <a:srgbClr val="AAB5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433137" y="5907661"/>
              <a:ext cx="5080" cy="29845"/>
            </a:xfrm>
            <a:custGeom>
              <a:avLst/>
              <a:gdLst/>
              <a:ahLst/>
              <a:cxnLst/>
              <a:rect l="l" t="t" r="r" b="b"/>
              <a:pathLst>
                <a:path w="5079" h="29845">
                  <a:moveTo>
                    <a:pt x="4653" y="0"/>
                  </a:moveTo>
                  <a:lnTo>
                    <a:pt x="0" y="0"/>
                  </a:lnTo>
                  <a:lnTo>
                    <a:pt x="0" y="29278"/>
                  </a:lnTo>
                  <a:lnTo>
                    <a:pt x="4653" y="29278"/>
                  </a:lnTo>
                  <a:lnTo>
                    <a:pt x="4653" y="0"/>
                  </a:lnTo>
                  <a:close/>
                </a:path>
              </a:pathLst>
            </a:custGeom>
            <a:solidFill>
              <a:srgbClr val="899E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395756" y="5907661"/>
              <a:ext cx="5080" cy="29845"/>
            </a:xfrm>
            <a:custGeom>
              <a:avLst/>
              <a:gdLst/>
              <a:ahLst/>
              <a:cxnLst/>
              <a:rect l="l" t="t" r="r" b="b"/>
              <a:pathLst>
                <a:path w="5079" h="29845">
                  <a:moveTo>
                    <a:pt x="4653" y="0"/>
                  </a:moveTo>
                  <a:lnTo>
                    <a:pt x="0" y="0"/>
                  </a:lnTo>
                  <a:lnTo>
                    <a:pt x="0" y="29278"/>
                  </a:lnTo>
                  <a:lnTo>
                    <a:pt x="4653" y="29278"/>
                  </a:lnTo>
                  <a:lnTo>
                    <a:pt x="4653" y="0"/>
                  </a:lnTo>
                  <a:close/>
                </a:path>
              </a:pathLst>
            </a:custGeom>
            <a:solidFill>
              <a:srgbClr val="AAB5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405063" y="5920209"/>
              <a:ext cx="23495" cy="4445"/>
            </a:xfrm>
            <a:custGeom>
              <a:avLst/>
              <a:gdLst/>
              <a:ahLst/>
              <a:cxnLst/>
              <a:rect l="l" t="t" r="r" b="b"/>
              <a:pathLst>
                <a:path w="23495" h="4445">
                  <a:moveTo>
                    <a:pt x="23421" y="0"/>
                  </a:moveTo>
                  <a:lnTo>
                    <a:pt x="0" y="0"/>
                  </a:lnTo>
                  <a:lnTo>
                    <a:pt x="0" y="4182"/>
                  </a:lnTo>
                  <a:lnTo>
                    <a:pt x="23421" y="4182"/>
                  </a:lnTo>
                  <a:lnTo>
                    <a:pt x="23421" y="0"/>
                  </a:lnTo>
                  <a:close/>
                </a:path>
              </a:pathLst>
            </a:custGeom>
            <a:solidFill>
              <a:srgbClr val="3C4E7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1" name="object 51" descr=""/>
          <p:cNvSpPr txBox="1"/>
          <p:nvPr/>
        </p:nvSpPr>
        <p:spPr>
          <a:xfrm>
            <a:off x="1268403" y="5953657"/>
            <a:ext cx="60960" cy="100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-50">
                <a:latin typeface="Calibri"/>
                <a:cs typeface="Calibri"/>
              </a:rPr>
              <a:t>9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1482760" y="5953657"/>
            <a:ext cx="123189" cy="100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-25">
                <a:latin typeface="Calibri"/>
                <a:cs typeface="Calibri"/>
              </a:rPr>
              <a:t>312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3486237" y="5953657"/>
            <a:ext cx="60960" cy="100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-50">
                <a:latin typeface="Calibri"/>
                <a:cs typeface="Calibri"/>
              </a:rPr>
              <a:t>2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1515332" y="6121239"/>
            <a:ext cx="60960" cy="100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-50">
                <a:latin typeface="Calibri"/>
                <a:cs typeface="Calibri"/>
              </a:rPr>
              <a:t>9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3486237" y="6121239"/>
            <a:ext cx="60960" cy="100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-50">
                <a:latin typeface="Calibri"/>
                <a:cs typeface="Calibri"/>
              </a:rPr>
              <a:t>2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2992379" y="6205003"/>
            <a:ext cx="60960" cy="100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-50">
                <a:latin typeface="Calibri"/>
                <a:cs typeface="Calibri"/>
              </a:rPr>
              <a:t>3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1496720" y="6372607"/>
            <a:ext cx="90805" cy="100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-25">
                <a:latin typeface="Calibri"/>
                <a:cs typeface="Calibri"/>
              </a:rPr>
              <a:t>12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58" name="object 58" descr=""/>
          <p:cNvSpPr txBox="1"/>
          <p:nvPr/>
        </p:nvSpPr>
        <p:spPr>
          <a:xfrm>
            <a:off x="3486237" y="6372607"/>
            <a:ext cx="60960" cy="100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-50">
                <a:latin typeface="Calibri"/>
                <a:cs typeface="Calibri"/>
              </a:rPr>
              <a:t>4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59" name="object 59" descr=""/>
          <p:cNvSpPr txBox="1"/>
          <p:nvPr/>
        </p:nvSpPr>
        <p:spPr>
          <a:xfrm>
            <a:off x="494888" y="5945347"/>
            <a:ext cx="717550" cy="695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9845">
              <a:lnSpc>
                <a:spcPct val="110000"/>
              </a:lnSpc>
              <a:spcBef>
                <a:spcPts val="100"/>
              </a:spcBef>
            </a:pPr>
            <a:r>
              <a:rPr dirty="0" sz="500" spc="10">
                <a:latin typeface="Calibri"/>
                <a:cs typeface="Calibri"/>
              </a:rPr>
              <a:t>AGUAS</a:t>
            </a:r>
            <a:r>
              <a:rPr dirty="0" sz="500" spc="65">
                <a:latin typeface="Calibri"/>
                <a:cs typeface="Calibri"/>
              </a:rPr>
              <a:t> </a:t>
            </a:r>
            <a:r>
              <a:rPr dirty="0" sz="500" spc="-10">
                <a:latin typeface="Calibri"/>
                <a:cs typeface="Calibri"/>
              </a:rPr>
              <a:t>VERDES</a:t>
            </a:r>
            <a:r>
              <a:rPr dirty="0" sz="500" spc="500">
                <a:latin typeface="Calibri"/>
                <a:cs typeface="Calibri"/>
              </a:rPr>
              <a:t> </a:t>
            </a:r>
            <a:r>
              <a:rPr dirty="0" sz="500" spc="20">
                <a:latin typeface="Calibri"/>
                <a:cs typeface="Calibri"/>
              </a:rPr>
              <a:t>CANOAS</a:t>
            </a:r>
            <a:r>
              <a:rPr dirty="0" sz="500" spc="30">
                <a:latin typeface="Calibri"/>
                <a:cs typeface="Calibri"/>
              </a:rPr>
              <a:t> </a:t>
            </a:r>
            <a:r>
              <a:rPr dirty="0" sz="500" spc="20">
                <a:latin typeface="Calibri"/>
                <a:cs typeface="Calibri"/>
              </a:rPr>
              <a:t>DE</a:t>
            </a:r>
            <a:r>
              <a:rPr dirty="0" sz="500" spc="10">
                <a:latin typeface="Calibri"/>
                <a:cs typeface="Calibri"/>
              </a:rPr>
              <a:t> </a:t>
            </a:r>
            <a:r>
              <a:rPr dirty="0" sz="500" spc="20">
                <a:latin typeface="Calibri"/>
                <a:cs typeface="Calibri"/>
              </a:rPr>
              <a:t>PUNTA</a:t>
            </a:r>
            <a:r>
              <a:rPr dirty="0" sz="500" spc="40">
                <a:latin typeface="Calibri"/>
                <a:cs typeface="Calibri"/>
              </a:rPr>
              <a:t> </a:t>
            </a:r>
            <a:r>
              <a:rPr dirty="0" sz="500" spc="-25">
                <a:latin typeface="Calibri"/>
                <a:cs typeface="Calibri"/>
              </a:rPr>
              <a:t>SAL</a:t>
            </a:r>
            <a:r>
              <a:rPr dirty="0" sz="500" spc="500">
                <a:latin typeface="Calibri"/>
                <a:cs typeface="Calibri"/>
              </a:rPr>
              <a:t> </a:t>
            </a:r>
            <a:r>
              <a:rPr dirty="0" sz="500" spc="-10">
                <a:latin typeface="Calibri"/>
                <a:cs typeface="Calibri"/>
              </a:rPr>
              <a:t>CORRALES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500">
                <a:latin typeface="Calibri"/>
                <a:cs typeface="Calibri"/>
              </a:rPr>
              <a:t>LA</a:t>
            </a:r>
            <a:r>
              <a:rPr dirty="0" sz="500" spc="35">
                <a:latin typeface="Calibri"/>
                <a:cs typeface="Calibri"/>
              </a:rPr>
              <a:t> </a:t>
            </a:r>
            <a:r>
              <a:rPr dirty="0" sz="500" spc="-20">
                <a:latin typeface="Calibri"/>
                <a:cs typeface="Calibri"/>
              </a:rPr>
              <a:t>CRUZ</a:t>
            </a:r>
            <a:endParaRPr sz="500">
              <a:latin typeface="Calibri"/>
              <a:cs typeface="Calibri"/>
            </a:endParaRPr>
          </a:p>
          <a:p>
            <a:pPr marL="12700" marR="67310">
              <a:lnSpc>
                <a:spcPct val="110000"/>
              </a:lnSpc>
            </a:pPr>
            <a:r>
              <a:rPr dirty="0" sz="500" spc="10">
                <a:latin typeface="Calibri"/>
                <a:cs typeface="Calibri"/>
              </a:rPr>
              <a:t>PAMPAS</a:t>
            </a:r>
            <a:r>
              <a:rPr dirty="0" sz="500" spc="60">
                <a:latin typeface="Calibri"/>
                <a:cs typeface="Calibri"/>
              </a:rPr>
              <a:t> </a:t>
            </a:r>
            <a:r>
              <a:rPr dirty="0" sz="500" spc="10">
                <a:latin typeface="Calibri"/>
                <a:cs typeface="Calibri"/>
              </a:rPr>
              <a:t>DE</a:t>
            </a:r>
            <a:r>
              <a:rPr dirty="0" sz="500" spc="35">
                <a:latin typeface="Calibri"/>
                <a:cs typeface="Calibri"/>
              </a:rPr>
              <a:t> </a:t>
            </a:r>
            <a:r>
              <a:rPr dirty="0" sz="500" spc="-10">
                <a:latin typeface="Calibri"/>
                <a:cs typeface="Calibri"/>
              </a:rPr>
              <a:t>HOSPITAL</a:t>
            </a:r>
            <a:r>
              <a:rPr dirty="0" sz="500" spc="500">
                <a:latin typeface="Calibri"/>
                <a:cs typeface="Calibri"/>
              </a:rPr>
              <a:t> </a:t>
            </a:r>
            <a:r>
              <a:rPr dirty="0" sz="500" spc="-10">
                <a:latin typeface="Calibri"/>
                <a:cs typeface="Calibri"/>
              </a:rPr>
              <a:t>PAPAYAL</a:t>
            </a:r>
            <a:endParaRPr sz="500">
              <a:latin typeface="Calibri"/>
              <a:cs typeface="Calibri"/>
            </a:endParaRPr>
          </a:p>
          <a:p>
            <a:pPr marL="12700" marR="5080">
              <a:lnSpc>
                <a:spcPct val="110000"/>
              </a:lnSpc>
            </a:pPr>
            <a:r>
              <a:rPr dirty="0" sz="500">
                <a:latin typeface="Calibri"/>
                <a:cs typeface="Calibri"/>
              </a:rPr>
              <a:t>SAN</a:t>
            </a:r>
            <a:r>
              <a:rPr dirty="0" sz="500" spc="65">
                <a:latin typeface="Calibri"/>
                <a:cs typeface="Calibri"/>
              </a:rPr>
              <a:t> </a:t>
            </a:r>
            <a:r>
              <a:rPr dirty="0" sz="500">
                <a:latin typeface="Calibri"/>
                <a:cs typeface="Calibri"/>
              </a:rPr>
              <a:t>JUAN</a:t>
            </a:r>
            <a:r>
              <a:rPr dirty="0" sz="500" spc="70">
                <a:latin typeface="Calibri"/>
                <a:cs typeface="Calibri"/>
              </a:rPr>
              <a:t> </a:t>
            </a:r>
            <a:r>
              <a:rPr dirty="0" sz="500">
                <a:latin typeface="Calibri"/>
                <a:cs typeface="Calibri"/>
              </a:rPr>
              <a:t>DE</a:t>
            </a:r>
            <a:r>
              <a:rPr dirty="0" sz="500" spc="35">
                <a:latin typeface="Calibri"/>
                <a:cs typeface="Calibri"/>
              </a:rPr>
              <a:t> </a:t>
            </a:r>
            <a:r>
              <a:rPr dirty="0" sz="500">
                <a:latin typeface="Calibri"/>
                <a:cs typeface="Calibri"/>
              </a:rPr>
              <a:t>LA</a:t>
            </a:r>
            <a:r>
              <a:rPr dirty="0" sz="500" spc="70">
                <a:latin typeface="Calibri"/>
                <a:cs typeface="Calibri"/>
              </a:rPr>
              <a:t> </a:t>
            </a:r>
            <a:r>
              <a:rPr dirty="0" sz="500" spc="-10">
                <a:latin typeface="Calibri"/>
                <a:cs typeface="Calibri"/>
              </a:rPr>
              <a:t>VIRGEN</a:t>
            </a:r>
            <a:r>
              <a:rPr dirty="0" sz="500" spc="500">
                <a:latin typeface="Calibri"/>
                <a:cs typeface="Calibri"/>
              </a:rPr>
              <a:t> </a:t>
            </a:r>
            <a:r>
              <a:rPr dirty="0" sz="500" spc="-10">
                <a:latin typeface="Calibri"/>
                <a:cs typeface="Calibri"/>
              </a:rPr>
              <a:t>TUMBES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60" name="object 60" descr=""/>
          <p:cNvSpPr txBox="1"/>
          <p:nvPr/>
        </p:nvSpPr>
        <p:spPr>
          <a:xfrm>
            <a:off x="1268403" y="6540189"/>
            <a:ext cx="60960" cy="100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-50">
                <a:latin typeface="Calibri"/>
                <a:cs typeface="Calibri"/>
              </a:rPr>
              <a:t>6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61" name="object 61" descr=""/>
          <p:cNvSpPr txBox="1"/>
          <p:nvPr/>
        </p:nvSpPr>
        <p:spPr>
          <a:xfrm>
            <a:off x="1496720" y="6540189"/>
            <a:ext cx="90805" cy="100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-25">
                <a:latin typeface="Calibri"/>
                <a:cs typeface="Calibri"/>
              </a:rPr>
              <a:t>65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62" name="object 62" descr=""/>
          <p:cNvSpPr txBox="1"/>
          <p:nvPr/>
        </p:nvSpPr>
        <p:spPr>
          <a:xfrm>
            <a:off x="1729689" y="5945348"/>
            <a:ext cx="90805" cy="69596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26034">
              <a:lnSpc>
                <a:spcPct val="100000"/>
              </a:lnSpc>
              <a:spcBef>
                <a:spcPts val="160"/>
              </a:spcBef>
            </a:pPr>
            <a:r>
              <a:rPr dirty="0" sz="500" spc="-50">
                <a:latin typeface="Calibri"/>
                <a:cs typeface="Calibri"/>
              </a:rPr>
              <a:t>5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500" spc="-25">
                <a:latin typeface="Calibri"/>
                <a:cs typeface="Calibri"/>
              </a:rPr>
              <a:t>11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500" spc="-25">
                <a:latin typeface="Calibri"/>
                <a:cs typeface="Calibri"/>
              </a:rPr>
              <a:t>15</a:t>
            </a:r>
            <a:endParaRPr sz="500">
              <a:latin typeface="Calibri"/>
              <a:cs typeface="Calibri"/>
            </a:endParaRPr>
          </a:p>
          <a:p>
            <a:pPr marL="26034">
              <a:lnSpc>
                <a:spcPct val="100000"/>
              </a:lnSpc>
              <a:spcBef>
                <a:spcPts val="60"/>
              </a:spcBef>
            </a:pPr>
            <a:r>
              <a:rPr dirty="0" sz="500" spc="-50">
                <a:latin typeface="Calibri"/>
                <a:cs typeface="Calibri"/>
              </a:rPr>
              <a:t>7</a:t>
            </a:r>
            <a:endParaRPr sz="500">
              <a:latin typeface="Calibri"/>
              <a:cs typeface="Calibri"/>
            </a:endParaRPr>
          </a:p>
          <a:p>
            <a:pPr marL="26034">
              <a:lnSpc>
                <a:spcPct val="100000"/>
              </a:lnSpc>
              <a:spcBef>
                <a:spcPts val="60"/>
              </a:spcBef>
            </a:pPr>
            <a:r>
              <a:rPr dirty="0" sz="500" spc="-50">
                <a:latin typeface="Calibri"/>
                <a:cs typeface="Calibri"/>
              </a:rPr>
              <a:t>3</a:t>
            </a:r>
            <a:endParaRPr sz="500">
              <a:latin typeface="Calibri"/>
              <a:cs typeface="Calibri"/>
            </a:endParaRPr>
          </a:p>
          <a:p>
            <a:pPr marL="26034">
              <a:lnSpc>
                <a:spcPct val="100000"/>
              </a:lnSpc>
              <a:spcBef>
                <a:spcPts val="60"/>
              </a:spcBef>
            </a:pPr>
            <a:r>
              <a:rPr dirty="0" sz="500" spc="-50">
                <a:latin typeface="Calibri"/>
                <a:cs typeface="Calibri"/>
              </a:rPr>
              <a:t>5</a:t>
            </a:r>
            <a:endParaRPr sz="500">
              <a:latin typeface="Calibri"/>
              <a:cs typeface="Calibri"/>
            </a:endParaRPr>
          </a:p>
          <a:p>
            <a:pPr marL="26034">
              <a:lnSpc>
                <a:spcPct val="100000"/>
              </a:lnSpc>
              <a:spcBef>
                <a:spcPts val="60"/>
              </a:spcBef>
            </a:pPr>
            <a:r>
              <a:rPr dirty="0" sz="500" spc="-50">
                <a:latin typeface="Calibri"/>
                <a:cs typeface="Calibri"/>
              </a:rPr>
              <a:t>1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500" spc="-25">
                <a:latin typeface="Calibri"/>
                <a:cs typeface="Calibri"/>
              </a:rPr>
              <a:t>29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63" name="object 63" descr=""/>
          <p:cNvSpPr txBox="1"/>
          <p:nvPr/>
        </p:nvSpPr>
        <p:spPr>
          <a:xfrm>
            <a:off x="2978295" y="6364269"/>
            <a:ext cx="90805" cy="27686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26670">
              <a:lnSpc>
                <a:spcPct val="100000"/>
              </a:lnSpc>
              <a:spcBef>
                <a:spcPts val="160"/>
              </a:spcBef>
            </a:pPr>
            <a:r>
              <a:rPr dirty="0" sz="500" spc="-50">
                <a:latin typeface="Calibri"/>
                <a:cs typeface="Calibri"/>
              </a:rPr>
              <a:t>1</a:t>
            </a:r>
            <a:endParaRPr sz="500">
              <a:latin typeface="Calibri"/>
              <a:cs typeface="Calibri"/>
            </a:endParaRPr>
          </a:p>
          <a:p>
            <a:pPr marL="26670">
              <a:lnSpc>
                <a:spcPct val="100000"/>
              </a:lnSpc>
              <a:spcBef>
                <a:spcPts val="60"/>
              </a:spcBef>
            </a:pPr>
            <a:r>
              <a:rPr dirty="0" sz="500" spc="-50">
                <a:latin typeface="Calibri"/>
                <a:cs typeface="Calibri"/>
              </a:rPr>
              <a:t>1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500" spc="-25">
                <a:latin typeface="Calibri"/>
                <a:cs typeface="Calibri"/>
              </a:rPr>
              <a:t>13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64" name="object 64" descr=""/>
          <p:cNvSpPr txBox="1"/>
          <p:nvPr/>
        </p:nvSpPr>
        <p:spPr>
          <a:xfrm>
            <a:off x="3472278" y="6540189"/>
            <a:ext cx="90805" cy="100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-25">
                <a:latin typeface="Calibri"/>
                <a:cs typeface="Calibri"/>
              </a:rPr>
              <a:t>16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65" name="object 65" descr=""/>
          <p:cNvSpPr txBox="1"/>
          <p:nvPr/>
        </p:nvSpPr>
        <p:spPr>
          <a:xfrm>
            <a:off x="3737820" y="5945348"/>
            <a:ext cx="123189" cy="69596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60"/>
              </a:spcBef>
            </a:pPr>
            <a:r>
              <a:rPr dirty="0" sz="500" spc="-25">
                <a:latin typeface="Calibri"/>
                <a:cs typeface="Calibri"/>
              </a:rPr>
              <a:t>328</a:t>
            </a:r>
            <a:endParaRPr sz="5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dirty="0" sz="500" spc="-25">
                <a:latin typeface="Calibri"/>
                <a:cs typeface="Calibri"/>
              </a:rPr>
              <a:t>11</a:t>
            </a:r>
            <a:endParaRPr sz="5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dirty="0" sz="500" spc="-25">
                <a:latin typeface="Calibri"/>
                <a:cs typeface="Calibri"/>
              </a:rPr>
              <a:t>26</a:t>
            </a:r>
            <a:endParaRPr sz="5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dirty="0" sz="500" spc="-25">
                <a:latin typeface="Calibri"/>
                <a:cs typeface="Calibri"/>
              </a:rPr>
              <a:t>10</a:t>
            </a:r>
            <a:endParaRPr sz="500">
              <a:latin typeface="Calibri"/>
              <a:cs typeface="Calibri"/>
            </a:endParaRPr>
          </a:p>
          <a:p>
            <a:pPr algn="ctr" marL="2540">
              <a:lnSpc>
                <a:spcPct val="100000"/>
              </a:lnSpc>
              <a:spcBef>
                <a:spcPts val="60"/>
              </a:spcBef>
            </a:pPr>
            <a:r>
              <a:rPr dirty="0" sz="500" spc="-50">
                <a:latin typeface="Calibri"/>
                <a:cs typeface="Calibri"/>
              </a:rPr>
              <a:t>3</a:t>
            </a:r>
            <a:endParaRPr sz="5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dirty="0" sz="500" spc="-25">
                <a:latin typeface="Calibri"/>
                <a:cs typeface="Calibri"/>
              </a:rPr>
              <a:t>22</a:t>
            </a:r>
            <a:endParaRPr sz="500">
              <a:latin typeface="Calibri"/>
              <a:cs typeface="Calibri"/>
            </a:endParaRPr>
          </a:p>
          <a:p>
            <a:pPr algn="ctr" marL="2540">
              <a:lnSpc>
                <a:spcPct val="100000"/>
              </a:lnSpc>
              <a:spcBef>
                <a:spcPts val="60"/>
              </a:spcBef>
            </a:pPr>
            <a:r>
              <a:rPr dirty="0" sz="500" spc="-50">
                <a:latin typeface="Calibri"/>
                <a:cs typeface="Calibri"/>
              </a:rPr>
              <a:t>2</a:t>
            </a:r>
            <a:endParaRPr sz="5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5"/>
              </a:spcBef>
            </a:pPr>
            <a:r>
              <a:rPr dirty="0" sz="500" spc="-25">
                <a:latin typeface="Calibri"/>
                <a:cs typeface="Calibri"/>
              </a:rPr>
              <a:t>129</a:t>
            </a:r>
            <a:endParaRPr sz="500">
              <a:latin typeface="Calibri"/>
              <a:cs typeface="Calibri"/>
            </a:endParaRPr>
          </a:p>
        </p:txBody>
      </p:sp>
      <p:graphicFrame>
        <p:nvGraphicFramePr>
          <p:cNvPr id="66" name="object 66" descr=""/>
          <p:cNvGraphicFramePr>
            <a:graphicFrameLocks noGrp="1"/>
          </p:cNvGraphicFramePr>
          <p:nvPr/>
        </p:nvGraphicFramePr>
        <p:xfrm>
          <a:off x="350047" y="6652399"/>
          <a:ext cx="3657600" cy="234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0245"/>
                <a:gridCol w="371474"/>
                <a:gridCol w="254000"/>
                <a:gridCol w="233044"/>
                <a:gridCol w="249555"/>
                <a:gridCol w="257810"/>
                <a:gridCol w="249555"/>
                <a:gridCol w="250189"/>
                <a:gridCol w="235585"/>
                <a:gridCol w="247014"/>
                <a:gridCol w="254000"/>
                <a:gridCol w="290195"/>
              </a:tblGrid>
              <a:tr h="73025">
                <a:tc>
                  <a:txBody>
                    <a:bodyPr/>
                    <a:lstStyle/>
                    <a:p>
                      <a:pPr algn="r" marR="200660">
                        <a:lnSpc>
                          <a:spcPts val="470"/>
                        </a:lnSpc>
                      </a:pPr>
                      <a:r>
                        <a:rPr dirty="0" sz="500" spc="-10">
                          <a:latin typeface="Calibri"/>
                          <a:cs typeface="Calibri"/>
                        </a:rPr>
                        <a:t>ZARUMILLA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71120">
                        <a:lnSpc>
                          <a:spcPts val="470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21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470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474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0795">
                        <a:lnSpc>
                          <a:spcPts val="470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153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470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ts val="470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14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6034">
                        <a:lnSpc>
                          <a:spcPts val="470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663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83820">
                <a:tc>
                  <a:txBody>
                    <a:bodyPr/>
                    <a:lstStyle/>
                    <a:p>
                      <a:pPr algn="r" marR="241300">
                        <a:lnSpc>
                          <a:spcPts val="555"/>
                        </a:lnSpc>
                      </a:pPr>
                      <a:r>
                        <a:rPr dirty="0" sz="500" spc="-10">
                          <a:latin typeface="Calibri"/>
                          <a:cs typeface="Calibri"/>
                        </a:rPr>
                        <a:t>ZORRITOS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5715">
                        <a:lnSpc>
                          <a:spcPts val="55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26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55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2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1590">
                        <a:lnSpc>
                          <a:spcPts val="55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28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78105">
                <a:tc>
                  <a:txBody>
                    <a:bodyPr/>
                    <a:lstStyle/>
                    <a:p>
                      <a:pPr marL="36195">
                        <a:lnSpc>
                          <a:spcPts val="520"/>
                        </a:lnSpc>
                      </a:pPr>
                      <a:r>
                        <a:rPr dirty="0" sz="5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7150">
                        <a:lnSpc>
                          <a:spcPts val="520"/>
                        </a:lnSpc>
                      </a:pPr>
                      <a:r>
                        <a:rPr dirty="0" sz="5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200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ts val="520"/>
                        </a:lnSpc>
                      </a:pPr>
                      <a:r>
                        <a:rPr dirty="0" sz="5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1113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0795">
                        <a:lnSpc>
                          <a:spcPts val="520"/>
                        </a:lnSpc>
                      </a:pPr>
                      <a:r>
                        <a:rPr dirty="0" sz="5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558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ts val="520"/>
                        </a:lnSpc>
                      </a:pPr>
                      <a:r>
                        <a:rPr dirty="0" sz="5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12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20"/>
                        </a:lnSpc>
                      </a:pPr>
                      <a:r>
                        <a:rPr dirty="0" sz="500" spc="-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5875">
                        <a:lnSpc>
                          <a:spcPts val="520"/>
                        </a:lnSpc>
                      </a:pPr>
                      <a:r>
                        <a:rPr dirty="0" sz="500" spc="-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520"/>
                        </a:lnSpc>
                      </a:pPr>
                      <a:r>
                        <a:rPr dirty="0" sz="5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34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520"/>
                        </a:lnSpc>
                      </a:pPr>
                      <a:r>
                        <a:rPr dirty="0" sz="5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25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6350">
                        <a:lnSpc>
                          <a:spcPts val="520"/>
                        </a:lnSpc>
                      </a:pPr>
                      <a:r>
                        <a:rPr dirty="0" sz="5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18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ts val="520"/>
                        </a:lnSpc>
                      </a:pPr>
                      <a:r>
                        <a:rPr dirty="0" sz="5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43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1590">
                        <a:lnSpc>
                          <a:spcPts val="520"/>
                        </a:lnSpc>
                      </a:pPr>
                      <a:r>
                        <a:rPr dirty="0" sz="5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2011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5B9BD4"/>
                    </a:solidFill>
                  </a:tcPr>
                </a:tc>
              </a:tr>
            </a:tbl>
          </a:graphicData>
        </a:graphic>
      </p:graphicFrame>
      <p:grpSp>
        <p:nvGrpSpPr>
          <p:cNvPr id="67" name="object 67" descr=""/>
          <p:cNvGrpSpPr/>
          <p:nvPr/>
        </p:nvGrpSpPr>
        <p:grpSpPr>
          <a:xfrm>
            <a:off x="372490" y="4705003"/>
            <a:ext cx="3564890" cy="4445"/>
            <a:chOff x="372490" y="4705003"/>
            <a:chExt cx="3564890" cy="4445"/>
          </a:xfrm>
        </p:grpSpPr>
        <p:sp>
          <p:nvSpPr>
            <p:cNvPr id="68" name="object 68" descr=""/>
            <p:cNvSpPr/>
            <p:nvPr/>
          </p:nvSpPr>
          <p:spPr>
            <a:xfrm>
              <a:off x="374817" y="4707094"/>
              <a:ext cx="3560445" cy="0"/>
            </a:xfrm>
            <a:custGeom>
              <a:avLst/>
              <a:gdLst/>
              <a:ahLst/>
              <a:cxnLst/>
              <a:rect l="l" t="t" r="r" b="b"/>
              <a:pathLst>
                <a:path w="3560445" h="0">
                  <a:moveTo>
                    <a:pt x="0" y="0"/>
                  </a:moveTo>
                  <a:lnTo>
                    <a:pt x="3559844" y="0"/>
                  </a:lnTo>
                </a:path>
              </a:pathLst>
            </a:custGeom>
            <a:ln w="4182">
              <a:solidFill>
                <a:srgbClr val="8EA9D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372490" y="4705031"/>
              <a:ext cx="3564890" cy="4445"/>
            </a:xfrm>
            <a:custGeom>
              <a:avLst/>
              <a:gdLst/>
              <a:ahLst/>
              <a:cxnLst/>
              <a:rect l="l" t="t" r="r" b="b"/>
              <a:pathLst>
                <a:path w="3564890" h="4445">
                  <a:moveTo>
                    <a:pt x="3564529" y="0"/>
                  </a:moveTo>
                  <a:lnTo>
                    <a:pt x="0" y="0"/>
                  </a:lnTo>
                  <a:lnTo>
                    <a:pt x="0" y="4182"/>
                  </a:lnTo>
                  <a:lnTo>
                    <a:pt x="3564529" y="4182"/>
                  </a:lnTo>
                  <a:lnTo>
                    <a:pt x="3564529" y="0"/>
                  </a:lnTo>
                  <a:close/>
                </a:path>
              </a:pathLst>
            </a:custGeom>
            <a:solidFill>
              <a:srgbClr val="8EA9DB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0" name="object 70" descr=""/>
          <p:cNvGrpSpPr/>
          <p:nvPr/>
        </p:nvGrpSpPr>
        <p:grpSpPr>
          <a:xfrm>
            <a:off x="372490" y="6800219"/>
            <a:ext cx="3564890" cy="4445"/>
            <a:chOff x="372490" y="6800219"/>
            <a:chExt cx="3564890" cy="4445"/>
          </a:xfrm>
        </p:grpSpPr>
        <p:sp>
          <p:nvSpPr>
            <p:cNvPr id="71" name="object 71" descr=""/>
            <p:cNvSpPr/>
            <p:nvPr/>
          </p:nvSpPr>
          <p:spPr>
            <a:xfrm>
              <a:off x="374817" y="6802310"/>
              <a:ext cx="3560445" cy="0"/>
            </a:xfrm>
            <a:custGeom>
              <a:avLst/>
              <a:gdLst/>
              <a:ahLst/>
              <a:cxnLst/>
              <a:rect l="l" t="t" r="r" b="b"/>
              <a:pathLst>
                <a:path w="3560445" h="0">
                  <a:moveTo>
                    <a:pt x="0" y="0"/>
                  </a:moveTo>
                  <a:lnTo>
                    <a:pt x="3559844" y="0"/>
                  </a:lnTo>
                </a:path>
              </a:pathLst>
            </a:custGeom>
            <a:ln w="4182">
              <a:solidFill>
                <a:srgbClr val="8EA9D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372490" y="6800219"/>
              <a:ext cx="3564890" cy="4445"/>
            </a:xfrm>
            <a:custGeom>
              <a:avLst/>
              <a:gdLst/>
              <a:ahLst/>
              <a:cxnLst/>
              <a:rect l="l" t="t" r="r" b="b"/>
              <a:pathLst>
                <a:path w="3564890" h="4445">
                  <a:moveTo>
                    <a:pt x="3564529" y="0"/>
                  </a:moveTo>
                  <a:lnTo>
                    <a:pt x="0" y="0"/>
                  </a:lnTo>
                  <a:lnTo>
                    <a:pt x="0" y="4182"/>
                  </a:lnTo>
                  <a:lnTo>
                    <a:pt x="3564529" y="4182"/>
                  </a:lnTo>
                  <a:lnTo>
                    <a:pt x="3564529" y="0"/>
                  </a:lnTo>
                  <a:close/>
                </a:path>
              </a:pathLst>
            </a:custGeom>
            <a:solidFill>
              <a:srgbClr val="8EA9DB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3" name="object 73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94665" y="4629605"/>
            <a:ext cx="79259" cy="71243"/>
          </a:xfrm>
          <a:prstGeom prst="rect">
            <a:avLst/>
          </a:prstGeom>
        </p:spPr>
      </p:pic>
      <p:pic>
        <p:nvPicPr>
          <p:cNvPr id="74" name="object 74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916679" y="1865629"/>
            <a:ext cx="2724785" cy="1922018"/>
          </a:xfrm>
          <a:prstGeom prst="rect">
            <a:avLst/>
          </a:prstGeom>
        </p:spPr>
      </p:pic>
      <p:sp>
        <p:nvSpPr>
          <p:cNvPr id="75" name="object 75" descr=""/>
          <p:cNvSpPr txBox="1"/>
          <p:nvPr/>
        </p:nvSpPr>
        <p:spPr>
          <a:xfrm>
            <a:off x="2185035" y="1075054"/>
            <a:ext cx="3312795" cy="290830"/>
          </a:xfrm>
          <a:prstGeom prst="rect">
            <a:avLst/>
          </a:prstGeom>
          <a:solidFill>
            <a:srgbClr val="DBEDF4"/>
          </a:solidFill>
          <a:ln w="9525">
            <a:solidFill>
              <a:srgbClr val="000000"/>
            </a:solidFill>
          </a:ln>
        </p:spPr>
        <p:txBody>
          <a:bodyPr wrap="square" lIns="0" tIns="36195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285"/>
              </a:spcBef>
            </a:pPr>
            <a:r>
              <a:rPr dirty="0" sz="1200" spc="-10" b="1">
                <a:latin typeface="Arial"/>
                <a:cs typeface="Arial"/>
              </a:rPr>
              <a:t>Chikungunya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-</a:t>
            </a:r>
            <a:r>
              <a:rPr dirty="0" sz="1200" spc="-4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Región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Tumbes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SE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49-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2024</a:t>
            </a:r>
            <a:endParaRPr sz="1200">
              <a:latin typeface="Arial"/>
              <a:cs typeface="Arial"/>
            </a:endParaRPr>
          </a:p>
        </p:txBody>
      </p:sp>
      <p:sp>
        <p:nvSpPr>
          <p:cNvPr id="76" name="object 7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60"/>
              </a:lnSpc>
            </a:pPr>
            <a:r>
              <a:rPr dirty="0"/>
              <a:t>Fuente:</a:t>
            </a:r>
            <a:r>
              <a:rPr dirty="0" spc="-10"/>
              <a:t> </a:t>
            </a:r>
            <a:r>
              <a:rPr dirty="0"/>
              <a:t>Tablas,</a:t>
            </a:r>
            <a:r>
              <a:rPr dirty="0" spc="-5"/>
              <a:t> </a:t>
            </a:r>
            <a:r>
              <a:rPr dirty="0"/>
              <a:t>gráficos</a:t>
            </a:r>
            <a:r>
              <a:rPr dirty="0" spc="-5"/>
              <a:t> </a:t>
            </a:r>
            <a:r>
              <a:rPr dirty="0"/>
              <a:t>y</a:t>
            </a:r>
            <a:r>
              <a:rPr dirty="0" spc="-5"/>
              <a:t> </a:t>
            </a:r>
            <a:r>
              <a:rPr dirty="0"/>
              <a:t>mapas</a:t>
            </a:r>
            <a:r>
              <a:rPr dirty="0" spc="-10"/>
              <a:t> </a:t>
            </a:r>
            <a:r>
              <a:rPr dirty="0"/>
              <a:t>del Sistema</a:t>
            </a:r>
            <a:r>
              <a:rPr dirty="0" spc="-5"/>
              <a:t> </a:t>
            </a:r>
            <a:r>
              <a:rPr dirty="0"/>
              <a:t>de</a:t>
            </a:r>
            <a:r>
              <a:rPr dirty="0" spc="-5"/>
              <a:t> </a:t>
            </a:r>
            <a:r>
              <a:rPr dirty="0" spc="-10"/>
              <a:t>Notificación</a:t>
            </a:r>
            <a:r>
              <a:rPr dirty="0" spc="-5"/>
              <a:t> </a:t>
            </a:r>
            <a:r>
              <a:rPr dirty="0" spc="-10"/>
              <a:t>Epidemiológica online</a:t>
            </a:r>
            <a:r>
              <a:rPr dirty="0"/>
              <a:t> (NOTIWEB)</a:t>
            </a:r>
            <a:r>
              <a:rPr dirty="0" spc="15"/>
              <a:t> </a:t>
            </a:r>
            <a:r>
              <a:rPr dirty="0"/>
              <a:t>- </a:t>
            </a:r>
            <a:r>
              <a:rPr dirty="0" spc="-25"/>
              <a:t>CDC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04787" y="311331"/>
            <a:ext cx="7007859" cy="9857105"/>
            <a:chOff x="204787" y="311331"/>
            <a:chExt cx="7007859" cy="9857105"/>
          </a:xfrm>
        </p:grpSpPr>
        <p:sp>
          <p:nvSpPr>
            <p:cNvPr id="3" name="object 3" descr=""/>
            <p:cNvSpPr/>
            <p:nvPr/>
          </p:nvSpPr>
          <p:spPr>
            <a:xfrm>
              <a:off x="868972" y="4049356"/>
              <a:ext cx="2235200" cy="865505"/>
            </a:xfrm>
            <a:custGeom>
              <a:avLst/>
              <a:gdLst/>
              <a:ahLst/>
              <a:cxnLst/>
              <a:rect l="l" t="t" r="r" b="b"/>
              <a:pathLst>
                <a:path w="2235200" h="865504">
                  <a:moveTo>
                    <a:pt x="1315427" y="729564"/>
                  </a:moveTo>
                  <a:lnTo>
                    <a:pt x="0" y="729564"/>
                  </a:lnTo>
                  <a:lnTo>
                    <a:pt x="0" y="865454"/>
                  </a:lnTo>
                  <a:lnTo>
                    <a:pt x="1315427" y="865454"/>
                  </a:lnTo>
                  <a:lnTo>
                    <a:pt x="1315427" y="729564"/>
                  </a:lnTo>
                  <a:close/>
                </a:path>
                <a:path w="2235200" h="865504">
                  <a:moveTo>
                    <a:pt x="1365338" y="582930"/>
                  </a:moveTo>
                  <a:lnTo>
                    <a:pt x="0" y="582930"/>
                  </a:lnTo>
                  <a:lnTo>
                    <a:pt x="0" y="718832"/>
                  </a:lnTo>
                  <a:lnTo>
                    <a:pt x="1365338" y="718832"/>
                  </a:lnTo>
                  <a:lnTo>
                    <a:pt x="1365338" y="582930"/>
                  </a:lnTo>
                  <a:close/>
                </a:path>
                <a:path w="2235200" h="865504">
                  <a:moveTo>
                    <a:pt x="1486547" y="436308"/>
                  </a:moveTo>
                  <a:lnTo>
                    <a:pt x="0" y="436308"/>
                  </a:lnTo>
                  <a:lnTo>
                    <a:pt x="0" y="575779"/>
                  </a:lnTo>
                  <a:lnTo>
                    <a:pt x="1486547" y="575779"/>
                  </a:lnTo>
                  <a:lnTo>
                    <a:pt x="1486547" y="436308"/>
                  </a:lnTo>
                  <a:close/>
                </a:path>
                <a:path w="2235200" h="865504">
                  <a:moveTo>
                    <a:pt x="1500797" y="293255"/>
                  </a:moveTo>
                  <a:lnTo>
                    <a:pt x="0" y="293255"/>
                  </a:lnTo>
                  <a:lnTo>
                    <a:pt x="0" y="429145"/>
                  </a:lnTo>
                  <a:lnTo>
                    <a:pt x="1500797" y="429145"/>
                  </a:lnTo>
                  <a:lnTo>
                    <a:pt x="1500797" y="293255"/>
                  </a:lnTo>
                  <a:close/>
                </a:path>
                <a:path w="2235200" h="865504">
                  <a:moveTo>
                    <a:pt x="1882241" y="146621"/>
                  </a:moveTo>
                  <a:lnTo>
                    <a:pt x="0" y="146621"/>
                  </a:lnTo>
                  <a:lnTo>
                    <a:pt x="0" y="282524"/>
                  </a:lnTo>
                  <a:lnTo>
                    <a:pt x="1882241" y="282524"/>
                  </a:lnTo>
                  <a:lnTo>
                    <a:pt x="1882241" y="146621"/>
                  </a:lnTo>
                  <a:close/>
                </a:path>
                <a:path w="2235200" h="865504">
                  <a:moveTo>
                    <a:pt x="2235162" y="0"/>
                  </a:moveTo>
                  <a:lnTo>
                    <a:pt x="0" y="0"/>
                  </a:lnTo>
                  <a:lnTo>
                    <a:pt x="0" y="135890"/>
                  </a:lnTo>
                  <a:lnTo>
                    <a:pt x="2235162" y="135890"/>
                  </a:lnTo>
                  <a:lnTo>
                    <a:pt x="223516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867225" y="4043957"/>
              <a:ext cx="0" cy="2045970"/>
            </a:xfrm>
            <a:custGeom>
              <a:avLst/>
              <a:gdLst/>
              <a:ahLst/>
              <a:cxnLst/>
              <a:rect l="l" t="t" r="r" b="b"/>
              <a:pathLst>
                <a:path w="0" h="2045970">
                  <a:moveTo>
                    <a:pt x="0" y="20456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5301996" y="468121"/>
            <a:ext cx="77406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Página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15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383532" y="466597"/>
            <a:ext cx="8178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1200" spc="2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49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248898" y="4653674"/>
            <a:ext cx="154305" cy="94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50" spc="-20">
                <a:latin typeface="Verdana"/>
                <a:cs typeface="Verdana"/>
              </a:rPr>
              <a:t>1.33</a:t>
            </a:r>
            <a:endParaRPr sz="450">
              <a:latin typeface="Verdana"/>
              <a:cs typeface="Verdan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371718" y="4507309"/>
            <a:ext cx="154940" cy="94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50" spc="-20">
                <a:latin typeface="Verdana"/>
                <a:cs typeface="Verdana"/>
              </a:rPr>
              <a:t>1.45</a:t>
            </a:r>
            <a:endParaRPr sz="450">
              <a:latin typeface="Verdana"/>
              <a:cs typeface="Verdan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385550" y="4361158"/>
            <a:ext cx="154940" cy="94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50" spc="-20">
                <a:latin typeface="Verdana"/>
                <a:cs typeface="Verdana"/>
              </a:rPr>
              <a:t>1.46</a:t>
            </a:r>
            <a:endParaRPr sz="450">
              <a:latin typeface="Verdana"/>
              <a:cs typeface="Verdan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765038" y="4215007"/>
            <a:ext cx="154940" cy="94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50" spc="-20">
                <a:latin typeface="Verdana"/>
                <a:cs typeface="Verdana"/>
              </a:rPr>
              <a:t>1.83</a:t>
            </a:r>
            <a:endParaRPr sz="450">
              <a:latin typeface="Verdana"/>
              <a:cs typeface="Verdan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118337" y="4068975"/>
            <a:ext cx="154305" cy="94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50" spc="-20">
                <a:latin typeface="Verdana"/>
                <a:cs typeface="Verdana"/>
              </a:rPr>
              <a:t>2.17</a:t>
            </a:r>
            <a:endParaRPr sz="450">
              <a:latin typeface="Verdana"/>
              <a:cs typeface="Verdana"/>
            </a:endParaRPr>
          </a:p>
        </p:txBody>
      </p:sp>
      <p:graphicFrame>
        <p:nvGraphicFramePr>
          <p:cNvPr id="12" name="object 12" descr=""/>
          <p:cNvGraphicFramePr>
            <a:graphicFrameLocks noGrp="1"/>
          </p:cNvGraphicFramePr>
          <p:nvPr/>
        </p:nvGraphicFramePr>
        <p:xfrm>
          <a:off x="211059" y="4773853"/>
          <a:ext cx="2287905" cy="1308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5955"/>
                <a:gridCol w="544195"/>
                <a:gridCol w="165100"/>
                <a:gridCol w="275589"/>
                <a:gridCol w="227964"/>
                <a:gridCol w="340994"/>
              </a:tblGrid>
              <a:tr h="146050">
                <a:tc>
                  <a:txBody>
                    <a:bodyPr/>
                    <a:lstStyle/>
                    <a:p>
                      <a:pPr algn="r" marR="400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400" spc="-10">
                          <a:latin typeface="Verdana"/>
                          <a:cs typeface="Verdana"/>
                        </a:rPr>
                        <a:t>Zarumilla</a:t>
                      </a:r>
                      <a:endParaRPr sz="400">
                        <a:latin typeface="Verdana"/>
                        <a:cs typeface="Verdana"/>
                      </a:endParaRPr>
                    </a:p>
                  </a:txBody>
                  <a:tcPr marL="0" marR="0" marB="0" marT="412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450" spc="-20">
                          <a:latin typeface="Verdana"/>
                          <a:cs typeface="Verdana"/>
                        </a:rPr>
                        <a:t>1.28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B="0" marT="38735"/>
                </a:tc>
              </a:tr>
              <a:tr h="146050">
                <a:tc>
                  <a:txBody>
                    <a:bodyPr/>
                    <a:lstStyle/>
                    <a:p>
                      <a:pPr algn="r" marR="400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400" spc="-10">
                          <a:latin typeface="Verdana"/>
                          <a:cs typeface="Verdana"/>
                        </a:rPr>
                        <a:t>REGIONAL</a:t>
                      </a:r>
                      <a:endParaRPr sz="400">
                        <a:latin typeface="Verdana"/>
                        <a:cs typeface="Verdana"/>
                      </a:endParaRPr>
                    </a:p>
                  </a:txBody>
                  <a:tcPr marL="0" marR="0" marB="0" marT="412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450" spc="-20">
                          <a:latin typeface="Verdana"/>
                          <a:cs typeface="Verdana"/>
                        </a:rPr>
                        <a:t>1.18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B="0" marT="38100"/>
                </a:tc>
              </a:tr>
              <a:tr h="145415">
                <a:tc>
                  <a:txBody>
                    <a:bodyPr/>
                    <a:lstStyle/>
                    <a:p>
                      <a:pPr algn="r" marR="406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400" spc="-10">
                          <a:latin typeface="Verdana"/>
                          <a:cs typeface="Verdana"/>
                        </a:rPr>
                        <a:t>Matapalo</a:t>
                      </a:r>
                      <a:endParaRPr sz="400">
                        <a:latin typeface="Verdana"/>
                        <a:cs typeface="Verdana"/>
                      </a:endParaRPr>
                    </a:p>
                  </a:txBody>
                  <a:tcPr marL="0" marR="0" marB="0" marT="406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450" spc="-20">
                          <a:latin typeface="Verdana"/>
                          <a:cs typeface="Verdana"/>
                        </a:rPr>
                        <a:t>0.96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B="0" marT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46050">
                <a:tc>
                  <a:txBody>
                    <a:bodyPr/>
                    <a:lstStyle/>
                    <a:p>
                      <a:pPr algn="r" marR="4254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400" spc="-10">
                          <a:latin typeface="Verdana"/>
                          <a:cs typeface="Verdana"/>
                        </a:rPr>
                        <a:t>Casitas</a:t>
                      </a:r>
                      <a:endParaRPr sz="400">
                        <a:latin typeface="Verdana"/>
                        <a:cs typeface="Verdana"/>
                      </a:endParaRPr>
                    </a:p>
                  </a:txBody>
                  <a:tcPr marL="0" marR="0" marB="0" marT="412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450" spc="-20">
                          <a:latin typeface="Verdana"/>
                          <a:cs typeface="Verdana"/>
                        </a:rPr>
                        <a:t>0.67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B="0" marT="3873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46050">
                <a:tc>
                  <a:txBody>
                    <a:bodyPr/>
                    <a:lstStyle/>
                    <a:p>
                      <a:pPr algn="r" marR="419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400">
                          <a:latin typeface="Verdana"/>
                          <a:cs typeface="Verdana"/>
                        </a:rPr>
                        <a:t>Aguas</a:t>
                      </a:r>
                      <a:r>
                        <a:rPr dirty="0" sz="400" spc="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400" spc="-10">
                          <a:latin typeface="Verdana"/>
                          <a:cs typeface="Verdana"/>
                        </a:rPr>
                        <a:t>Verdes</a:t>
                      </a:r>
                      <a:endParaRPr sz="400">
                        <a:latin typeface="Verdana"/>
                        <a:cs typeface="Verdana"/>
                      </a:endParaRPr>
                    </a:p>
                  </a:txBody>
                  <a:tcPr marL="0" marR="0" marB="0" marT="412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450" spc="-20">
                          <a:latin typeface="Verdana"/>
                          <a:cs typeface="Verdana"/>
                        </a:rPr>
                        <a:t>0.54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B="0" marT="38735"/>
                </a:tc>
                <a:tc gridSpan="3"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rowSpan="5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5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46050">
                <a:tc>
                  <a:txBody>
                    <a:bodyPr/>
                    <a:lstStyle/>
                    <a:p>
                      <a:pPr algn="r" marR="3873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400">
                          <a:latin typeface="Verdana"/>
                          <a:cs typeface="Verdana"/>
                        </a:rPr>
                        <a:t>San</a:t>
                      </a:r>
                      <a:r>
                        <a:rPr dirty="0" sz="400" spc="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400">
                          <a:latin typeface="Verdana"/>
                          <a:cs typeface="Verdana"/>
                        </a:rPr>
                        <a:t>Juan</a:t>
                      </a:r>
                      <a:r>
                        <a:rPr dirty="0" sz="400" spc="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400">
                          <a:latin typeface="Verdana"/>
                          <a:cs typeface="Verdana"/>
                        </a:rPr>
                        <a:t>de</a:t>
                      </a:r>
                      <a:r>
                        <a:rPr dirty="0" sz="400" spc="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400">
                          <a:latin typeface="Verdana"/>
                          <a:cs typeface="Verdana"/>
                        </a:rPr>
                        <a:t>la</a:t>
                      </a:r>
                      <a:r>
                        <a:rPr dirty="0" sz="400" spc="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400" spc="-10">
                          <a:latin typeface="Verdana"/>
                          <a:cs typeface="Verdana"/>
                        </a:rPr>
                        <a:t>Virgen</a:t>
                      </a:r>
                      <a:endParaRPr sz="400">
                        <a:latin typeface="Verdana"/>
                        <a:cs typeface="Verdana"/>
                      </a:endParaRPr>
                    </a:p>
                  </a:txBody>
                  <a:tcPr marL="0" marR="0" marB="0" marT="41275"/>
                </a:tc>
                <a:tc>
                  <a:txBody>
                    <a:bodyPr/>
                    <a:lstStyle/>
                    <a:p>
                      <a:pPr algn="r" marR="2667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450" spc="-20">
                          <a:latin typeface="Verdana"/>
                          <a:cs typeface="Verdana"/>
                        </a:rPr>
                        <a:t>0.34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B="0" marT="3873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3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46050">
                <a:tc>
                  <a:txBody>
                    <a:bodyPr/>
                    <a:lstStyle/>
                    <a:p>
                      <a:pPr algn="r" marR="412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400">
                          <a:latin typeface="Verdana"/>
                          <a:cs typeface="Verdana"/>
                        </a:rPr>
                        <a:t>La </a:t>
                      </a:r>
                      <a:r>
                        <a:rPr dirty="0" sz="400" spc="-20">
                          <a:latin typeface="Verdana"/>
                          <a:cs typeface="Verdana"/>
                        </a:rPr>
                        <a:t>Cruz</a:t>
                      </a:r>
                      <a:endParaRPr sz="400">
                        <a:latin typeface="Verdana"/>
                        <a:cs typeface="Verdana"/>
                      </a:endParaRPr>
                    </a:p>
                  </a:txBody>
                  <a:tcPr marL="0" marR="0" marB="0" marT="41275"/>
                </a:tc>
                <a:tc>
                  <a:txBody>
                    <a:bodyPr/>
                    <a:lstStyle/>
                    <a:p>
                      <a:pPr algn="r" marR="3556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450" spc="-20">
                          <a:latin typeface="Verdana"/>
                          <a:cs typeface="Verdana"/>
                        </a:rPr>
                        <a:t>0.34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B="0" marT="3873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3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46050">
                <a:tc>
                  <a:txBody>
                    <a:bodyPr/>
                    <a:lstStyle/>
                    <a:p>
                      <a:pPr algn="r" marR="4254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400" spc="-10">
                          <a:latin typeface="Verdana"/>
                          <a:cs typeface="Verdana"/>
                        </a:rPr>
                        <a:t>Zorritos</a:t>
                      </a:r>
                      <a:endParaRPr sz="400">
                        <a:latin typeface="Verdana"/>
                        <a:cs typeface="Verdana"/>
                      </a:endParaRPr>
                    </a:p>
                  </a:txBody>
                  <a:tcPr marL="0" marR="0" marB="0" marT="41275"/>
                </a:tc>
                <a:tc>
                  <a:txBody>
                    <a:bodyPr/>
                    <a:lstStyle/>
                    <a:p>
                      <a:pPr marL="259079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450" spc="-20">
                          <a:latin typeface="Verdana"/>
                          <a:cs typeface="Verdana"/>
                        </a:rPr>
                        <a:t>0.23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B="0" marT="3873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3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40335">
                <a:tc>
                  <a:txBody>
                    <a:bodyPr/>
                    <a:lstStyle/>
                    <a:p>
                      <a:pPr algn="r" marR="419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400">
                          <a:latin typeface="Verdana"/>
                          <a:cs typeface="Verdana"/>
                        </a:rPr>
                        <a:t>Canoas</a:t>
                      </a:r>
                      <a:r>
                        <a:rPr dirty="0" sz="400" spc="3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400">
                          <a:latin typeface="Verdana"/>
                          <a:cs typeface="Verdana"/>
                        </a:rPr>
                        <a:t>Punta</a:t>
                      </a:r>
                      <a:r>
                        <a:rPr dirty="0" sz="400" spc="3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400" spc="-25">
                          <a:latin typeface="Verdana"/>
                          <a:cs typeface="Verdana"/>
                        </a:rPr>
                        <a:t>Sal</a:t>
                      </a:r>
                      <a:endParaRPr sz="400">
                        <a:latin typeface="Verdana"/>
                        <a:cs typeface="Verdana"/>
                      </a:endParaRPr>
                    </a:p>
                  </a:txBody>
                  <a:tcPr marL="0" marR="0" marB="0" marT="41275"/>
                </a:tc>
                <a:tc>
                  <a:txBody>
                    <a:bodyPr/>
                    <a:lstStyle/>
                    <a:p>
                      <a:pPr marL="2444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450" spc="-20">
                          <a:latin typeface="Verdana"/>
                          <a:cs typeface="Verdana"/>
                        </a:rPr>
                        <a:t>0.21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B="0" marT="3873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3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13" name="object 13" descr=""/>
          <p:cNvSpPr txBox="1"/>
          <p:nvPr/>
        </p:nvSpPr>
        <p:spPr>
          <a:xfrm>
            <a:off x="600733" y="4653555"/>
            <a:ext cx="229235" cy="901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00" spc="-10">
                <a:latin typeface="Verdana"/>
                <a:cs typeface="Verdana"/>
              </a:rPr>
              <a:t>Papayal</a:t>
            </a:r>
            <a:endParaRPr sz="400">
              <a:latin typeface="Verdana"/>
              <a:cs typeface="Verdana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503413" y="4507404"/>
            <a:ext cx="326390" cy="901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00">
                <a:latin typeface="Verdana"/>
                <a:cs typeface="Verdana"/>
              </a:rPr>
              <a:t>San</a:t>
            </a:r>
            <a:r>
              <a:rPr dirty="0" sz="400" spc="15">
                <a:latin typeface="Verdana"/>
                <a:cs typeface="Verdana"/>
              </a:rPr>
              <a:t> </a:t>
            </a:r>
            <a:r>
              <a:rPr dirty="0" sz="400" spc="-10">
                <a:latin typeface="Verdana"/>
                <a:cs typeface="Verdana"/>
              </a:rPr>
              <a:t>Jacinto</a:t>
            </a:r>
            <a:endParaRPr sz="400">
              <a:latin typeface="Verdana"/>
              <a:cs typeface="Verdana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597168" y="4361372"/>
            <a:ext cx="231775" cy="901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00" spc="-10">
                <a:latin typeface="Verdana"/>
                <a:cs typeface="Verdana"/>
              </a:rPr>
              <a:t>Tumbes</a:t>
            </a:r>
            <a:endParaRPr sz="400">
              <a:latin typeface="Verdana"/>
              <a:cs typeface="Verdana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587305" y="4215221"/>
            <a:ext cx="242570" cy="901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00" spc="-10">
                <a:latin typeface="Verdana"/>
                <a:cs typeface="Verdana"/>
              </a:rPr>
              <a:t>Corrales</a:t>
            </a:r>
            <a:endParaRPr sz="400">
              <a:latin typeface="Verdana"/>
              <a:cs typeface="Verdana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268609" y="4068856"/>
            <a:ext cx="560705" cy="901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00">
                <a:latin typeface="Verdana"/>
                <a:cs typeface="Verdana"/>
              </a:rPr>
              <a:t>Pampas</a:t>
            </a:r>
            <a:r>
              <a:rPr dirty="0" sz="400" spc="15">
                <a:latin typeface="Verdana"/>
                <a:cs typeface="Verdana"/>
              </a:rPr>
              <a:t> </a:t>
            </a:r>
            <a:r>
              <a:rPr dirty="0" sz="400">
                <a:latin typeface="Verdana"/>
                <a:cs typeface="Verdana"/>
              </a:rPr>
              <a:t>de</a:t>
            </a:r>
            <a:r>
              <a:rPr dirty="0" sz="400" spc="180">
                <a:latin typeface="Verdana"/>
                <a:cs typeface="Verdana"/>
              </a:rPr>
              <a:t> </a:t>
            </a:r>
            <a:r>
              <a:rPr dirty="0" sz="400" spc="-10">
                <a:latin typeface="Verdana"/>
                <a:cs typeface="Verdana"/>
              </a:rPr>
              <a:t>Hospital</a:t>
            </a:r>
            <a:endParaRPr sz="400">
              <a:latin typeface="Verdana"/>
              <a:cs typeface="Verdana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955671" y="3876070"/>
            <a:ext cx="1616075" cy="16637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262255" marR="5080" indent="-250190">
              <a:lnSpc>
                <a:spcPct val="104500"/>
              </a:lnSpc>
              <a:spcBef>
                <a:spcPts val="75"/>
              </a:spcBef>
            </a:pPr>
            <a:r>
              <a:rPr dirty="0" sz="450" spc="-10" b="1">
                <a:latin typeface="Verdana"/>
                <a:cs typeface="Verdana"/>
              </a:rPr>
              <a:t>INCIDENCIA</a:t>
            </a:r>
            <a:r>
              <a:rPr dirty="0" sz="450" spc="80" b="1">
                <a:latin typeface="Verdana"/>
                <a:cs typeface="Verdana"/>
              </a:rPr>
              <a:t> </a:t>
            </a:r>
            <a:r>
              <a:rPr dirty="0" sz="450" b="1">
                <a:latin typeface="Verdana"/>
                <a:cs typeface="Verdana"/>
              </a:rPr>
              <a:t>POR</a:t>
            </a:r>
            <a:r>
              <a:rPr dirty="0" sz="450" spc="-25" b="1">
                <a:latin typeface="Verdana"/>
                <a:cs typeface="Verdana"/>
              </a:rPr>
              <a:t> </a:t>
            </a:r>
            <a:r>
              <a:rPr dirty="0" sz="450" spc="-10" b="1">
                <a:latin typeface="Verdana"/>
                <a:cs typeface="Verdana"/>
              </a:rPr>
              <a:t>DISTRITOS</a:t>
            </a:r>
            <a:r>
              <a:rPr dirty="0" sz="450" spc="-25" b="1">
                <a:latin typeface="Verdana"/>
                <a:cs typeface="Verdana"/>
              </a:rPr>
              <a:t> </a:t>
            </a:r>
            <a:r>
              <a:rPr dirty="0" sz="450" b="1">
                <a:latin typeface="Verdana"/>
                <a:cs typeface="Verdana"/>
              </a:rPr>
              <a:t>DE</a:t>
            </a:r>
            <a:r>
              <a:rPr dirty="0" sz="450" spc="-10" b="1">
                <a:latin typeface="Verdana"/>
                <a:cs typeface="Verdana"/>
              </a:rPr>
              <a:t> LEPTOSPIROSIS</a:t>
            </a:r>
            <a:r>
              <a:rPr dirty="0" sz="450" spc="500" b="1">
                <a:latin typeface="Verdana"/>
                <a:cs typeface="Verdana"/>
              </a:rPr>
              <a:t> </a:t>
            </a:r>
            <a:r>
              <a:rPr dirty="0" sz="450" b="1">
                <a:latin typeface="Verdana"/>
                <a:cs typeface="Verdana"/>
              </a:rPr>
              <a:t>REGIÓN</a:t>
            </a:r>
            <a:r>
              <a:rPr dirty="0" sz="450" spc="-10" b="1">
                <a:latin typeface="Verdana"/>
                <a:cs typeface="Verdana"/>
              </a:rPr>
              <a:t> </a:t>
            </a:r>
            <a:r>
              <a:rPr dirty="0" sz="450" b="1">
                <a:latin typeface="Verdana"/>
                <a:cs typeface="Verdana"/>
              </a:rPr>
              <a:t>TUMBES</a:t>
            </a:r>
            <a:r>
              <a:rPr dirty="0" sz="450" spc="-30" b="1">
                <a:latin typeface="Verdana"/>
                <a:cs typeface="Verdana"/>
              </a:rPr>
              <a:t> </a:t>
            </a:r>
            <a:r>
              <a:rPr dirty="0" sz="450" spc="-10" b="1">
                <a:latin typeface="Verdana"/>
                <a:cs typeface="Verdana"/>
              </a:rPr>
              <a:t>2024</a:t>
            </a:r>
            <a:r>
              <a:rPr dirty="0" sz="450" spc="25" b="1">
                <a:latin typeface="Verdana"/>
                <a:cs typeface="Verdana"/>
              </a:rPr>
              <a:t> </a:t>
            </a:r>
            <a:r>
              <a:rPr dirty="0" sz="450" spc="-10" b="1">
                <a:latin typeface="Verdana"/>
                <a:cs typeface="Verdana"/>
              </a:rPr>
              <a:t>(SE</a:t>
            </a:r>
            <a:r>
              <a:rPr dirty="0" sz="450" spc="-15" b="1">
                <a:latin typeface="Verdana"/>
                <a:cs typeface="Verdana"/>
              </a:rPr>
              <a:t> </a:t>
            </a:r>
            <a:r>
              <a:rPr dirty="0" sz="450" spc="-25" b="1">
                <a:latin typeface="Verdana"/>
                <a:cs typeface="Verdana"/>
              </a:rPr>
              <a:t>01-49)</a:t>
            </a:r>
            <a:endParaRPr sz="450">
              <a:latin typeface="Verdana"/>
              <a:cs typeface="Verdana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351536" y="1498345"/>
            <a:ext cx="3399154" cy="688975"/>
          </a:xfrm>
          <a:prstGeom prst="rect">
            <a:avLst/>
          </a:prstGeom>
        </p:spPr>
        <p:txBody>
          <a:bodyPr wrap="square" lIns="0" tIns="20955" rIns="0" bIns="0" rtlCol="0" vert="horz">
            <a:spAutoFit/>
          </a:bodyPr>
          <a:lstStyle/>
          <a:p>
            <a:pPr marL="12700" marR="5080">
              <a:lnSpc>
                <a:spcPts val="1040"/>
              </a:lnSpc>
              <a:spcBef>
                <a:spcPts val="165"/>
              </a:spcBef>
            </a:pPr>
            <a:r>
              <a:rPr dirty="0" sz="900">
                <a:latin typeface="Arial MT"/>
                <a:cs typeface="Arial MT"/>
              </a:rPr>
              <a:t>Hasta la SE </a:t>
            </a:r>
            <a:r>
              <a:rPr dirty="0" sz="900" spc="-10">
                <a:latin typeface="Arial MT"/>
                <a:cs typeface="Arial MT"/>
              </a:rPr>
              <a:t>49-</a:t>
            </a:r>
            <a:r>
              <a:rPr dirty="0" sz="900">
                <a:latin typeface="Arial MT"/>
                <a:cs typeface="Arial MT"/>
              </a:rPr>
              <a:t>2024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han notificado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314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 de </a:t>
            </a:r>
            <a:r>
              <a:rPr dirty="0" sz="900" spc="-10">
                <a:latin typeface="Arial MT"/>
                <a:cs typeface="Arial MT"/>
              </a:rPr>
              <a:t>leptospirosis,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cuales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han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confirmado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131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-10">
                <a:latin typeface="Arial MT"/>
                <a:cs typeface="Arial MT"/>
              </a:rPr>
              <a:t> (41,72%).</a:t>
            </a:r>
            <a:endParaRPr sz="900">
              <a:latin typeface="Arial MT"/>
              <a:cs typeface="Arial MT"/>
            </a:endParaRPr>
          </a:p>
          <a:p>
            <a:pPr marL="12700">
              <a:lnSpc>
                <a:spcPts val="985"/>
              </a:lnSpc>
            </a:pP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26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TIA</a:t>
            </a:r>
            <a:r>
              <a:rPr dirty="0" sz="900" spc="27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regional</a:t>
            </a:r>
            <a:r>
              <a:rPr dirty="0" sz="900" spc="27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es</a:t>
            </a:r>
            <a:r>
              <a:rPr dirty="0" sz="900" spc="27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27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1,18</a:t>
            </a:r>
            <a:r>
              <a:rPr dirty="0" sz="900" spc="28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27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x</a:t>
            </a:r>
            <a:r>
              <a:rPr dirty="0" sz="900" spc="27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1000</a:t>
            </a:r>
            <a:r>
              <a:rPr dirty="0" sz="900" spc="27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hab.</a:t>
            </a:r>
            <a:r>
              <a:rPr dirty="0" sz="900" spc="27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Seis</a:t>
            </a:r>
            <a:r>
              <a:rPr dirty="0" sz="900" spc="26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distritos</a:t>
            </a:r>
            <a:endParaRPr sz="900">
              <a:latin typeface="Arial MT"/>
              <a:cs typeface="Arial MT"/>
            </a:endParaRPr>
          </a:p>
          <a:p>
            <a:pPr marL="12700" marR="6985">
              <a:lnSpc>
                <a:spcPts val="1030"/>
              </a:lnSpc>
              <a:spcBef>
                <a:spcPts val="55"/>
              </a:spcBef>
            </a:pPr>
            <a:r>
              <a:rPr dirty="0" sz="900">
                <a:latin typeface="Arial MT"/>
                <a:cs typeface="Arial MT"/>
              </a:rPr>
              <a:t>presentan</a:t>
            </a:r>
            <a:r>
              <a:rPr dirty="0" sz="900" spc="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TIA</a:t>
            </a:r>
            <a:r>
              <a:rPr dirty="0" sz="900" spc="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por</a:t>
            </a:r>
            <a:r>
              <a:rPr dirty="0" sz="900" spc="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encima</a:t>
            </a:r>
            <a:r>
              <a:rPr dirty="0" sz="900" spc="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del</a:t>
            </a:r>
            <a:r>
              <a:rPr dirty="0" sz="900" spc="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valor</a:t>
            </a:r>
            <a:r>
              <a:rPr dirty="0" sz="900" spc="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regional:</a:t>
            </a:r>
            <a:r>
              <a:rPr dirty="0" sz="900" spc="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Pampas</a:t>
            </a:r>
            <a:r>
              <a:rPr dirty="0" sz="900" spc="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1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Hospital, </a:t>
            </a:r>
            <a:r>
              <a:rPr dirty="0" sz="900">
                <a:latin typeface="Arial MT"/>
                <a:cs typeface="Arial MT"/>
              </a:rPr>
              <a:t>Corrales,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Tumbes,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San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Jacinto,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Papayal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Zarumilla.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351536" y="2287269"/>
            <a:ext cx="3398520" cy="820419"/>
          </a:xfrm>
          <a:prstGeom prst="rect">
            <a:avLst/>
          </a:prstGeom>
        </p:spPr>
        <p:txBody>
          <a:bodyPr wrap="square" lIns="0" tIns="18415" rIns="0" bIns="0" rtlCol="0" vert="horz">
            <a:spAutoFit/>
          </a:bodyPr>
          <a:lstStyle/>
          <a:p>
            <a:pPr algn="just" marL="12700" marR="5080">
              <a:lnSpc>
                <a:spcPct val="95900"/>
              </a:lnSpc>
              <a:spcBef>
                <a:spcPts val="145"/>
              </a:spcBef>
            </a:pP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año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del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2023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notificaron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578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leptospirosis: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los </a:t>
            </a:r>
            <a:r>
              <a:rPr dirty="0" sz="900">
                <a:latin typeface="Arial MT"/>
                <a:cs typeface="Arial MT"/>
              </a:rPr>
              <a:t>cuales</a:t>
            </a:r>
            <a:r>
              <a:rPr dirty="0" sz="900" spc="7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117</a:t>
            </a:r>
            <a:r>
              <a:rPr dirty="0" sz="900" spc="7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8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han</a:t>
            </a:r>
            <a:r>
              <a:rPr dirty="0" sz="900" spc="7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confirmado</a:t>
            </a:r>
            <a:r>
              <a:rPr dirty="0" sz="900" spc="7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8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461</a:t>
            </a:r>
            <a:r>
              <a:rPr dirty="0" sz="900" spc="7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siguen</a:t>
            </a:r>
            <a:r>
              <a:rPr dirty="0" sz="900" spc="8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como</a:t>
            </a:r>
            <a:r>
              <a:rPr dirty="0" sz="900" spc="8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probables.</a:t>
            </a:r>
            <a:r>
              <a:rPr dirty="0" sz="900" spc="80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Se </a:t>
            </a:r>
            <a:r>
              <a:rPr dirty="0" sz="900">
                <a:latin typeface="Arial MT"/>
                <a:cs typeface="Arial MT"/>
              </a:rPr>
              <a:t>suman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230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que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quedaron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como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probables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año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2022. </a:t>
            </a:r>
            <a:r>
              <a:rPr dirty="0" sz="900">
                <a:latin typeface="Arial MT"/>
                <a:cs typeface="Arial MT"/>
              </a:rPr>
              <a:t>Lo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que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revela una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situación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 subdiagnóstico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región por </a:t>
            </a:r>
            <a:r>
              <a:rPr dirty="0" sz="900" spc="-25">
                <a:latin typeface="Arial MT"/>
                <a:cs typeface="Arial MT"/>
              </a:rPr>
              <a:t>las </a:t>
            </a:r>
            <a:r>
              <a:rPr dirty="0" sz="900">
                <a:latin typeface="Arial MT"/>
                <a:cs typeface="Arial MT"/>
              </a:rPr>
              <a:t>directrices</a:t>
            </a:r>
            <a:r>
              <a:rPr dirty="0" sz="900" spc="2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actuales</a:t>
            </a:r>
            <a:r>
              <a:rPr dirty="0" sz="900" spc="2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para</a:t>
            </a:r>
            <a:r>
              <a:rPr dirty="0" sz="900" spc="2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considerar</a:t>
            </a:r>
            <a:r>
              <a:rPr dirty="0" sz="900" spc="2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un</a:t>
            </a:r>
            <a:r>
              <a:rPr dirty="0" sz="900" spc="229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</a:t>
            </a:r>
            <a:r>
              <a:rPr dirty="0" sz="900" spc="229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como</a:t>
            </a:r>
            <a:r>
              <a:rPr dirty="0" sz="900" spc="229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confirmado </a:t>
            </a:r>
            <a:r>
              <a:rPr dirty="0" sz="900">
                <a:latin typeface="Arial MT"/>
                <a:cs typeface="Arial MT"/>
              </a:rPr>
              <a:t>(MAT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1:800).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351536" y="3207765"/>
            <a:ext cx="3399154" cy="557530"/>
          </a:xfrm>
          <a:prstGeom prst="rect">
            <a:avLst/>
          </a:prstGeom>
        </p:spPr>
        <p:txBody>
          <a:bodyPr wrap="square" lIns="0" tIns="18415" rIns="0" bIns="0" rtlCol="0" vert="horz">
            <a:spAutoFit/>
          </a:bodyPr>
          <a:lstStyle/>
          <a:p>
            <a:pPr algn="just" marL="12700" marR="5080">
              <a:lnSpc>
                <a:spcPct val="95900"/>
              </a:lnSpc>
              <a:spcBef>
                <a:spcPts val="145"/>
              </a:spcBef>
            </a:pPr>
            <a:r>
              <a:rPr dirty="0" sz="900">
                <a:latin typeface="Arial MT"/>
                <a:cs typeface="Arial MT"/>
              </a:rPr>
              <a:t>Las</a:t>
            </a:r>
            <a:r>
              <a:rPr dirty="0" sz="900" spc="1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condiciones</a:t>
            </a:r>
            <a:r>
              <a:rPr dirty="0" sz="900" spc="114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10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1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región</a:t>
            </a:r>
            <a:r>
              <a:rPr dirty="0" sz="900" spc="1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como</a:t>
            </a:r>
            <a:r>
              <a:rPr dirty="0" sz="900" spc="1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10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humedad,</a:t>
            </a:r>
            <a:r>
              <a:rPr dirty="0" sz="900" spc="114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las</a:t>
            </a:r>
            <a:r>
              <a:rPr dirty="0" sz="900" spc="114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deficiencias higiénicas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que ocasionan infestación por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roedores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-10">
                <a:latin typeface="Arial MT"/>
                <a:cs typeface="Arial MT"/>
              </a:rPr>
              <a:t> poblaciones </a:t>
            </a:r>
            <a:r>
              <a:rPr dirty="0" sz="900" spc="-25">
                <a:latin typeface="Arial MT"/>
                <a:cs typeface="Arial MT"/>
              </a:rPr>
              <a:t>no </a:t>
            </a:r>
            <a:r>
              <a:rPr dirty="0" sz="900">
                <a:latin typeface="Arial MT"/>
                <a:cs typeface="Arial MT"/>
              </a:rPr>
              <a:t>controladas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perros,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afloramiento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desagües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otras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favorecen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aparición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persistencia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casos.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1375410" y="1082547"/>
            <a:ext cx="4587240" cy="280035"/>
          </a:xfrm>
          <a:prstGeom prst="rect">
            <a:avLst/>
          </a:prstGeom>
          <a:solidFill>
            <a:srgbClr val="DBEDF4"/>
          </a:solidFill>
          <a:ln w="6096">
            <a:solidFill>
              <a:srgbClr val="000000"/>
            </a:solidFill>
          </a:ln>
        </p:spPr>
        <p:txBody>
          <a:bodyPr wrap="square" lIns="0" tIns="30480" rIns="0" bIns="0" rtlCol="0" vert="horz">
            <a:spAutoFit/>
          </a:bodyPr>
          <a:lstStyle/>
          <a:p>
            <a:pPr marL="71755">
              <a:lnSpc>
                <a:spcPct val="100000"/>
              </a:lnSpc>
              <a:spcBef>
                <a:spcPts val="240"/>
              </a:spcBef>
            </a:pPr>
            <a:r>
              <a:rPr dirty="0" sz="1200" spc="-10" b="1">
                <a:latin typeface="Arial"/>
                <a:cs typeface="Arial"/>
              </a:rPr>
              <a:t>Leptospirosis </a:t>
            </a:r>
            <a:r>
              <a:rPr dirty="0" sz="1200" b="1">
                <a:latin typeface="Arial"/>
                <a:cs typeface="Arial"/>
              </a:rPr>
              <a:t>y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Rickettsiosis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-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Región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Tumbes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SE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49-</a:t>
            </a:r>
            <a:r>
              <a:rPr dirty="0" sz="1200" spc="-20" b="1">
                <a:latin typeface="Arial"/>
                <a:cs typeface="Arial"/>
              </a:rPr>
              <a:t>2024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 descr=""/>
          <p:cNvSpPr/>
          <p:nvPr/>
        </p:nvSpPr>
        <p:spPr>
          <a:xfrm>
            <a:off x="5959348" y="1104137"/>
            <a:ext cx="6350" cy="237490"/>
          </a:xfrm>
          <a:custGeom>
            <a:avLst/>
            <a:gdLst/>
            <a:ahLst/>
            <a:cxnLst/>
            <a:rect l="l" t="t" r="r" b="b"/>
            <a:pathLst>
              <a:path w="6350" h="237490">
                <a:moveTo>
                  <a:pt x="6096" y="0"/>
                </a:moveTo>
                <a:lnTo>
                  <a:pt x="0" y="0"/>
                </a:lnTo>
                <a:lnTo>
                  <a:pt x="0" y="6096"/>
                </a:lnTo>
                <a:lnTo>
                  <a:pt x="0" y="230886"/>
                </a:lnTo>
                <a:lnTo>
                  <a:pt x="0" y="236982"/>
                </a:lnTo>
                <a:lnTo>
                  <a:pt x="6096" y="236982"/>
                </a:lnTo>
                <a:lnTo>
                  <a:pt x="6096" y="230886"/>
                </a:lnTo>
                <a:lnTo>
                  <a:pt x="6096" y="6096"/>
                </a:lnTo>
                <a:lnTo>
                  <a:pt x="60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 txBox="1"/>
          <p:nvPr/>
        </p:nvSpPr>
        <p:spPr>
          <a:xfrm>
            <a:off x="474218" y="7523988"/>
            <a:ext cx="3206115" cy="556895"/>
          </a:xfrm>
          <a:prstGeom prst="rect">
            <a:avLst/>
          </a:prstGeom>
        </p:spPr>
        <p:txBody>
          <a:bodyPr wrap="square" lIns="0" tIns="18415" rIns="0" bIns="0" rtlCol="0" vert="horz">
            <a:spAutoFit/>
          </a:bodyPr>
          <a:lstStyle/>
          <a:p>
            <a:pPr algn="just" marL="12700" marR="5080">
              <a:lnSpc>
                <a:spcPct val="95700"/>
              </a:lnSpc>
              <a:spcBef>
                <a:spcPts val="145"/>
              </a:spcBef>
            </a:pPr>
            <a:r>
              <a:rPr dirty="0" sz="900" spc="-10">
                <a:latin typeface="Arial MT"/>
                <a:cs typeface="Arial MT"/>
              </a:rPr>
              <a:t>En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lo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que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va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del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2024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según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curso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de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vida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todos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los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ciclos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están </a:t>
            </a:r>
            <a:r>
              <a:rPr dirty="0" sz="900">
                <a:latin typeface="Arial MT"/>
                <a:cs typeface="Arial MT"/>
              </a:rPr>
              <a:t>afectados,</a:t>
            </a:r>
            <a:r>
              <a:rPr dirty="0" sz="900" spc="1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114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grupos</a:t>
            </a:r>
            <a:r>
              <a:rPr dirty="0" sz="900" spc="1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más</a:t>
            </a:r>
            <a:r>
              <a:rPr dirty="0" sz="900" spc="114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afectados</a:t>
            </a:r>
            <a:r>
              <a:rPr dirty="0" sz="900" spc="114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son</a:t>
            </a:r>
            <a:r>
              <a:rPr dirty="0" sz="900" spc="10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1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adolescentes</a:t>
            </a:r>
            <a:r>
              <a:rPr dirty="0" sz="900" spc="120">
                <a:latin typeface="Arial MT"/>
                <a:cs typeface="Arial MT"/>
              </a:rPr>
              <a:t> </a:t>
            </a:r>
            <a:r>
              <a:rPr dirty="0" sz="900" spc="-50">
                <a:latin typeface="Arial MT"/>
                <a:cs typeface="Arial MT"/>
              </a:rPr>
              <a:t>y</a:t>
            </a:r>
            <a:r>
              <a:rPr dirty="0" sz="900">
                <a:latin typeface="Arial MT"/>
                <a:cs typeface="Arial MT"/>
              </a:rPr>
              <a:t> jóvenes</a:t>
            </a:r>
            <a:r>
              <a:rPr dirty="0" sz="900" spc="4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(TIA:</a:t>
            </a:r>
            <a:r>
              <a:rPr dirty="0" sz="900" spc="4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17,32</a:t>
            </a:r>
            <a:r>
              <a:rPr dirty="0" sz="900" spc="4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x</a:t>
            </a:r>
            <a:r>
              <a:rPr dirty="0" sz="900" spc="459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1000</a:t>
            </a:r>
            <a:r>
              <a:rPr dirty="0" sz="900" spc="4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hab</a:t>
            </a:r>
            <a:r>
              <a:rPr dirty="0" sz="900" spc="4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4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15,82</a:t>
            </a:r>
            <a:r>
              <a:rPr dirty="0" sz="900" spc="4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x</a:t>
            </a:r>
            <a:r>
              <a:rPr dirty="0" sz="900" spc="4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1000</a:t>
            </a:r>
            <a:r>
              <a:rPr dirty="0" sz="900" spc="459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hab </a:t>
            </a:r>
            <a:r>
              <a:rPr dirty="0" sz="900" spc="-10">
                <a:latin typeface="Arial MT"/>
                <a:cs typeface="Arial MT"/>
              </a:rPr>
              <a:t>respectivamente).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474218" y="8180831"/>
            <a:ext cx="3206115" cy="426720"/>
          </a:xfrm>
          <a:prstGeom prst="rect">
            <a:avLst/>
          </a:prstGeom>
        </p:spPr>
        <p:txBody>
          <a:bodyPr wrap="square" lIns="0" tIns="20955" rIns="0" bIns="0" rtlCol="0" vert="horz">
            <a:spAutoFit/>
          </a:bodyPr>
          <a:lstStyle/>
          <a:p>
            <a:pPr algn="just" marL="12700" marR="5080">
              <a:lnSpc>
                <a:spcPts val="1040"/>
              </a:lnSpc>
              <a:spcBef>
                <a:spcPts val="165"/>
              </a:spcBef>
            </a:pPr>
            <a:r>
              <a:rPr dirty="0" sz="900">
                <a:latin typeface="Arial MT"/>
                <a:cs typeface="Arial MT"/>
              </a:rPr>
              <a:t>Cabe</a:t>
            </a:r>
            <a:r>
              <a:rPr dirty="0" sz="900" spc="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resaltar</a:t>
            </a:r>
            <a:r>
              <a:rPr dirty="0" sz="900" spc="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que</a:t>
            </a:r>
            <a:r>
              <a:rPr dirty="0" sz="900" spc="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grado</a:t>
            </a:r>
            <a:r>
              <a:rPr dirty="0" sz="900" spc="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exposición</a:t>
            </a:r>
            <a:r>
              <a:rPr dirty="0" sz="900" spc="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</a:t>
            </a:r>
            <a:r>
              <a:rPr dirty="0" sz="900" spc="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factores</a:t>
            </a:r>
            <a:r>
              <a:rPr dirty="0" sz="900" spc="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2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riesgo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contaminación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juega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un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rol</a:t>
            </a:r>
            <a:r>
              <a:rPr dirty="0" sz="900" spc="-10">
                <a:latin typeface="Arial MT"/>
                <a:cs typeface="Arial MT"/>
              </a:rPr>
              <a:t> preponderante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medida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que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expone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-10">
                <a:latin typeface="Arial MT"/>
                <a:cs typeface="Arial MT"/>
              </a:rPr>
              <a:t> individuo.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4402582" y="2646171"/>
            <a:ext cx="2411095" cy="380365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algn="ctr" marL="12700" marR="5080">
              <a:lnSpc>
                <a:spcPts val="919"/>
              </a:lnSpc>
              <a:spcBef>
                <a:spcPts val="160"/>
              </a:spcBef>
            </a:pPr>
            <a:r>
              <a:rPr dirty="0" sz="800" spc="-90" b="1">
                <a:latin typeface="Arial"/>
                <a:cs typeface="Arial"/>
              </a:rPr>
              <a:t>Comportamiento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de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70" b="1">
                <a:latin typeface="Arial"/>
                <a:cs typeface="Arial"/>
              </a:rPr>
              <a:t>la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85" b="1">
                <a:latin typeface="Arial"/>
                <a:cs typeface="Arial"/>
              </a:rPr>
              <a:t>Leptospirosis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en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85" b="1">
                <a:latin typeface="Arial"/>
                <a:cs typeface="Arial"/>
              </a:rPr>
              <a:t>periodo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2020</a:t>
            </a:r>
            <a:r>
              <a:rPr dirty="0" sz="80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–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65" b="1">
                <a:latin typeface="Arial"/>
                <a:cs typeface="Arial"/>
              </a:rPr>
              <a:t>2024</a:t>
            </a:r>
            <a:r>
              <a:rPr dirty="0" sz="800" spc="50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(SE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85" b="1">
                <a:latin typeface="Arial"/>
                <a:cs typeface="Arial"/>
              </a:rPr>
              <a:t>01-</a:t>
            </a:r>
            <a:r>
              <a:rPr dirty="0" sz="800" spc="-25" b="1">
                <a:latin typeface="Arial"/>
                <a:cs typeface="Arial"/>
              </a:rPr>
              <a:t>49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890"/>
              </a:lnSpc>
            </a:pPr>
            <a:r>
              <a:rPr dirty="0" sz="800" spc="-55" b="1">
                <a:latin typeface="Arial"/>
                <a:cs typeface="Arial"/>
              </a:rPr>
              <a:t>)</a:t>
            </a:r>
            <a:r>
              <a:rPr dirty="0" sz="800" spc="-3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Región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Tumbes.</a:t>
            </a:r>
            <a:endParaRPr sz="8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4237990" y="7363205"/>
            <a:ext cx="2667000" cy="26416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832485" marR="5080" indent="-820419">
              <a:lnSpc>
                <a:spcPts val="919"/>
              </a:lnSpc>
              <a:spcBef>
                <a:spcPts val="160"/>
              </a:spcBef>
            </a:pPr>
            <a:r>
              <a:rPr dirty="0" sz="800" spc="-100" b="1">
                <a:latin typeface="Arial"/>
                <a:cs typeface="Arial"/>
              </a:rPr>
              <a:t>Casos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100" b="1">
                <a:latin typeface="Arial"/>
                <a:cs typeface="Arial"/>
              </a:rPr>
              <a:t>Acumulados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de</a:t>
            </a:r>
            <a:r>
              <a:rPr dirty="0" sz="800" spc="-5" b="1">
                <a:latin typeface="Arial"/>
                <a:cs typeface="Arial"/>
              </a:rPr>
              <a:t> </a:t>
            </a:r>
            <a:r>
              <a:rPr dirty="0" sz="800" spc="-85" b="1">
                <a:latin typeface="Arial"/>
                <a:cs typeface="Arial"/>
              </a:rPr>
              <a:t>Leptospirosis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85" b="1">
                <a:latin typeface="Arial"/>
                <a:cs typeface="Arial"/>
              </a:rPr>
              <a:t>por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95" b="1">
                <a:latin typeface="Arial"/>
                <a:cs typeface="Arial"/>
              </a:rPr>
              <a:t>Grupos</a:t>
            </a:r>
            <a:r>
              <a:rPr dirty="0" sz="800" spc="-5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de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Curso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de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55" b="1">
                <a:latin typeface="Arial"/>
                <a:cs typeface="Arial"/>
              </a:rPr>
              <a:t>Vida</a:t>
            </a:r>
            <a:r>
              <a:rPr dirty="0" sz="800" spc="50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Región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105" b="1">
                <a:latin typeface="Arial"/>
                <a:cs typeface="Arial"/>
              </a:rPr>
              <a:t>Tumbes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95" b="1">
                <a:latin typeface="Arial"/>
                <a:cs typeface="Arial"/>
              </a:rPr>
              <a:t>año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20" b="1">
                <a:latin typeface="Arial"/>
                <a:cs typeface="Arial"/>
              </a:rPr>
              <a:t>2024</a:t>
            </a:r>
            <a:endParaRPr sz="8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5068061" y="1667001"/>
            <a:ext cx="1029335" cy="26416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 marR="5080" indent="31750">
              <a:lnSpc>
                <a:spcPts val="919"/>
              </a:lnSpc>
              <a:spcBef>
                <a:spcPts val="160"/>
              </a:spcBef>
            </a:pPr>
            <a:r>
              <a:rPr dirty="0" sz="800" spc="-100" b="1">
                <a:latin typeface="Arial"/>
                <a:cs typeface="Arial"/>
              </a:rPr>
              <a:t>Casos</a:t>
            </a:r>
            <a:r>
              <a:rPr dirty="0" sz="800" spc="-3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de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65" b="1">
                <a:latin typeface="Arial"/>
                <a:cs typeface="Arial"/>
              </a:rPr>
              <a:t>Leptospirosis</a:t>
            </a:r>
            <a:r>
              <a:rPr dirty="0" sz="800" spc="50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Región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105" b="1">
                <a:latin typeface="Arial"/>
                <a:cs typeface="Arial"/>
              </a:rPr>
              <a:t>Tumbes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95" b="1">
                <a:latin typeface="Arial"/>
                <a:cs typeface="Arial"/>
              </a:rPr>
              <a:t>año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2024</a:t>
            </a:r>
            <a:endParaRPr sz="8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4638294" y="4564126"/>
            <a:ext cx="2077720" cy="24193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 indent="168275">
              <a:lnSpc>
                <a:spcPct val="102099"/>
              </a:lnSpc>
              <a:spcBef>
                <a:spcPts val="85"/>
              </a:spcBef>
            </a:pPr>
            <a:r>
              <a:rPr dirty="0" sz="700" b="1">
                <a:solidFill>
                  <a:srgbClr val="001F5F"/>
                </a:solidFill>
                <a:latin typeface="Cambria"/>
                <a:cs typeface="Cambria"/>
              </a:rPr>
              <a:t>Mapa</a:t>
            </a:r>
            <a:r>
              <a:rPr dirty="0" sz="700" spc="-15" b="1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dirty="0" sz="700" b="1">
                <a:solidFill>
                  <a:srgbClr val="001F5F"/>
                </a:solidFill>
                <a:latin typeface="Cambria"/>
                <a:cs typeface="Cambria"/>
              </a:rPr>
              <a:t>de</a:t>
            </a:r>
            <a:r>
              <a:rPr dirty="0" sz="700" spc="-25" b="1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dirty="0" sz="700" b="1">
                <a:solidFill>
                  <a:srgbClr val="001F5F"/>
                </a:solidFill>
                <a:latin typeface="Cambria"/>
                <a:cs typeface="Cambria"/>
              </a:rPr>
              <a:t>Riesgo</a:t>
            </a:r>
            <a:r>
              <a:rPr dirty="0" sz="700" spc="-20" b="1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dirty="0" sz="700" b="1">
                <a:solidFill>
                  <a:srgbClr val="001F5F"/>
                </a:solidFill>
                <a:latin typeface="Cambria"/>
                <a:cs typeface="Cambria"/>
              </a:rPr>
              <a:t>seg</a:t>
            </a:r>
            <a:r>
              <a:rPr dirty="0" sz="700" b="1">
                <a:solidFill>
                  <a:srgbClr val="001F5F"/>
                </a:solidFill>
                <a:latin typeface="Calibri"/>
                <a:cs typeface="Calibri"/>
              </a:rPr>
              <a:t>ú</a:t>
            </a:r>
            <a:r>
              <a:rPr dirty="0" sz="700" b="1">
                <a:solidFill>
                  <a:srgbClr val="001F5F"/>
                </a:solidFill>
                <a:latin typeface="Cambria"/>
                <a:cs typeface="Cambria"/>
              </a:rPr>
              <a:t>n</a:t>
            </a:r>
            <a:r>
              <a:rPr dirty="0" sz="700" spc="-15" b="1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dirty="0" sz="700" b="1">
                <a:solidFill>
                  <a:srgbClr val="001F5F"/>
                </a:solidFill>
                <a:latin typeface="Cambria"/>
                <a:cs typeface="Cambria"/>
              </a:rPr>
              <a:t>06</a:t>
            </a:r>
            <a:r>
              <a:rPr dirty="0" sz="700" spc="-15" b="1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dirty="0" sz="700" b="1">
                <a:solidFill>
                  <a:srgbClr val="001F5F"/>
                </a:solidFill>
                <a:latin typeface="Calibri"/>
                <a:cs typeface="Calibri"/>
              </a:rPr>
              <a:t>ú</a:t>
            </a:r>
            <a:r>
              <a:rPr dirty="0" sz="700" b="1">
                <a:solidFill>
                  <a:srgbClr val="001F5F"/>
                </a:solidFill>
                <a:latin typeface="Cambria"/>
                <a:cs typeface="Cambria"/>
              </a:rPr>
              <a:t>ltimas</a:t>
            </a:r>
            <a:r>
              <a:rPr dirty="0" sz="700" spc="-20" b="1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dirty="0" sz="700" spc="-10" b="1">
                <a:solidFill>
                  <a:srgbClr val="001F5F"/>
                </a:solidFill>
                <a:latin typeface="Cambria"/>
                <a:cs typeface="Cambria"/>
              </a:rPr>
              <a:t>semanas</a:t>
            </a:r>
            <a:r>
              <a:rPr dirty="0" sz="700" spc="500" b="1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dirty="0" sz="700" spc="-10" b="1">
                <a:solidFill>
                  <a:srgbClr val="001F5F"/>
                </a:solidFill>
                <a:latin typeface="Cambria"/>
                <a:cs typeface="Cambria"/>
              </a:rPr>
              <a:t>epidemiol</a:t>
            </a:r>
            <a:r>
              <a:rPr dirty="0" sz="700" spc="-10" b="1">
                <a:solidFill>
                  <a:srgbClr val="001F5F"/>
                </a:solidFill>
                <a:latin typeface="Calibri"/>
                <a:cs typeface="Calibri"/>
              </a:rPr>
              <a:t>ó</a:t>
            </a:r>
            <a:r>
              <a:rPr dirty="0" sz="700" spc="-10" b="1">
                <a:solidFill>
                  <a:srgbClr val="001F5F"/>
                </a:solidFill>
                <a:latin typeface="Cambria"/>
                <a:cs typeface="Cambria"/>
              </a:rPr>
              <a:t>gicas</a:t>
            </a:r>
            <a:r>
              <a:rPr dirty="0" sz="700" spc="35" b="1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dirty="0" sz="700" b="1">
                <a:solidFill>
                  <a:srgbClr val="001F5F"/>
                </a:solidFill>
                <a:latin typeface="Cambria"/>
                <a:cs typeface="Cambria"/>
              </a:rPr>
              <a:t>SE</a:t>
            </a:r>
            <a:r>
              <a:rPr dirty="0" sz="700" spc="40" b="1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dirty="0" sz="700" spc="-10" b="1">
                <a:solidFill>
                  <a:srgbClr val="001F5F"/>
                </a:solidFill>
                <a:latin typeface="Cambria"/>
                <a:cs typeface="Cambria"/>
              </a:rPr>
              <a:t>(43-48/2024)</a:t>
            </a:r>
            <a:r>
              <a:rPr dirty="0" sz="700" spc="35" b="1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dirty="0" sz="700" spc="-10" b="1">
                <a:solidFill>
                  <a:srgbClr val="001F5F"/>
                </a:solidFill>
                <a:latin typeface="Cambria"/>
                <a:cs typeface="Cambria"/>
              </a:rPr>
              <a:t>-Regi</a:t>
            </a:r>
            <a:r>
              <a:rPr dirty="0" sz="700" spc="-10" b="1">
                <a:solidFill>
                  <a:srgbClr val="001F5F"/>
                </a:solidFill>
                <a:latin typeface="Calibri"/>
                <a:cs typeface="Calibri"/>
              </a:rPr>
              <a:t>ó</a:t>
            </a:r>
            <a:r>
              <a:rPr dirty="0" sz="700" spc="-10" b="1">
                <a:solidFill>
                  <a:srgbClr val="001F5F"/>
                </a:solidFill>
                <a:latin typeface="Cambria"/>
                <a:cs typeface="Cambria"/>
              </a:rPr>
              <a:t>n</a:t>
            </a:r>
            <a:r>
              <a:rPr dirty="0" sz="700" spc="40" b="1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dirty="0" sz="700" spc="-10" b="1">
                <a:solidFill>
                  <a:srgbClr val="001F5F"/>
                </a:solidFill>
                <a:latin typeface="Cambria"/>
                <a:cs typeface="Cambria"/>
              </a:rPr>
              <a:t>Tumbes</a:t>
            </a:r>
            <a:endParaRPr sz="700">
              <a:latin typeface="Cambria"/>
              <a:cs typeface="Cambria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443737" y="6901433"/>
            <a:ext cx="6570345" cy="295275"/>
          </a:xfrm>
          <a:prstGeom prst="rect">
            <a:avLst/>
          </a:prstGeom>
        </p:spPr>
        <p:txBody>
          <a:bodyPr wrap="square" lIns="0" tIns="20955" rIns="0" bIns="0" rtlCol="0" vert="horz">
            <a:spAutoFit/>
          </a:bodyPr>
          <a:lstStyle/>
          <a:p>
            <a:pPr marL="12700" marR="5080">
              <a:lnSpc>
                <a:spcPts val="1040"/>
              </a:lnSpc>
              <a:spcBef>
                <a:spcPts val="165"/>
              </a:spcBef>
            </a:pP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comportamiento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notificación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leptospirosis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las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últimas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6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semanas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ubica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distritos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San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Jacinto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Corrales </a:t>
            </a:r>
            <a:r>
              <a:rPr dirty="0" sz="900">
                <a:latin typeface="Arial MT"/>
                <a:cs typeface="Arial MT"/>
              </a:rPr>
              <a:t>con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alto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riesgo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transmisión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última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semana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distritos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Pampas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Hospital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Corrales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con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alto</a:t>
            </a:r>
            <a:r>
              <a:rPr dirty="0" sz="900" spc="-10">
                <a:latin typeface="Arial MT"/>
                <a:cs typeface="Arial MT"/>
              </a:rPr>
              <a:t> riesgo.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31" name="object 31" descr=""/>
          <p:cNvSpPr/>
          <p:nvPr/>
        </p:nvSpPr>
        <p:spPr>
          <a:xfrm>
            <a:off x="5137673" y="4019317"/>
            <a:ext cx="13335" cy="97790"/>
          </a:xfrm>
          <a:custGeom>
            <a:avLst/>
            <a:gdLst/>
            <a:ahLst/>
            <a:cxnLst/>
            <a:rect l="l" t="t" r="r" b="b"/>
            <a:pathLst>
              <a:path w="13335" h="97789">
                <a:moveTo>
                  <a:pt x="13200" y="0"/>
                </a:moveTo>
                <a:lnTo>
                  <a:pt x="0" y="0"/>
                </a:lnTo>
                <a:lnTo>
                  <a:pt x="0" y="97437"/>
                </a:lnTo>
                <a:lnTo>
                  <a:pt x="13200" y="97437"/>
                </a:lnTo>
                <a:lnTo>
                  <a:pt x="132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/>
          <p:nvPr/>
        </p:nvSpPr>
        <p:spPr>
          <a:xfrm>
            <a:off x="5629859" y="3747616"/>
            <a:ext cx="22860" cy="337820"/>
          </a:xfrm>
          <a:custGeom>
            <a:avLst/>
            <a:gdLst/>
            <a:ahLst/>
            <a:cxnLst/>
            <a:rect l="l" t="t" r="r" b="b"/>
            <a:pathLst>
              <a:path w="22860" h="337820">
                <a:moveTo>
                  <a:pt x="22631" y="0"/>
                </a:moveTo>
                <a:lnTo>
                  <a:pt x="11315" y="0"/>
                </a:lnTo>
                <a:lnTo>
                  <a:pt x="11315" y="127419"/>
                </a:lnTo>
                <a:lnTo>
                  <a:pt x="0" y="127419"/>
                </a:lnTo>
                <a:lnTo>
                  <a:pt x="0" y="337286"/>
                </a:lnTo>
                <a:lnTo>
                  <a:pt x="11315" y="337286"/>
                </a:lnTo>
                <a:lnTo>
                  <a:pt x="11315" y="305435"/>
                </a:lnTo>
                <a:lnTo>
                  <a:pt x="22631" y="305435"/>
                </a:lnTo>
                <a:lnTo>
                  <a:pt x="22631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/>
          <p:nvPr/>
        </p:nvSpPr>
        <p:spPr>
          <a:xfrm>
            <a:off x="6563335" y="3972472"/>
            <a:ext cx="11430" cy="95885"/>
          </a:xfrm>
          <a:custGeom>
            <a:avLst/>
            <a:gdLst/>
            <a:ahLst/>
            <a:cxnLst/>
            <a:rect l="l" t="t" r="r" b="b"/>
            <a:pathLst>
              <a:path w="11429" h="95885">
                <a:moveTo>
                  <a:pt x="11314" y="0"/>
                </a:moveTo>
                <a:lnTo>
                  <a:pt x="0" y="0"/>
                </a:lnTo>
                <a:lnTo>
                  <a:pt x="0" y="95563"/>
                </a:lnTo>
                <a:lnTo>
                  <a:pt x="11314" y="95563"/>
                </a:lnTo>
                <a:lnTo>
                  <a:pt x="11314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4" name="object 34" descr=""/>
          <p:cNvGrpSpPr/>
          <p:nvPr/>
        </p:nvGrpSpPr>
        <p:grpSpPr>
          <a:xfrm>
            <a:off x="3872300" y="3039293"/>
            <a:ext cx="3134360" cy="1293495"/>
            <a:chOff x="3872300" y="3039293"/>
            <a:chExt cx="3134360" cy="1293495"/>
          </a:xfrm>
        </p:grpSpPr>
        <p:sp>
          <p:nvSpPr>
            <p:cNvPr id="35" name="object 35" descr=""/>
            <p:cNvSpPr/>
            <p:nvPr/>
          </p:nvSpPr>
          <p:spPr>
            <a:xfrm>
              <a:off x="3881729" y="4053052"/>
              <a:ext cx="1831339" cy="271780"/>
            </a:xfrm>
            <a:custGeom>
              <a:avLst/>
              <a:gdLst/>
              <a:ahLst/>
              <a:cxnLst/>
              <a:rect l="l" t="t" r="r" b="b"/>
              <a:pathLst>
                <a:path w="1831339" h="271779">
                  <a:moveTo>
                    <a:pt x="250812" y="239839"/>
                  </a:moveTo>
                  <a:lnTo>
                    <a:pt x="239496" y="239839"/>
                  </a:lnTo>
                  <a:lnTo>
                    <a:pt x="239496" y="256705"/>
                  </a:lnTo>
                  <a:lnTo>
                    <a:pt x="226288" y="256705"/>
                  </a:lnTo>
                  <a:lnTo>
                    <a:pt x="226288" y="239839"/>
                  </a:lnTo>
                  <a:lnTo>
                    <a:pt x="214972" y="239839"/>
                  </a:lnTo>
                  <a:lnTo>
                    <a:pt x="214972" y="207987"/>
                  </a:lnTo>
                  <a:lnTo>
                    <a:pt x="203669" y="207987"/>
                  </a:lnTo>
                  <a:lnTo>
                    <a:pt x="203669" y="256705"/>
                  </a:lnTo>
                  <a:lnTo>
                    <a:pt x="190461" y="256705"/>
                  </a:lnTo>
                  <a:lnTo>
                    <a:pt x="179146" y="256705"/>
                  </a:lnTo>
                  <a:lnTo>
                    <a:pt x="179146" y="224853"/>
                  </a:lnTo>
                  <a:lnTo>
                    <a:pt x="165950" y="224853"/>
                  </a:lnTo>
                  <a:lnTo>
                    <a:pt x="165950" y="256705"/>
                  </a:lnTo>
                  <a:lnTo>
                    <a:pt x="154635" y="256705"/>
                  </a:lnTo>
                  <a:lnTo>
                    <a:pt x="143319" y="256705"/>
                  </a:lnTo>
                  <a:lnTo>
                    <a:pt x="143319" y="239839"/>
                  </a:lnTo>
                  <a:lnTo>
                    <a:pt x="130111" y="239839"/>
                  </a:lnTo>
                  <a:lnTo>
                    <a:pt x="130111" y="224853"/>
                  </a:lnTo>
                  <a:lnTo>
                    <a:pt x="118808" y="224853"/>
                  </a:lnTo>
                  <a:lnTo>
                    <a:pt x="118808" y="207987"/>
                  </a:lnTo>
                  <a:lnTo>
                    <a:pt x="107492" y="207987"/>
                  </a:lnTo>
                  <a:lnTo>
                    <a:pt x="107492" y="159270"/>
                  </a:lnTo>
                  <a:lnTo>
                    <a:pt x="94297" y="159270"/>
                  </a:lnTo>
                  <a:lnTo>
                    <a:pt x="94297" y="224853"/>
                  </a:lnTo>
                  <a:lnTo>
                    <a:pt x="82981" y="224853"/>
                  </a:lnTo>
                  <a:lnTo>
                    <a:pt x="82981" y="207987"/>
                  </a:lnTo>
                  <a:lnTo>
                    <a:pt x="71666" y="207987"/>
                  </a:lnTo>
                  <a:lnTo>
                    <a:pt x="71666" y="224853"/>
                  </a:lnTo>
                  <a:lnTo>
                    <a:pt x="58458" y="224853"/>
                  </a:lnTo>
                  <a:lnTo>
                    <a:pt x="58458" y="256705"/>
                  </a:lnTo>
                  <a:lnTo>
                    <a:pt x="47142" y="256705"/>
                  </a:lnTo>
                  <a:lnTo>
                    <a:pt x="47142" y="191122"/>
                  </a:lnTo>
                  <a:lnTo>
                    <a:pt x="35826" y="191122"/>
                  </a:lnTo>
                  <a:lnTo>
                    <a:pt x="35826" y="239839"/>
                  </a:lnTo>
                  <a:lnTo>
                    <a:pt x="22631" y="239839"/>
                  </a:lnTo>
                  <a:lnTo>
                    <a:pt x="22631" y="191122"/>
                  </a:lnTo>
                  <a:lnTo>
                    <a:pt x="11315" y="191122"/>
                  </a:lnTo>
                  <a:lnTo>
                    <a:pt x="11315" y="239839"/>
                  </a:lnTo>
                  <a:lnTo>
                    <a:pt x="0" y="239839"/>
                  </a:lnTo>
                  <a:lnTo>
                    <a:pt x="0" y="271691"/>
                  </a:lnTo>
                  <a:lnTo>
                    <a:pt x="250812" y="271691"/>
                  </a:lnTo>
                  <a:lnTo>
                    <a:pt x="250812" y="239839"/>
                  </a:lnTo>
                  <a:close/>
                </a:path>
                <a:path w="1831339" h="271779">
                  <a:moveTo>
                    <a:pt x="286639" y="256705"/>
                  </a:moveTo>
                  <a:lnTo>
                    <a:pt x="275323" y="256705"/>
                  </a:lnTo>
                  <a:lnTo>
                    <a:pt x="262128" y="256705"/>
                  </a:lnTo>
                  <a:lnTo>
                    <a:pt x="262128" y="271691"/>
                  </a:lnTo>
                  <a:lnTo>
                    <a:pt x="275323" y="271691"/>
                  </a:lnTo>
                  <a:lnTo>
                    <a:pt x="286639" y="271691"/>
                  </a:lnTo>
                  <a:lnTo>
                    <a:pt x="286639" y="256705"/>
                  </a:lnTo>
                  <a:close/>
                </a:path>
                <a:path w="1831339" h="271779">
                  <a:moveTo>
                    <a:pt x="322465" y="256705"/>
                  </a:moveTo>
                  <a:lnTo>
                    <a:pt x="311150" y="256705"/>
                  </a:lnTo>
                  <a:lnTo>
                    <a:pt x="297954" y="256705"/>
                  </a:lnTo>
                  <a:lnTo>
                    <a:pt x="297954" y="271691"/>
                  </a:lnTo>
                  <a:lnTo>
                    <a:pt x="311150" y="271691"/>
                  </a:lnTo>
                  <a:lnTo>
                    <a:pt x="322465" y="271691"/>
                  </a:lnTo>
                  <a:lnTo>
                    <a:pt x="322465" y="256705"/>
                  </a:lnTo>
                  <a:close/>
                </a:path>
                <a:path w="1831339" h="271779">
                  <a:moveTo>
                    <a:pt x="358305" y="256705"/>
                  </a:moveTo>
                  <a:lnTo>
                    <a:pt x="346989" y="256705"/>
                  </a:lnTo>
                  <a:lnTo>
                    <a:pt x="333781" y="256705"/>
                  </a:lnTo>
                  <a:lnTo>
                    <a:pt x="333781" y="271691"/>
                  </a:lnTo>
                  <a:lnTo>
                    <a:pt x="346989" y="271691"/>
                  </a:lnTo>
                  <a:lnTo>
                    <a:pt x="358305" y="271691"/>
                  </a:lnTo>
                  <a:lnTo>
                    <a:pt x="358305" y="256705"/>
                  </a:lnTo>
                  <a:close/>
                </a:path>
                <a:path w="1831339" h="271779">
                  <a:moveTo>
                    <a:pt x="465785" y="256705"/>
                  </a:moveTo>
                  <a:lnTo>
                    <a:pt x="454469" y="256705"/>
                  </a:lnTo>
                  <a:lnTo>
                    <a:pt x="454469" y="271691"/>
                  </a:lnTo>
                  <a:lnTo>
                    <a:pt x="465785" y="271691"/>
                  </a:lnTo>
                  <a:lnTo>
                    <a:pt x="465785" y="256705"/>
                  </a:lnTo>
                  <a:close/>
                </a:path>
                <a:path w="1831339" h="271779">
                  <a:moveTo>
                    <a:pt x="501624" y="256705"/>
                  </a:moveTo>
                  <a:lnTo>
                    <a:pt x="490308" y="256705"/>
                  </a:lnTo>
                  <a:lnTo>
                    <a:pt x="490308" y="271691"/>
                  </a:lnTo>
                  <a:lnTo>
                    <a:pt x="501624" y="271691"/>
                  </a:lnTo>
                  <a:lnTo>
                    <a:pt x="501624" y="256705"/>
                  </a:lnTo>
                  <a:close/>
                </a:path>
                <a:path w="1831339" h="271779">
                  <a:moveTo>
                    <a:pt x="561962" y="256705"/>
                  </a:moveTo>
                  <a:lnTo>
                    <a:pt x="550646" y="256705"/>
                  </a:lnTo>
                  <a:lnTo>
                    <a:pt x="550646" y="239839"/>
                  </a:lnTo>
                  <a:lnTo>
                    <a:pt x="537451" y="239839"/>
                  </a:lnTo>
                  <a:lnTo>
                    <a:pt x="537451" y="256705"/>
                  </a:lnTo>
                  <a:lnTo>
                    <a:pt x="526135" y="256705"/>
                  </a:lnTo>
                  <a:lnTo>
                    <a:pt x="526135" y="271691"/>
                  </a:lnTo>
                  <a:lnTo>
                    <a:pt x="537451" y="271691"/>
                  </a:lnTo>
                  <a:lnTo>
                    <a:pt x="550646" y="271691"/>
                  </a:lnTo>
                  <a:lnTo>
                    <a:pt x="561962" y="271691"/>
                  </a:lnTo>
                  <a:lnTo>
                    <a:pt x="561962" y="256705"/>
                  </a:lnTo>
                  <a:close/>
                </a:path>
                <a:path w="1831339" h="271779">
                  <a:moveTo>
                    <a:pt x="609104" y="239839"/>
                  </a:moveTo>
                  <a:lnTo>
                    <a:pt x="597789" y="239839"/>
                  </a:lnTo>
                  <a:lnTo>
                    <a:pt x="597789" y="176136"/>
                  </a:lnTo>
                  <a:lnTo>
                    <a:pt x="586486" y="176136"/>
                  </a:lnTo>
                  <a:lnTo>
                    <a:pt x="586486" y="271691"/>
                  </a:lnTo>
                  <a:lnTo>
                    <a:pt x="597789" y="271691"/>
                  </a:lnTo>
                  <a:lnTo>
                    <a:pt x="609104" y="271691"/>
                  </a:lnTo>
                  <a:lnTo>
                    <a:pt x="609104" y="239839"/>
                  </a:lnTo>
                  <a:close/>
                </a:path>
                <a:path w="1831339" h="271779">
                  <a:moveTo>
                    <a:pt x="1327594" y="191122"/>
                  </a:moveTo>
                  <a:lnTo>
                    <a:pt x="1316278" y="191122"/>
                  </a:lnTo>
                  <a:lnTo>
                    <a:pt x="1316278" y="239839"/>
                  </a:lnTo>
                  <a:lnTo>
                    <a:pt x="1304963" y="239839"/>
                  </a:lnTo>
                  <a:lnTo>
                    <a:pt x="1291767" y="239839"/>
                  </a:lnTo>
                  <a:lnTo>
                    <a:pt x="1291767" y="207987"/>
                  </a:lnTo>
                  <a:lnTo>
                    <a:pt x="1280452" y="207987"/>
                  </a:lnTo>
                  <a:lnTo>
                    <a:pt x="1280452" y="176136"/>
                  </a:lnTo>
                  <a:lnTo>
                    <a:pt x="1269136" y="176136"/>
                  </a:lnTo>
                  <a:lnTo>
                    <a:pt x="1269136" y="63703"/>
                  </a:lnTo>
                  <a:lnTo>
                    <a:pt x="1255941" y="63703"/>
                  </a:lnTo>
                  <a:lnTo>
                    <a:pt x="1255941" y="176136"/>
                  </a:lnTo>
                  <a:lnTo>
                    <a:pt x="1244625" y="176136"/>
                  </a:lnTo>
                  <a:lnTo>
                    <a:pt x="1244625" y="271691"/>
                  </a:lnTo>
                  <a:lnTo>
                    <a:pt x="1255941" y="271691"/>
                  </a:lnTo>
                  <a:lnTo>
                    <a:pt x="1269136" y="271691"/>
                  </a:lnTo>
                  <a:lnTo>
                    <a:pt x="1327594" y="271691"/>
                  </a:lnTo>
                  <a:lnTo>
                    <a:pt x="1327594" y="191122"/>
                  </a:lnTo>
                  <a:close/>
                </a:path>
                <a:path w="1831339" h="271779">
                  <a:moveTo>
                    <a:pt x="1423771" y="191122"/>
                  </a:moveTo>
                  <a:lnTo>
                    <a:pt x="1412455" y="191122"/>
                  </a:lnTo>
                  <a:lnTo>
                    <a:pt x="1412455" y="207987"/>
                  </a:lnTo>
                  <a:lnTo>
                    <a:pt x="1399260" y="207987"/>
                  </a:lnTo>
                  <a:lnTo>
                    <a:pt x="1399260" y="271691"/>
                  </a:lnTo>
                  <a:lnTo>
                    <a:pt x="1412455" y="271691"/>
                  </a:lnTo>
                  <a:lnTo>
                    <a:pt x="1423771" y="271691"/>
                  </a:lnTo>
                  <a:lnTo>
                    <a:pt x="1423771" y="191122"/>
                  </a:lnTo>
                  <a:close/>
                </a:path>
                <a:path w="1831339" h="271779">
                  <a:moveTo>
                    <a:pt x="1616125" y="256705"/>
                  </a:moveTo>
                  <a:lnTo>
                    <a:pt x="1602917" y="256705"/>
                  </a:lnTo>
                  <a:lnTo>
                    <a:pt x="1591614" y="256705"/>
                  </a:lnTo>
                  <a:lnTo>
                    <a:pt x="1591614" y="191122"/>
                  </a:lnTo>
                  <a:lnTo>
                    <a:pt x="1580299" y="191122"/>
                  </a:lnTo>
                  <a:lnTo>
                    <a:pt x="1580299" y="239839"/>
                  </a:lnTo>
                  <a:lnTo>
                    <a:pt x="1567091" y="239839"/>
                  </a:lnTo>
                  <a:lnTo>
                    <a:pt x="1555775" y="239839"/>
                  </a:lnTo>
                  <a:lnTo>
                    <a:pt x="1555775" y="256705"/>
                  </a:lnTo>
                  <a:lnTo>
                    <a:pt x="1544459" y="256705"/>
                  </a:lnTo>
                  <a:lnTo>
                    <a:pt x="1531264" y="256705"/>
                  </a:lnTo>
                  <a:lnTo>
                    <a:pt x="1531264" y="144284"/>
                  </a:lnTo>
                  <a:lnTo>
                    <a:pt x="1519948" y="144284"/>
                  </a:lnTo>
                  <a:lnTo>
                    <a:pt x="1508633" y="144284"/>
                  </a:lnTo>
                  <a:lnTo>
                    <a:pt x="1508633" y="256705"/>
                  </a:lnTo>
                  <a:lnTo>
                    <a:pt x="1495437" y="256705"/>
                  </a:lnTo>
                  <a:lnTo>
                    <a:pt x="1495437" y="159270"/>
                  </a:lnTo>
                  <a:lnTo>
                    <a:pt x="1484122" y="159270"/>
                  </a:lnTo>
                  <a:lnTo>
                    <a:pt x="1484122" y="207987"/>
                  </a:lnTo>
                  <a:lnTo>
                    <a:pt x="1472806" y="207987"/>
                  </a:lnTo>
                  <a:lnTo>
                    <a:pt x="1472806" y="176136"/>
                  </a:lnTo>
                  <a:lnTo>
                    <a:pt x="1459598" y="176136"/>
                  </a:lnTo>
                  <a:lnTo>
                    <a:pt x="1459598" y="144284"/>
                  </a:lnTo>
                  <a:lnTo>
                    <a:pt x="1448282" y="144284"/>
                  </a:lnTo>
                  <a:lnTo>
                    <a:pt x="1448282" y="191122"/>
                  </a:lnTo>
                  <a:lnTo>
                    <a:pt x="1436979" y="191122"/>
                  </a:lnTo>
                  <a:lnTo>
                    <a:pt x="1436979" y="271691"/>
                  </a:lnTo>
                  <a:lnTo>
                    <a:pt x="1448282" y="271691"/>
                  </a:lnTo>
                  <a:lnTo>
                    <a:pt x="1459598" y="271691"/>
                  </a:lnTo>
                  <a:lnTo>
                    <a:pt x="1616125" y="271691"/>
                  </a:lnTo>
                  <a:lnTo>
                    <a:pt x="1616125" y="256705"/>
                  </a:lnTo>
                  <a:close/>
                </a:path>
                <a:path w="1831339" h="271779">
                  <a:moveTo>
                    <a:pt x="1831111" y="224853"/>
                  </a:moveTo>
                  <a:lnTo>
                    <a:pt x="1819795" y="224853"/>
                  </a:lnTo>
                  <a:lnTo>
                    <a:pt x="1819795" y="207987"/>
                  </a:lnTo>
                  <a:lnTo>
                    <a:pt x="1806587" y="207987"/>
                  </a:lnTo>
                  <a:lnTo>
                    <a:pt x="1806587" y="191122"/>
                  </a:lnTo>
                  <a:lnTo>
                    <a:pt x="1795272" y="191122"/>
                  </a:lnTo>
                  <a:lnTo>
                    <a:pt x="1795272" y="144284"/>
                  </a:lnTo>
                  <a:lnTo>
                    <a:pt x="1783956" y="144284"/>
                  </a:lnTo>
                  <a:lnTo>
                    <a:pt x="1783956" y="191122"/>
                  </a:lnTo>
                  <a:lnTo>
                    <a:pt x="1770761" y="191122"/>
                  </a:lnTo>
                  <a:lnTo>
                    <a:pt x="1770761" y="0"/>
                  </a:lnTo>
                  <a:lnTo>
                    <a:pt x="1759445" y="0"/>
                  </a:lnTo>
                  <a:lnTo>
                    <a:pt x="1759445" y="31851"/>
                  </a:lnTo>
                  <a:lnTo>
                    <a:pt x="1748129" y="31851"/>
                  </a:lnTo>
                  <a:lnTo>
                    <a:pt x="1748129" y="207987"/>
                  </a:lnTo>
                  <a:lnTo>
                    <a:pt x="1734934" y="207987"/>
                  </a:lnTo>
                  <a:lnTo>
                    <a:pt x="1734934" y="191122"/>
                  </a:lnTo>
                  <a:lnTo>
                    <a:pt x="1723618" y="191122"/>
                  </a:lnTo>
                  <a:lnTo>
                    <a:pt x="1723618" y="207987"/>
                  </a:lnTo>
                  <a:lnTo>
                    <a:pt x="1712302" y="207987"/>
                  </a:lnTo>
                  <a:lnTo>
                    <a:pt x="1712302" y="256705"/>
                  </a:lnTo>
                  <a:lnTo>
                    <a:pt x="1699094" y="256705"/>
                  </a:lnTo>
                  <a:lnTo>
                    <a:pt x="1699094" y="224853"/>
                  </a:lnTo>
                  <a:lnTo>
                    <a:pt x="1687779" y="224853"/>
                  </a:lnTo>
                  <a:lnTo>
                    <a:pt x="1687779" y="256705"/>
                  </a:lnTo>
                  <a:lnTo>
                    <a:pt x="1676476" y="256705"/>
                  </a:lnTo>
                  <a:lnTo>
                    <a:pt x="1676476" y="271691"/>
                  </a:lnTo>
                  <a:lnTo>
                    <a:pt x="1831111" y="271691"/>
                  </a:lnTo>
                  <a:lnTo>
                    <a:pt x="1831111" y="22485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5701525" y="3906900"/>
              <a:ext cx="1233805" cy="418465"/>
            </a:xfrm>
            <a:custGeom>
              <a:avLst/>
              <a:gdLst/>
              <a:ahLst/>
              <a:cxnLst/>
              <a:rect l="l" t="t" r="r" b="b"/>
              <a:pathLst>
                <a:path w="1233804" h="418464">
                  <a:moveTo>
                    <a:pt x="167830" y="337273"/>
                  </a:moveTo>
                  <a:lnTo>
                    <a:pt x="154635" y="337273"/>
                  </a:lnTo>
                  <a:lnTo>
                    <a:pt x="154635" y="112420"/>
                  </a:lnTo>
                  <a:lnTo>
                    <a:pt x="143319" y="112420"/>
                  </a:lnTo>
                  <a:lnTo>
                    <a:pt x="143319" y="305422"/>
                  </a:lnTo>
                  <a:lnTo>
                    <a:pt x="132003" y="305422"/>
                  </a:lnTo>
                  <a:lnTo>
                    <a:pt x="132003" y="354139"/>
                  </a:lnTo>
                  <a:lnTo>
                    <a:pt x="118795" y="354139"/>
                  </a:lnTo>
                  <a:lnTo>
                    <a:pt x="118795" y="402856"/>
                  </a:lnTo>
                  <a:lnTo>
                    <a:pt x="107480" y="402856"/>
                  </a:lnTo>
                  <a:lnTo>
                    <a:pt x="107480" y="305422"/>
                  </a:lnTo>
                  <a:lnTo>
                    <a:pt x="96164" y="305422"/>
                  </a:lnTo>
                  <a:lnTo>
                    <a:pt x="96164" y="258584"/>
                  </a:lnTo>
                  <a:lnTo>
                    <a:pt x="82969" y="258584"/>
                  </a:lnTo>
                  <a:lnTo>
                    <a:pt x="82969" y="385991"/>
                  </a:lnTo>
                  <a:lnTo>
                    <a:pt x="71653" y="385991"/>
                  </a:lnTo>
                  <a:lnTo>
                    <a:pt x="71653" y="305422"/>
                  </a:lnTo>
                  <a:lnTo>
                    <a:pt x="58458" y="305422"/>
                  </a:lnTo>
                  <a:lnTo>
                    <a:pt x="58458" y="402856"/>
                  </a:lnTo>
                  <a:lnTo>
                    <a:pt x="47142" y="402856"/>
                  </a:lnTo>
                  <a:lnTo>
                    <a:pt x="47142" y="385991"/>
                  </a:lnTo>
                  <a:lnTo>
                    <a:pt x="35826" y="385991"/>
                  </a:lnTo>
                  <a:lnTo>
                    <a:pt x="35826" y="402856"/>
                  </a:lnTo>
                  <a:lnTo>
                    <a:pt x="22618" y="402856"/>
                  </a:lnTo>
                  <a:lnTo>
                    <a:pt x="22618" y="371005"/>
                  </a:lnTo>
                  <a:lnTo>
                    <a:pt x="11315" y="371005"/>
                  </a:lnTo>
                  <a:lnTo>
                    <a:pt x="0" y="371005"/>
                  </a:lnTo>
                  <a:lnTo>
                    <a:pt x="0" y="417842"/>
                  </a:lnTo>
                  <a:lnTo>
                    <a:pt x="11315" y="417842"/>
                  </a:lnTo>
                  <a:lnTo>
                    <a:pt x="22618" y="417842"/>
                  </a:lnTo>
                  <a:lnTo>
                    <a:pt x="167830" y="417842"/>
                  </a:lnTo>
                  <a:lnTo>
                    <a:pt x="167830" y="337273"/>
                  </a:lnTo>
                  <a:close/>
                </a:path>
                <a:path w="1233804" h="418464">
                  <a:moveTo>
                    <a:pt x="239496" y="0"/>
                  </a:moveTo>
                  <a:lnTo>
                    <a:pt x="226288" y="0"/>
                  </a:lnTo>
                  <a:lnTo>
                    <a:pt x="226288" y="402856"/>
                  </a:lnTo>
                  <a:lnTo>
                    <a:pt x="214972" y="402856"/>
                  </a:lnTo>
                  <a:lnTo>
                    <a:pt x="214972" y="273570"/>
                  </a:lnTo>
                  <a:lnTo>
                    <a:pt x="203657" y="273570"/>
                  </a:lnTo>
                  <a:lnTo>
                    <a:pt x="203657" y="161137"/>
                  </a:lnTo>
                  <a:lnTo>
                    <a:pt x="190461" y="161137"/>
                  </a:lnTo>
                  <a:lnTo>
                    <a:pt x="190461" y="385991"/>
                  </a:lnTo>
                  <a:lnTo>
                    <a:pt x="179146" y="385991"/>
                  </a:lnTo>
                  <a:lnTo>
                    <a:pt x="179146" y="417842"/>
                  </a:lnTo>
                  <a:lnTo>
                    <a:pt x="190461" y="417842"/>
                  </a:lnTo>
                  <a:lnTo>
                    <a:pt x="203657" y="417842"/>
                  </a:lnTo>
                  <a:lnTo>
                    <a:pt x="214972" y="417842"/>
                  </a:lnTo>
                  <a:lnTo>
                    <a:pt x="226288" y="417842"/>
                  </a:lnTo>
                  <a:lnTo>
                    <a:pt x="239496" y="417842"/>
                  </a:lnTo>
                  <a:lnTo>
                    <a:pt x="239496" y="0"/>
                  </a:lnTo>
                  <a:close/>
                </a:path>
                <a:path w="1233804" h="418464">
                  <a:moveTo>
                    <a:pt x="371500" y="402856"/>
                  </a:moveTo>
                  <a:lnTo>
                    <a:pt x="358292" y="402856"/>
                  </a:lnTo>
                  <a:lnTo>
                    <a:pt x="358292" y="417842"/>
                  </a:lnTo>
                  <a:lnTo>
                    <a:pt x="371500" y="417842"/>
                  </a:lnTo>
                  <a:lnTo>
                    <a:pt x="371500" y="402856"/>
                  </a:lnTo>
                  <a:close/>
                </a:path>
                <a:path w="1233804" h="418464">
                  <a:moveTo>
                    <a:pt x="478993" y="385991"/>
                  </a:moveTo>
                  <a:lnTo>
                    <a:pt x="465785" y="385991"/>
                  </a:lnTo>
                  <a:lnTo>
                    <a:pt x="465785" y="371005"/>
                  </a:lnTo>
                  <a:lnTo>
                    <a:pt x="454469" y="371005"/>
                  </a:lnTo>
                  <a:lnTo>
                    <a:pt x="454469" y="417842"/>
                  </a:lnTo>
                  <a:lnTo>
                    <a:pt x="465785" y="417842"/>
                  </a:lnTo>
                  <a:lnTo>
                    <a:pt x="478993" y="417842"/>
                  </a:lnTo>
                  <a:lnTo>
                    <a:pt x="478993" y="385991"/>
                  </a:lnTo>
                  <a:close/>
                </a:path>
                <a:path w="1233804" h="418464">
                  <a:moveTo>
                    <a:pt x="573278" y="402856"/>
                  </a:moveTo>
                  <a:lnTo>
                    <a:pt x="573278" y="402856"/>
                  </a:lnTo>
                  <a:lnTo>
                    <a:pt x="514819" y="402856"/>
                  </a:lnTo>
                  <a:lnTo>
                    <a:pt x="514819" y="417842"/>
                  </a:lnTo>
                  <a:lnTo>
                    <a:pt x="573278" y="417842"/>
                  </a:lnTo>
                  <a:lnTo>
                    <a:pt x="573278" y="402856"/>
                  </a:lnTo>
                  <a:close/>
                </a:path>
                <a:path w="1233804" h="418464">
                  <a:moveTo>
                    <a:pt x="597789" y="402856"/>
                  </a:moveTo>
                  <a:lnTo>
                    <a:pt x="586473" y="402856"/>
                  </a:lnTo>
                  <a:lnTo>
                    <a:pt x="586473" y="417842"/>
                  </a:lnTo>
                  <a:lnTo>
                    <a:pt x="597789" y="417842"/>
                  </a:lnTo>
                  <a:lnTo>
                    <a:pt x="597789" y="402856"/>
                  </a:lnTo>
                  <a:close/>
                </a:path>
                <a:path w="1233804" h="418464">
                  <a:moveTo>
                    <a:pt x="705281" y="402856"/>
                  </a:moveTo>
                  <a:lnTo>
                    <a:pt x="693966" y="402856"/>
                  </a:lnTo>
                  <a:lnTo>
                    <a:pt x="693966" y="417842"/>
                  </a:lnTo>
                  <a:lnTo>
                    <a:pt x="705281" y="417842"/>
                  </a:lnTo>
                  <a:lnTo>
                    <a:pt x="705281" y="402856"/>
                  </a:lnTo>
                  <a:close/>
                </a:path>
                <a:path w="1233804" h="418464">
                  <a:moveTo>
                    <a:pt x="729792" y="402856"/>
                  </a:moveTo>
                  <a:lnTo>
                    <a:pt x="718477" y="402856"/>
                  </a:lnTo>
                  <a:lnTo>
                    <a:pt x="718477" y="417842"/>
                  </a:lnTo>
                  <a:lnTo>
                    <a:pt x="729792" y="417842"/>
                  </a:lnTo>
                  <a:lnTo>
                    <a:pt x="729792" y="402856"/>
                  </a:lnTo>
                  <a:close/>
                </a:path>
                <a:path w="1233804" h="418464">
                  <a:moveTo>
                    <a:pt x="980605" y="402856"/>
                  </a:moveTo>
                  <a:lnTo>
                    <a:pt x="969289" y="402856"/>
                  </a:lnTo>
                  <a:lnTo>
                    <a:pt x="969289" y="337273"/>
                  </a:lnTo>
                  <a:lnTo>
                    <a:pt x="957973" y="337273"/>
                  </a:lnTo>
                  <a:lnTo>
                    <a:pt x="957973" y="290436"/>
                  </a:lnTo>
                  <a:lnTo>
                    <a:pt x="944778" y="290436"/>
                  </a:lnTo>
                  <a:lnTo>
                    <a:pt x="944778" y="354139"/>
                  </a:lnTo>
                  <a:lnTo>
                    <a:pt x="933462" y="354139"/>
                  </a:lnTo>
                  <a:lnTo>
                    <a:pt x="933462" y="322287"/>
                  </a:lnTo>
                  <a:lnTo>
                    <a:pt x="922147" y="322287"/>
                  </a:lnTo>
                  <a:lnTo>
                    <a:pt x="922147" y="337273"/>
                  </a:lnTo>
                  <a:lnTo>
                    <a:pt x="908951" y="337273"/>
                  </a:lnTo>
                  <a:lnTo>
                    <a:pt x="908951" y="241719"/>
                  </a:lnTo>
                  <a:lnTo>
                    <a:pt x="897636" y="241719"/>
                  </a:lnTo>
                  <a:lnTo>
                    <a:pt x="897636" y="305422"/>
                  </a:lnTo>
                  <a:lnTo>
                    <a:pt x="886320" y="305422"/>
                  </a:lnTo>
                  <a:lnTo>
                    <a:pt x="886320" y="273570"/>
                  </a:lnTo>
                  <a:lnTo>
                    <a:pt x="873112" y="273570"/>
                  </a:lnTo>
                  <a:lnTo>
                    <a:pt x="873112" y="161137"/>
                  </a:lnTo>
                  <a:lnTo>
                    <a:pt x="861809" y="161137"/>
                  </a:lnTo>
                  <a:lnTo>
                    <a:pt x="861809" y="354139"/>
                  </a:lnTo>
                  <a:lnTo>
                    <a:pt x="850493" y="354139"/>
                  </a:lnTo>
                  <a:lnTo>
                    <a:pt x="850493" y="322287"/>
                  </a:lnTo>
                  <a:lnTo>
                    <a:pt x="837285" y="322287"/>
                  </a:lnTo>
                  <a:lnTo>
                    <a:pt x="825969" y="322287"/>
                  </a:lnTo>
                  <a:lnTo>
                    <a:pt x="825969" y="354139"/>
                  </a:lnTo>
                  <a:lnTo>
                    <a:pt x="812774" y="354139"/>
                  </a:lnTo>
                  <a:lnTo>
                    <a:pt x="812774" y="371005"/>
                  </a:lnTo>
                  <a:lnTo>
                    <a:pt x="801458" y="371005"/>
                  </a:lnTo>
                  <a:lnTo>
                    <a:pt x="790143" y="371005"/>
                  </a:lnTo>
                  <a:lnTo>
                    <a:pt x="790143" y="402856"/>
                  </a:lnTo>
                  <a:lnTo>
                    <a:pt x="776947" y="402856"/>
                  </a:lnTo>
                  <a:lnTo>
                    <a:pt x="776947" y="371005"/>
                  </a:lnTo>
                  <a:lnTo>
                    <a:pt x="765632" y="371005"/>
                  </a:lnTo>
                  <a:lnTo>
                    <a:pt x="765632" y="417842"/>
                  </a:lnTo>
                  <a:lnTo>
                    <a:pt x="776947" y="417842"/>
                  </a:lnTo>
                  <a:lnTo>
                    <a:pt x="790143" y="417842"/>
                  </a:lnTo>
                  <a:lnTo>
                    <a:pt x="980605" y="417842"/>
                  </a:lnTo>
                  <a:lnTo>
                    <a:pt x="980605" y="402856"/>
                  </a:lnTo>
                  <a:close/>
                </a:path>
                <a:path w="1233804" h="418464">
                  <a:moveTo>
                    <a:pt x="1016444" y="402856"/>
                  </a:moveTo>
                  <a:lnTo>
                    <a:pt x="1005128" y="402856"/>
                  </a:lnTo>
                  <a:lnTo>
                    <a:pt x="1005128" y="417842"/>
                  </a:lnTo>
                  <a:lnTo>
                    <a:pt x="1016444" y="417842"/>
                  </a:lnTo>
                  <a:lnTo>
                    <a:pt x="1016444" y="402856"/>
                  </a:lnTo>
                  <a:close/>
                </a:path>
                <a:path w="1233804" h="418464">
                  <a:moveTo>
                    <a:pt x="1112608" y="354139"/>
                  </a:moveTo>
                  <a:lnTo>
                    <a:pt x="1101293" y="354139"/>
                  </a:lnTo>
                  <a:lnTo>
                    <a:pt x="1089990" y="354139"/>
                  </a:lnTo>
                  <a:lnTo>
                    <a:pt x="1089990" y="371005"/>
                  </a:lnTo>
                  <a:lnTo>
                    <a:pt x="1076782" y="371005"/>
                  </a:lnTo>
                  <a:lnTo>
                    <a:pt x="1076782" y="354139"/>
                  </a:lnTo>
                  <a:lnTo>
                    <a:pt x="1065466" y="354139"/>
                  </a:lnTo>
                  <a:lnTo>
                    <a:pt x="1052271" y="354139"/>
                  </a:lnTo>
                  <a:lnTo>
                    <a:pt x="1052271" y="371005"/>
                  </a:lnTo>
                  <a:lnTo>
                    <a:pt x="1040955" y="371005"/>
                  </a:lnTo>
                  <a:lnTo>
                    <a:pt x="1029639" y="371005"/>
                  </a:lnTo>
                  <a:lnTo>
                    <a:pt x="1029639" y="417842"/>
                  </a:lnTo>
                  <a:lnTo>
                    <a:pt x="1040955" y="417842"/>
                  </a:lnTo>
                  <a:lnTo>
                    <a:pt x="1052271" y="417842"/>
                  </a:lnTo>
                  <a:lnTo>
                    <a:pt x="1112608" y="417842"/>
                  </a:lnTo>
                  <a:lnTo>
                    <a:pt x="1112608" y="354139"/>
                  </a:lnTo>
                  <a:close/>
                </a:path>
                <a:path w="1233804" h="418464">
                  <a:moveTo>
                    <a:pt x="1233309" y="402856"/>
                  </a:moveTo>
                  <a:lnTo>
                    <a:pt x="1220101" y="402856"/>
                  </a:lnTo>
                  <a:lnTo>
                    <a:pt x="1220101" y="417842"/>
                  </a:lnTo>
                  <a:lnTo>
                    <a:pt x="1233309" y="417842"/>
                  </a:lnTo>
                  <a:lnTo>
                    <a:pt x="1233309" y="40285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3881729" y="3843184"/>
              <a:ext cx="1748155" cy="481965"/>
            </a:xfrm>
            <a:custGeom>
              <a:avLst/>
              <a:gdLst/>
              <a:ahLst/>
              <a:cxnLst/>
              <a:rect l="l" t="t" r="r" b="b"/>
              <a:pathLst>
                <a:path w="1748154" h="481964">
                  <a:moveTo>
                    <a:pt x="22631" y="322300"/>
                  </a:moveTo>
                  <a:lnTo>
                    <a:pt x="11315" y="322300"/>
                  </a:lnTo>
                  <a:lnTo>
                    <a:pt x="11315" y="386003"/>
                  </a:lnTo>
                  <a:lnTo>
                    <a:pt x="0" y="386003"/>
                  </a:lnTo>
                  <a:lnTo>
                    <a:pt x="0" y="449707"/>
                  </a:lnTo>
                  <a:lnTo>
                    <a:pt x="11315" y="449707"/>
                  </a:lnTo>
                  <a:lnTo>
                    <a:pt x="11315" y="400989"/>
                  </a:lnTo>
                  <a:lnTo>
                    <a:pt x="22631" y="400989"/>
                  </a:lnTo>
                  <a:lnTo>
                    <a:pt x="22631" y="322300"/>
                  </a:lnTo>
                  <a:close/>
                </a:path>
                <a:path w="1748154" h="481964">
                  <a:moveTo>
                    <a:pt x="35826" y="417855"/>
                  </a:moveTo>
                  <a:lnTo>
                    <a:pt x="22631" y="417855"/>
                  </a:lnTo>
                  <a:lnTo>
                    <a:pt x="22631" y="449707"/>
                  </a:lnTo>
                  <a:lnTo>
                    <a:pt x="35826" y="449707"/>
                  </a:lnTo>
                  <a:lnTo>
                    <a:pt x="35826" y="417855"/>
                  </a:lnTo>
                  <a:close/>
                </a:path>
                <a:path w="1748154" h="481964">
                  <a:moveTo>
                    <a:pt x="47142" y="386003"/>
                  </a:moveTo>
                  <a:lnTo>
                    <a:pt x="35826" y="386003"/>
                  </a:lnTo>
                  <a:lnTo>
                    <a:pt x="35826" y="400989"/>
                  </a:lnTo>
                  <a:lnTo>
                    <a:pt x="47142" y="400989"/>
                  </a:lnTo>
                  <a:lnTo>
                    <a:pt x="47142" y="386003"/>
                  </a:lnTo>
                  <a:close/>
                </a:path>
                <a:path w="1748154" h="481964">
                  <a:moveTo>
                    <a:pt x="58458" y="449707"/>
                  </a:moveTo>
                  <a:lnTo>
                    <a:pt x="47142" y="449707"/>
                  </a:lnTo>
                  <a:lnTo>
                    <a:pt x="47142" y="466572"/>
                  </a:lnTo>
                  <a:lnTo>
                    <a:pt x="58458" y="466572"/>
                  </a:lnTo>
                  <a:lnTo>
                    <a:pt x="58458" y="449707"/>
                  </a:lnTo>
                  <a:close/>
                </a:path>
                <a:path w="1748154" h="481964">
                  <a:moveTo>
                    <a:pt x="71666" y="417855"/>
                  </a:moveTo>
                  <a:lnTo>
                    <a:pt x="58458" y="417855"/>
                  </a:lnTo>
                  <a:lnTo>
                    <a:pt x="58458" y="434721"/>
                  </a:lnTo>
                  <a:lnTo>
                    <a:pt x="71666" y="434721"/>
                  </a:lnTo>
                  <a:lnTo>
                    <a:pt x="71666" y="417855"/>
                  </a:lnTo>
                  <a:close/>
                </a:path>
                <a:path w="1748154" h="481964">
                  <a:moveTo>
                    <a:pt x="107492" y="305435"/>
                  </a:moveTo>
                  <a:lnTo>
                    <a:pt x="94297" y="305435"/>
                  </a:lnTo>
                  <a:lnTo>
                    <a:pt x="94297" y="354152"/>
                  </a:lnTo>
                  <a:lnTo>
                    <a:pt x="82981" y="354152"/>
                  </a:lnTo>
                  <a:lnTo>
                    <a:pt x="82981" y="322300"/>
                  </a:lnTo>
                  <a:lnTo>
                    <a:pt x="71666" y="322300"/>
                  </a:lnTo>
                  <a:lnTo>
                    <a:pt x="71666" y="417855"/>
                  </a:lnTo>
                  <a:lnTo>
                    <a:pt x="82981" y="417855"/>
                  </a:lnTo>
                  <a:lnTo>
                    <a:pt x="82981" y="434721"/>
                  </a:lnTo>
                  <a:lnTo>
                    <a:pt x="94297" y="434721"/>
                  </a:lnTo>
                  <a:lnTo>
                    <a:pt x="94297" y="369138"/>
                  </a:lnTo>
                  <a:lnTo>
                    <a:pt x="107492" y="369138"/>
                  </a:lnTo>
                  <a:lnTo>
                    <a:pt x="107492" y="305435"/>
                  </a:lnTo>
                  <a:close/>
                </a:path>
                <a:path w="1748154" h="481964">
                  <a:moveTo>
                    <a:pt x="165950" y="449707"/>
                  </a:moveTo>
                  <a:lnTo>
                    <a:pt x="154635" y="449707"/>
                  </a:lnTo>
                  <a:lnTo>
                    <a:pt x="154635" y="466572"/>
                  </a:lnTo>
                  <a:lnTo>
                    <a:pt x="165950" y="466572"/>
                  </a:lnTo>
                  <a:lnTo>
                    <a:pt x="165950" y="449707"/>
                  </a:lnTo>
                  <a:close/>
                </a:path>
                <a:path w="1748154" h="481964">
                  <a:moveTo>
                    <a:pt x="214972" y="400989"/>
                  </a:moveTo>
                  <a:lnTo>
                    <a:pt x="203669" y="400989"/>
                  </a:lnTo>
                  <a:lnTo>
                    <a:pt x="203669" y="417855"/>
                  </a:lnTo>
                  <a:lnTo>
                    <a:pt x="214972" y="417855"/>
                  </a:lnTo>
                  <a:lnTo>
                    <a:pt x="214972" y="400989"/>
                  </a:lnTo>
                  <a:close/>
                </a:path>
                <a:path w="1748154" h="481964">
                  <a:moveTo>
                    <a:pt x="465785" y="417855"/>
                  </a:moveTo>
                  <a:lnTo>
                    <a:pt x="454469" y="417855"/>
                  </a:lnTo>
                  <a:lnTo>
                    <a:pt x="454469" y="466572"/>
                  </a:lnTo>
                  <a:lnTo>
                    <a:pt x="465785" y="466572"/>
                  </a:lnTo>
                  <a:lnTo>
                    <a:pt x="465785" y="417855"/>
                  </a:lnTo>
                  <a:close/>
                </a:path>
                <a:path w="1748154" h="481964">
                  <a:moveTo>
                    <a:pt x="693966" y="466572"/>
                  </a:moveTo>
                  <a:lnTo>
                    <a:pt x="682650" y="466572"/>
                  </a:lnTo>
                  <a:lnTo>
                    <a:pt x="669455" y="466572"/>
                  </a:lnTo>
                  <a:lnTo>
                    <a:pt x="669455" y="417855"/>
                  </a:lnTo>
                  <a:lnTo>
                    <a:pt x="658139" y="417855"/>
                  </a:lnTo>
                  <a:lnTo>
                    <a:pt x="658139" y="161150"/>
                  </a:lnTo>
                  <a:lnTo>
                    <a:pt x="644944" y="161150"/>
                  </a:lnTo>
                  <a:lnTo>
                    <a:pt x="644944" y="0"/>
                  </a:lnTo>
                  <a:lnTo>
                    <a:pt x="633628" y="0"/>
                  </a:lnTo>
                  <a:lnTo>
                    <a:pt x="633628" y="481558"/>
                  </a:lnTo>
                  <a:lnTo>
                    <a:pt x="644944" y="481558"/>
                  </a:lnTo>
                  <a:lnTo>
                    <a:pt x="658139" y="481558"/>
                  </a:lnTo>
                  <a:lnTo>
                    <a:pt x="669455" y="481558"/>
                  </a:lnTo>
                  <a:lnTo>
                    <a:pt x="682650" y="481558"/>
                  </a:lnTo>
                  <a:lnTo>
                    <a:pt x="693966" y="481558"/>
                  </a:lnTo>
                  <a:lnTo>
                    <a:pt x="693966" y="466572"/>
                  </a:lnTo>
                  <a:close/>
                </a:path>
                <a:path w="1748154" h="481964">
                  <a:moveTo>
                    <a:pt x="718489" y="466572"/>
                  </a:moveTo>
                  <a:lnTo>
                    <a:pt x="705281" y="466572"/>
                  </a:lnTo>
                  <a:lnTo>
                    <a:pt x="705281" y="481558"/>
                  </a:lnTo>
                  <a:lnTo>
                    <a:pt x="718489" y="481558"/>
                  </a:lnTo>
                  <a:lnTo>
                    <a:pt x="718489" y="466572"/>
                  </a:lnTo>
                  <a:close/>
                </a:path>
                <a:path w="1748154" h="481964">
                  <a:moveTo>
                    <a:pt x="1137132" y="434721"/>
                  </a:moveTo>
                  <a:lnTo>
                    <a:pt x="1123937" y="434721"/>
                  </a:lnTo>
                  <a:lnTo>
                    <a:pt x="1123937" y="417855"/>
                  </a:lnTo>
                  <a:lnTo>
                    <a:pt x="1112621" y="417855"/>
                  </a:lnTo>
                  <a:lnTo>
                    <a:pt x="1112621" y="449707"/>
                  </a:lnTo>
                  <a:lnTo>
                    <a:pt x="1101305" y="449707"/>
                  </a:lnTo>
                  <a:lnTo>
                    <a:pt x="1101305" y="434721"/>
                  </a:lnTo>
                  <a:lnTo>
                    <a:pt x="1088097" y="434721"/>
                  </a:lnTo>
                  <a:lnTo>
                    <a:pt x="1088097" y="466572"/>
                  </a:lnTo>
                  <a:lnTo>
                    <a:pt x="1076782" y="466572"/>
                  </a:lnTo>
                  <a:lnTo>
                    <a:pt x="1076782" y="369138"/>
                  </a:lnTo>
                  <a:lnTo>
                    <a:pt x="1065466" y="369138"/>
                  </a:lnTo>
                  <a:lnTo>
                    <a:pt x="1065466" y="434721"/>
                  </a:lnTo>
                  <a:lnTo>
                    <a:pt x="1052271" y="434721"/>
                  </a:lnTo>
                  <a:lnTo>
                    <a:pt x="1052271" y="449707"/>
                  </a:lnTo>
                  <a:lnTo>
                    <a:pt x="1040955" y="449707"/>
                  </a:lnTo>
                  <a:lnTo>
                    <a:pt x="1040955" y="386003"/>
                  </a:lnTo>
                  <a:lnTo>
                    <a:pt x="1029639" y="386003"/>
                  </a:lnTo>
                  <a:lnTo>
                    <a:pt x="1029639" y="369138"/>
                  </a:lnTo>
                  <a:lnTo>
                    <a:pt x="1016444" y="369138"/>
                  </a:lnTo>
                  <a:lnTo>
                    <a:pt x="1005128" y="369138"/>
                  </a:lnTo>
                  <a:lnTo>
                    <a:pt x="1005128" y="417855"/>
                  </a:lnTo>
                  <a:lnTo>
                    <a:pt x="993813" y="417855"/>
                  </a:lnTo>
                  <a:lnTo>
                    <a:pt x="993813" y="466572"/>
                  </a:lnTo>
                  <a:lnTo>
                    <a:pt x="980617" y="466572"/>
                  </a:lnTo>
                  <a:lnTo>
                    <a:pt x="969302" y="466572"/>
                  </a:lnTo>
                  <a:lnTo>
                    <a:pt x="957986" y="466572"/>
                  </a:lnTo>
                  <a:lnTo>
                    <a:pt x="957986" y="481558"/>
                  </a:lnTo>
                  <a:lnTo>
                    <a:pt x="1137132" y="481558"/>
                  </a:lnTo>
                  <a:lnTo>
                    <a:pt x="1137132" y="434721"/>
                  </a:lnTo>
                  <a:close/>
                </a:path>
                <a:path w="1748154" h="481964">
                  <a:moveTo>
                    <a:pt x="1172959" y="417855"/>
                  </a:moveTo>
                  <a:lnTo>
                    <a:pt x="1159764" y="417855"/>
                  </a:lnTo>
                  <a:lnTo>
                    <a:pt x="1148448" y="417855"/>
                  </a:lnTo>
                  <a:lnTo>
                    <a:pt x="1148448" y="481558"/>
                  </a:lnTo>
                  <a:lnTo>
                    <a:pt x="1159764" y="481558"/>
                  </a:lnTo>
                  <a:lnTo>
                    <a:pt x="1172959" y="481558"/>
                  </a:lnTo>
                  <a:lnTo>
                    <a:pt x="1172959" y="417855"/>
                  </a:lnTo>
                  <a:close/>
                </a:path>
                <a:path w="1748154" h="481964">
                  <a:moveTo>
                    <a:pt x="1233309" y="400989"/>
                  </a:moveTo>
                  <a:lnTo>
                    <a:pt x="1220101" y="400989"/>
                  </a:lnTo>
                  <a:lnTo>
                    <a:pt x="1220101" y="466572"/>
                  </a:lnTo>
                  <a:lnTo>
                    <a:pt x="1208798" y="466572"/>
                  </a:lnTo>
                  <a:lnTo>
                    <a:pt x="1208798" y="449707"/>
                  </a:lnTo>
                  <a:lnTo>
                    <a:pt x="1197483" y="449707"/>
                  </a:lnTo>
                  <a:lnTo>
                    <a:pt x="1197483" y="481558"/>
                  </a:lnTo>
                  <a:lnTo>
                    <a:pt x="1208798" y="481558"/>
                  </a:lnTo>
                  <a:lnTo>
                    <a:pt x="1220101" y="481558"/>
                  </a:lnTo>
                  <a:lnTo>
                    <a:pt x="1233309" y="481558"/>
                  </a:lnTo>
                  <a:lnTo>
                    <a:pt x="1233309" y="400989"/>
                  </a:lnTo>
                  <a:close/>
                </a:path>
                <a:path w="1748154" h="481964">
                  <a:moveTo>
                    <a:pt x="1255941" y="305435"/>
                  </a:moveTo>
                  <a:lnTo>
                    <a:pt x="1244625" y="305435"/>
                  </a:lnTo>
                  <a:lnTo>
                    <a:pt x="1244625" y="386003"/>
                  </a:lnTo>
                  <a:lnTo>
                    <a:pt x="1255941" y="386003"/>
                  </a:lnTo>
                  <a:lnTo>
                    <a:pt x="1255941" y="305435"/>
                  </a:lnTo>
                  <a:close/>
                </a:path>
                <a:path w="1748154" h="481964">
                  <a:moveTo>
                    <a:pt x="1280452" y="354152"/>
                  </a:moveTo>
                  <a:lnTo>
                    <a:pt x="1269136" y="354152"/>
                  </a:lnTo>
                  <a:lnTo>
                    <a:pt x="1269136" y="386003"/>
                  </a:lnTo>
                  <a:lnTo>
                    <a:pt x="1280452" y="386003"/>
                  </a:lnTo>
                  <a:lnTo>
                    <a:pt x="1280452" y="354152"/>
                  </a:lnTo>
                  <a:close/>
                </a:path>
                <a:path w="1748154" h="481964">
                  <a:moveTo>
                    <a:pt x="1291767" y="386003"/>
                  </a:moveTo>
                  <a:lnTo>
                    <a:pt x="1280452" y="386003"/>
                  </a:lnTo>
                  <a:lnTo>
                    <a:pt x="1280452" y="417855"/>
                  </a:lnTo>
                  <a:lnTo>
                    <a:pt x="1291767" y="417855"/>
                  </a:lnTo>
                  <a:lnTo>
                    <a:pt x="1291767" y="386003"/>
                  </a:lnTo>
                  <a:close/>
                </a:path>
                <a:path w="1748154" h="481964">
                  <a:moveTo>
                    <a:pt x="1316278" y="434721"/>
                  </a:moveTo>
                  <a:lnTo>
                    <a:pt x="1304963" y="434721"/>
                  </a:lnTo>
                  <a:lnTo>
                    <a:pt x="1291767" y="434721"/>
                  </a:lnTo>
                  <a:lnTo>
                    <a:pt x="1291767" y="449707"/>
                  </a:lnTo>
                  <a:lnTo>
                    <a:pt x="1304963" y="449707"/>
                  </a:lnTo>
                  <a:lnTo>
                    <a:pt x="1316278" y="449707"/>
                  </a:lnTo>
                  <a:lnTo>
                    <a:pt x="1316278" y="434721"/>
                  </a:lnTo>
                  <a:close/>
                </a:path>
                <a:path w="1748154" h="481964">
                  <a:moveTo>
                    <a:pt x="1448282" y="354152"/>
                  </a:moveTo>
                  <a:lnTo>
                    <a:pt x="1436979" y="354152"/>
                  </a:lnTo>
                  <a:lnTo>
                    <a:pt x="1436979" y="369138"/>
                  </a:lnTo>
                  <a:lnTo>
                    <a:pt x="1423771" y="369138"/>
                  </a:lnTo>
                  <a:lnTo>
                    <a:pt x="1423771" y="193001"/>
                  </a:lnTo>
                  <a:lnTo>
                    <a:pt x="1412455" y="193001"/>
                  </a:lnTo>
                  <a:lnTo>
                    <a:pt x="1412455" y="209867"/>
                  </a:lnTo>
                  <a:lnTo>
                    <a:pt x="1399260" y="209867"/>
                  </a:lnTo>
                  <a:lnTo>
                    <a:pt x="1399260" y="337286"/>
                  </a:lnTo>
                  <a:lnTo>
                    <a:pt x="1387944" y="337286"/>
                  </a:lnTo>
                  <a:lnTo>
                    <a:pt x="1387944" y="417855"/>
                  </a:lnTo>
                  <a:lnTo>
                    <a:pt x="1376629" y="417855"/>
                  </a:lnTo>
                  <a:lnTo>
                    <a:pt x="1376629" y="369138"/>
                  </a:lnTo>
                  <a:lnTo>
                    <a:pt x="1363433" y="369138"/>
                  </a:lnTo>
                  <a:lnTo>
                    <a:pt x="1363433" y="466572"/>
                  </a:lnTo>
                  <a:lnTo>
                    <a:pt x="1352118" y="466572"/>
                  </a:lnTo>
                  <a:lnTo>
                    <a:pt x="1352118" y="434721"/>
                  </a:lnTo>
                  <a:lnTo>
                    <a:pt x="1340802" y="434721"/>
                  </a:lnTo>
                  <a:lnTo>
                    <a:pt x="1340802" y="481558"/>
                  </a:lnTo>
                  <a:lnTo>
                    <a:pt x="1352118" y="481558"/>
                  </a:lnTo>
                  <a:lnTo>
                    <a:pt x="1363433" y="481558"/>
                  </a:lnTo>
                  <a:lnTo>
                    <a:pt x="1376629" y="481558"/>
                  </a:lnTo>
                  <a:lnTo>
                    <a:pt x="1387944" y="481558"/>
                  </a:lnTo>
                  <a:lnTo>
                    <a:pt x="1399260" y="481558"/>
                  </a:lnTo>
                  <a:lnTo>
                    <a:pt x="1399260" y="417855"/>
                  </a:lnTo>
                  <a:lnTo>
                    <a:pt x="1412455" y="417855"/>
                  </a:lnTo>
                  <a:lnTo>
                    <a:pt x="1412455" y="400989"/>
                  </a:lnTo>
                  <a:lnTo>
                    <a:pt x="1423771" y="400989"/>
                  </a:lnTo>
                  <a:lnTo>
                    <a:pt x="1423771" y="481558"/>
                  </a:lnTo>
                  <a:lnTo>
                    <a:pt x="1436979" y="481558"/>
                  </a:lnTo>
                  <a:lnTo>
                    <a:pt x="1436979" y="400989"/>
                  </a:lnTo>
                  <a:lnTo>
                    <a:pt x="1448282" y="400989"/>
                  </a:lnTo>
                  <a:lnTo>
                    <a:pt x="1448282" y="354152"/>
                  </a:lnTo>
                  <a:close/>
                </a:path>
                <a:path w="1748154" h="481964">
                  <a:moveTo>
                    <a:pt x="1472806" y="322300"/>
                  </a:moveTo>
                  <a:lnTo>
                    <a:pt x="1459598" y="322300"/>
                  </a:lnTo>
                  <a:lnTo>
                    <a:pt x="1448282" y="322300"/>
                  </a:lnTo>
                  <a:lnTo>
                    <a:pt x="1448282" y="354152"/>
                  </a:lnTo>
                  <a:lnTo>
                    <a:pt x="1459598" y="354152"/>
                  </a:lnTo>
                  <a:lnTo>
                    <a:pt x="1459598" y="386003"/>
                  </a:lnTo>
                  <a:lnTo>
                    <a:pt x="1472806" y="386003"/>
                  </a:lnTo>
                  <a:lnTo>
                    <a:pt x="1472806" y="322300"/>
                  </a:lnTo>
                  <a:close/>
                </a:path>
                <a:path w="1748154" h="481964">
                  <a:moveTo>
                    <a:pt x="1484122" y="400989"/>
                  </a:moveTo>
                  <a:lnTo>
                    <a:pt x="1472806" y="400989"/>
                  </a:lnTo>
                  <a:lnTo>
                    <a:pt x="1472806" y="417855"/>
                  </a:lnTo>
                  <a:lnTo>
                    <a:pt x="1484122" y="417855"/>
                  </a:lnTo>
                  <a:lnTo>
                    <a:pt x="1484122" y="400989"/>
                  </a:lnTo>
                  <a:close/>
                </a:path>
                <a:path w="1748154" h="481964">
                  <a:moveTo>
                    <a:pt x="1495437" y="337286"/>
                  </a:moveTo>
                  <a:lnTo>
                    <a:pt x="1484122" y="337286"/>
                  </a:lnTo>
                  <a:lnTo>
                    <a:pt x="1484122" y="369138"/>
                  </a:lnTo>
                  <a:lnTo>
                    <a:pt x="1495437" y="369138"/>
                  </a:lnTo>
                  <a:lnTo>
                    <a:pt x="1495437" y="337286"/>
                  </a:lnTo>
                  <a:close/>
                </a:path>
                <a:path w="1748154" h="481964">
                  <a:moveTo>
                    <a:pt x="1508633" y="434721"/>
                  </a:moveTo>
                  <a:lnTo>
                    <a:pt x="1495437" y="434721"/>
                  </a:lnTo>
                  <a:lnTo>
                    <a:pt x="1495437" y="466572"/>
                  </a:lnTo>
                  <a:lnTo>
                    <a:pt x="1508633" y="466572"/>
                  </a:lnTo>
                  <a:lnTo>
                    <a:pt x="1508633" y="434721"/>
                  </a:lnTo>
                  <a:close/>
                </a:path>
                <a:path w="1748154" h="481964">
                  <a:moveTo>
                    <a:pt x="1519948" y="305435"/>
                  </a:moveTo>
                  <a:lnTo>
                    <a:pt x="1508633" y="305435"/>
                  </a:lnTo>
                  <a:lnTo>
                    <a:pt x="1508633" y="354152"/>
                  </a:lnTo>
                  <a:lnTo>
                    <a:pt x="1519948" y="354152"/>
                  </a:lnTo>
                  <a:lnTo>
                    <a:pt x="1519948" y="305435"/>
                  </a:lnTo>
                  <a:close/>
                </a:path>
                <a:path w="1748154" h="481964">
                  <a:moveTo>
                    <a:pt x="1580299" y="434721"/>
                  </a:moveTo>
                  <a:lnTo>
                    <a:pt x="1567091" y="434721"/>
                  </a:lnTo>
                  <a:lnTo>
                    <a:pt x="1555775" y="434721"/>
                  </a:lnTo>
                  <a:lnTo>
                    <a:pt x="1555775" y="386003"/>
                  </a:lnTo>
                  <a:lnTo>
                    <a:pt x="1544459" y="386003"/>
                  </a:lnTo>
                  <a:lnTo>
                    <a:pt x="1544459" y="417855"/>
                  </a:lnTo>
                  <a:lnTo>
                    <a:pt x="1531264" y="417855"/>
                  </a:lnTo>
                  <a:lnTo>
                    <a:pt x="1531264" y="466572"/>
                  </a:lnTo>
                  <a:lnTo>
                    <a:pt x="1544459" y="466572"/>
                  </a:lnTo>
                  <a:lnTo>
                    <a:pt x="1555775" y="466572"/>
                  </a:lnTo>
                  <a:lnTo>
                    <a:pt x="1555775" y="449707"/>
                  </a:lnTo>
                  <a:lnTo>
                    <a:pt x="1567091" y="449707"/>
                  </a:lnTo>
                  <a:lnTo>
                    <a:pt x="1580299" y="449707"/>
                  </a:lnTo>
                  <a:lnTo>
                    <a:pt x="1580299" y="434721"/>
                  </a:lnTo>
                  <a:close/>
                </a:path>
                <a:path w="1748154" h="481964">
                  <a:moveTo>
                    <a:pt x="1616125" y="400989"/>
                  </a:moveTo>
                  <a:lnTo>
                    <a:pt x="1602917" y="400989"/>
                  </a:lnTo>
                  <a:lnTo>
                    <a:pt x="1602917" y="417855"/>
                  </a:lnTo>
                  <a:lnTo>
                    <a:pt x="1591614" y="417855"/>
                  </a:lnTo>
                  <a:lnTo>
                    <a:pt x="1591614" y="466572"/>
                  </a:lnTo>
                  <a:lnTo>
                    <a:pt x="1602917" y="466572"/>
                  </a:lnTo>
                  <a:lnTo>
                    <a:pt x="1616125" y="466572"/>
                  </a:lnTo>
                  <a:lnTo>
                    <a:pt x="1616125" y="400989"/>
                  </a:lnTo>
                  <a:close/>
                </a:path>
                <a:path w="1748154" h="481964">
                  <a:moveTo>
                    <a:pt x="1651952" y="449707"/>
                  </a:moveTo>
                  <a:lnTo>
                    <a:pt x="1638757" y="449707"/>
                  </a:lnTo>
                  <a:lnTo>
                    <a:pt x="1638757" y="481558"/>
                  </a:lnTo>
                  <a:lnTo>
                    <a:pt x="1651952" y="481558"/>
                  </a:lnTo>
                  <a:lnTo>
                    <a:pt x="1651952" y="449707"/>
                  </a:lnTo>
                  <a:close/>
                </a:path>
                <a:path w="1748154" h="481964">
                  <a:moveTo>
                    <a:pt x="1676476" y="466572"/>
                  </a:moveTo>
                  <a:lnTo>
                    <a:pt x="1663268" y="466572"/>
                  </a:lnTo>
                  <a:lnTo>
                    <a:pt x="1663268" y="481558"/>
                  </a:lnTo>
                  <a:lnTo>
                    <a:pt x="1676476" y="481558"/>
                  </a:lnTo>
                  <a:lnTo>
                    <a:pt x="1676476" y="466572"/>
                  </a:lnTo>
                  <a:close/>
                </a:path>
                <a:path w="1748154" h="481964">
                  <a:moveTo>
                    <a:pt x="1687779" y="449707"/>
                  </a:moveTo>
                  <a:lnTo>
                    <a:pt x="1676476" y="449707"/>
                  </a:lnTo>
                  <a:lnTo>
                    <a:pt x="1676476" y="466572"/>
                  </a:lnTo>
                  <a:lnTo>
                    <a:pt x="1687779" y="466572"/>
                  </a:lnTo>
                  <a:lnTo>
                    <a:pt x="1687779" y="449707"/>
                  </a:lnTo>
                  <a:close/>
                </a:path>
                <a:path w="1748154" h="481964">
                  <a:moveTo>
                    <a:pt x="1699094" y="417855"/>
                  </a:moveTo>
                  <a:lnTo>
                    <a:pt x="1687779" y="417855"/>
                  </a:lnTo>
                  <a:lnTo>
                    <a:pt x="1687779" y="434721"/>
                  </a:lnTo>
                  <a:lnTo>
                    <a:pt x="1699094" y="434721"/>
                  </a:lnTo>
                  <a:lnTo>
                    <a:pt x="1699094" y="417855"/>
                  </a:lnTo>
                  <a:close/>
                </a:path>
                <a:path w="1748154" h="481964">
                  <a:moveTo>
                    <a:pt x="1712302" y="434721"/>
                  </a:moveTo>
                  <a:lnTo>
                    <a:pt x="1699094" y="434721"/>
                  </a:lnTo>
                  <a:lnTo>
                    <a:pt x="1699094" y="466572"/>
                  </a:lnTo>
                  <a:lnTo>
                    <a:pt x="1712302" y="466572"/>
                  </a:lnTo>
                  <a:lnTo>
                    <a:pt x="1712302" y="434721"/>
                  </a:lnTo>
                  <a:close/>
                </a:path>
                <a:path w="1748154" h="481964">
                  <a:moveTo>
                    <a:pt x="1723618" y="337286"/>
                  </a:moveTo>
                  <a:lnTo>
                    <a:pt x="1712302" y="337286"/>
                  </a:lnTo>
                  <a:lnTo>
                    <a:pt x="1712302" y="417855"/>
                  </a:lnTo>
                  <a:lnTo>
                    <a:pt x="1723618" y="417855"/>
                  </a:lnTo>
                  <a:lnTo>
                    <a:pt x="1723618" y="337286"/>
                  </a:lnTo>
                  <a:close/>
                </a:path>
                <a:path w="1748154" h="481964">
                  <a:moveTo>
                    <a:pt x="1748129" y="322300"/>
                  </a:moveTo>
                  <a:lnTo>
                    <a:pt x="1734934" y="322300"/>
                  </a:lnTo>
                  <a:lnTo>
                    <a:pt x="1734934" y="417855"/>
                  </a:lnTo>
                  <a:lnTo>
                    <a:pt x="1748129" y="417855"/>
                  </a:lnTo>
                  <a:lnTo>
                    <a:pt x="1748129" y="32230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5605348" y="3136759"/>
              <a:ext cx="1065530" cy="1188085"/>
            </a:xfrm>
            <a:custGeom>
              <a:avLst/>
              <a:gdLst/>
              <a:ahLst/>
              <a:cxnLst/>
              <a:rect l="l" t="t" r="r" b="b"/>
              <a:pathLst>
                <a:path w="1065529" h="1188085">
                  <a:moveTo>
                    <a:pt x="24511" y="1028725"/>
                  </a:moveTo>
                  <a:lnTo>
                    <a:pt x="11315" y="1028725"/>
                  </a:lnTo>
                  <a:lnTo>
                    <a:pt x="11315" y="1043711"/>
                  </a:lnTo>
                  <a:lnTo>
                    <a:pt x="0" y="1043711"/>
                  </a:lnTo>
                  <a:lnTo>
                    <a:pt x="0" y="1107414"/>
                  </a:lnTo>
                  <a:lnTo>
                    <a:pt x="11315" y="1107414"/>
                  </a:lnTo>
                  <a:lnTo>
                    <a:pt x="11315" y="1124280"/>
                  </a:lnTo>
                  <a:lnTo>
                    <a:pt x="24511" y="1124280"/>
                  </a:lnTo>
                  <a:lnTo>
                    <a:pt x="24511" y="1028725"/>
                  </a:lnTo>
                  <a:close/>
                </a:path>
                <a:path w="1065529" h="1188085">
                  <a:moveTo>
                    <a:pt x="154635" y="1124280"/>
                  </a:moveTo>
                  <a:lnTo>
                    <a:pt x="143319" y="1124280"/>
                  </a:lnTo>
                  <a:lnTo>
                    <a:pt x="132003" y="1124280"/>
                  </a:lnTo>
                  <a:lnTo>
                    <a:pt x="132003" y="1107414"/>
                  </a:lnTo>
                  <a:lnTo>
                    <a:pt x="118795" y="1107414"/>
                  </a:lnTo>
                  <a:lnTo>
                    <a:pt x="118795" y="1060577"/>
                  </a:lnTo>
                  <a:lnTo>
                    <a:pt x="107492" y="1060577"/>
                  </a:lnTo>
                  <a:lnTo>
                    <a:pt x="107492" y="1075563"/>
                  </a:lnTo>
                  <a:lnTo>
                    <a:pt x="96177" y="1075563"/>
                  </a:lnTo>
                  <a:lnTo>
                    <a:pt x="82969" y="1075563"/>
                  </a:lnTo>
                  <a:lnTo>
                    <a:pt x="82969" y="899426"/>
                  </a:lnTo>
                  <a:lnTo>
                    <a:pt x="71653" y="899426"/>
                  </a:lnTo>
                  <a:lnTo>
                    <a:pt x="71653" y="562140"/>
                  </a:lnTo>
                  <a:lnTo>
                    <a:pt x="60337" y="562140"/>
                  </a:lnTo>
                  <a:lnTo>
                    <a:pt x="60337" y="979995"/>
                  </a:lnTo>
                  <a:lnTo>
                    <a:pt x="47142" y="979995"/>
                  </a:lnTo>
                  <a:lnTo>
                    <a:pt x="47142" y="1107414"/>
                  </a:lnTo>
                  <a:lnTo>
                    <a:pt x="60337" y="1107414"/>
                  </a:lnTo>
                  <a:lnTo>
                    <a:pt x="60337" y="1060577"/>
                  </a:lnTo>
                  <a:lnTo>
                    <a:pt x="71653" y="1060577"/>
                  </a:lnTo>
                  <a:lnTo>
                    <a:pt x="71653" y="1107414"/>
                  </a:lnTo>
                  <a:lnTo>
                    <a:pt x="82969" y="1107414"/>
                  </a:lnTo>
                  <a:lnTo>
                    <a:pt x="82969" y="1124280"/>
                  </a:lnTo>
                  <a:lnTo>
                    <a:pt x="96177" y="1124280"/>
                  </a:lnTo>
                  <a:lnTo>
                    <a:pt x="96177" y="1141145"/>
                  </a:lnTo>
                  <a:lnTo>
                    <a:pt x="107492" y="1141145"/>
                  </a:lnTo>
                  <a:lnTo>
                    <a:pt x="118795" y="1141145"/>
                  </a:lnTo>
                  <a:lnTo>
                    <a:pt x="118795" y="1172997"/>
                  </a:lnTo>
                  <a:lnTo>
                    <a:pt x="132003" y="1172997"/>
                  </a:lnTo>
                  <a:lnTo>
                    <a:pt x="132003" y="1156131"/>
                  </a:lnTo>
                  <a:lnTo>
                    <a:pt x="143319" y="1156131"/>
                  </a:lnTo>
                  <a:lnTo>
                    <a:pt x="143319" y="1172997"/>
                  </a:lnTo>
                  <a:lnTo>
                    <a:pt x="154635" y="1172997"/>
                  </a:lnTo>
                  <a:lnTo>
                    <a:pt x="154635" y="1124280"/>
                  </a:lnTo>
                  <a:close/>
                </a:path>
                <a:path w="1065529" h="1188085">
                  <a:moveTo>
                    <a:pt x="179146" y="1060577"/>
                  </a:moveTo>
                  <a:lnTo>
                    <a:pt x="167830" y="1060577"/>
                  </a:lnTo>
                  <a:lnTo>
                    <a:pt x="167830" y="916292"/>
                  </a:lnTo>
                  <a:lnTo>
                    <a:pt x="154635" y="916292"/>
                  </a:lnTo>
                  <a:lnTo>
                    <a:pt x="154635" y="1075563"/>
                  </a:lnTo>
                  <a:lnTo>
                    <a:pt x="167830" y="1075563"/>
                  </a:lnTo>
                  <a:lnTo>
                    <a:pt x="167830" y="1156131"/>
                  </a:lnTo>
                  <a:lnTo>
                    <a:pt x="179146" y="1156131"/>
                  </a:lnTo>
                  <a:lnTo>
                    <a:pt x="179146" y="1060577"/>
                  </a:lnTo>
                  <a:close/>
                </a:path>
                <a:path w="1065529" h="1188085">
                  <a:moveTo>
                    <a:pt x="192341" y="948143"/>
                  </a:moveTo>
                  <a:lnTo>
                    <a:pt x="179146" y="948143"/>
                  </a:lnTo>
                  <a:lnTo>
                    <a:pt x="179146" y="1028725"/>
                  </a:lnTo>
                  <a:lnTo>
                    <a:pt x="192341" y="1028725"/>
                  </a:lnTo>
                  <a:lnTo>
                    <a:pt x="192341" y="948143"/>
                  </a:lnTo>
                  <a:close/>
                </a:path>
                <a:path w="1065529" h="1188085">
                  <a:moveTo>
                    <a:pt x="203657" y="1043711"/>
                  </a:moveTo>
                  <a:lnTo>
                    <a:pt x="192341" y="1043711"/>
                  </a:lnTo>
                  <a:lnTo>
                    <a:pt x="192341" y="1075563"/>
                  </a:lnTo>
                  <a:lnTo>
                    <a:pt x="203657" y="1075563"/>
                  </a:lnTo>
                  <a:lnTo>
                    <a:pt x="203657" y="1043711"/>
                  </a:lnTo>
                  <a:close/>
                </a:path>
                <a:path w="1065529" h="1188085">
                  <a:moveTo>
                    <a:pt x="214972" y="1124280"/>
                  </a:moveTo>
                  <a:lnTo>
                    <a:pt x="203657" y="1124280"/>
                  </a:lnTo>
                  <a:lnTo>
                    <a:pt x="203657" y="1172997"/>
                  </a:lnTo>
                  <a:lnTo>
                    <a:pt x="214972" y="1172997"/>
                  </a:lnTo>
                  <a:lnTo>
                    <a:pt x="214972" y="1124280"/>
                  </a:lnTo>
                  <a:close/>
                </a:path>
                <a:path w="1065529" h="1188085">
                  <a:moveTo>
                    <a:pt x="239496" y="882561"/>
                  </a:moveTo>
                  <a:lnTo>
                    <a:pt x="228180" y="882561"/>
                  </a:lnTo>
                  <a:lnTo>
                    <a:pt x="228180" y="1028725"/>
                  </a:lnTo>
                  <a:lnTo>
                    <a:pt x="214972" y="1028725"/>
                  </a:lnTo>
                  <a:lnTo>
                    <a:pt x="214972" y="1124280"/>
                  </a:lnTo>
                  <a:lnTo>
                    <a:pt x="228180" y="1124280"/>
                  </a:lnTo>
                  <a:lnTo>
                    <a:pt x="228180" y="1075563"/>
                  </a:lnTo>
                  <a:lnTo>
                    <a:pt x="239496" y="1075563"/>
                  </a:lnTo>
                  <a:lnTo>
                    <a:pt x="239496" y="882561"/>
                  </a:lnTo>
                  <a:close/>
                </a:path>
                <a:path w="1065529" h="1188085">
                  <a:moveTo>
                    <a:pt x="286639" y="1011859"/>
                  </a:moveTo>
                  <a:lnTo>
                    <a:pt x="275323" y="1011859"/>
                  </a:lnTo>
                  <a:lnTo>
                    <a:pt x="275323" y="979995"/>
                  </a:lnTo>
                  <a:lnTo>
                    <a:pt x="264007" y="979995"/>
                  </a:lnTo>
                  <a:lnTo>
                    <a:pt x="264007" y="850709"/>
                  </a:lnTo>
                  <a:lnTo>
                    <a:pt x="250812" y="850709"/>
                  </a:lnTo>
                  <a:lnTo>
                    <a:pt x="250812" y="417868"/>
                  </a:lnTo>
                  <a:lnTo>
                    <a:pt x="239496" y="417868"/>
                  </a:lnTo>
                  <a:lnTo>
                    <a:pt x="239496" y="882561"/>
                  </a:lnTo>
                  <a:lnTo>
                    <a:pt x="250812" y="882561"/>
                  </a:lnTo>
                  <a:lnTo>
                    <a:pt x="250812" y="1107414"/>
                  </a:lnTo>
                  <a:lnTo>
                    <a:pt x="264007" y="1107414"/>
                  </a:lnTo>
                  <a:lnTo>
                    <a:pt x="264007" y="1187983"/>
                  </a:lnTo>
                  <a:lnTo>
                    <a:pt x="275323" y="1187983"/>
                  </a:lnTo>
                  <a:lnTo>
                    <a:pt x="275323" y="1156131"/>
                  </a:lnTo>
                  <a:lnTo>
                    <a:pt x="286639" y="1156131"/>
                  </a:lnTo>
                  <a:lnTo>
                    <a:pt x="286639" y="1011859"/>
                  </a:lnTo>
                  <a:close/>
                </a:path>
                <a:path w="1065529" h="1188085">
                  <a:moveTo>
                    <a:pt x="322465" y="803859"/>
                  </a:moveTo>
                  <a:lnTo>
                    <a:pt x="311150" y="803859"/>
                  </a:lnTo>
                  <a:lnTo>
                    <a:pt x="311150" y="625856"/>
                  </a:lnTo>
                  <a:lnTo>
                    <a:pt x="299834" y="625856"/>
                  </a:lnTo>
                  <a:lnTo>
                    <a:pt x="299834" y="1043711"/>
                  </a:lnTo>
                  <a:lnTo>
                    <a:pt x="311150" y="1043711"/>
                  </a:lnTo>
                  <a:lnTo>
                    <a:pt x="311150" y="1172997"/>
                  </a:lnTo>
                  <a:lnTo>
                    <a:pt x="322465" y="1172997"/>
                  </a:lnTo>
                  <a:lnTo>
                    <a:pt x="322465" y="803859"/>
                  </a:lnTo>
                  <a:close/>
                </a:path>
                <a:path w="1065529" h="1188085">
                  <a:moveTo>
                    <a:pt x="514819" y="1124280"/>
                  </a:moveTo>
                  <a:lnTo>
                    <a:pt x="503504" y="1124280"/>
                  </a:lnTo>
                  <a:lnTo>
                    <a:pt x="490308" y="1124280"/>
                  </a:lnTo>
                  <a:lnTo>
                    <a:pt x="490308" y="1141145"/>
                  </a:lnTo>
                  <a:lnTo>
                    <a:pt x="478993" y="1141145"/>
                  </a:lnTo>
                  <a:lnTo>
                    <a:pt x="478993" y="1043711"/>
                  </a:lnTo>
                  <a:lnTo>
                    <a:pt x="467677" y="1043711"/>
                  </a:lnTo>
                  <a:lnTo>
                    <a:pt x="467677" y="1011859"/>
                  </a:lnTo>
                  <a:lnTo>
                    <a:pt x="454469" y="1011859"/>
                  </a:lnTo>
                  <a:lnTo>
                    <a:pt x="454469" y="1075563"/>
                  </a:lnTo>
                  <a:lnTo>
                    <a:pt x="443153" y="1075563"/>
                  </a:lnTo>
                  <a:lnTo>
                    <a:pt x="443153" y="948143"/>
                  </a:lnTo>
                  <a:lnTo>
                    <a:pt x="429958" y="948143"/>
                  </a:lnTo>
                  <a:lnTo>
                    <a:pt x="429958" y="979995"/>
                  </a:lnTo>
                  <a:lnTo>
                    <a:pt x="418642" y="979995"/>
                  </a:lnTo>
                  <a:lnTo>
                    <a:pt x="418642" y="948143"/>
                  </a:lnTo>
                  <a:lnTo>
                    <a:pt x="407327" y="948143"/>
                  </a:lnTo>
                  <a:lnTo>
                    <a:pt x="407327" y="1092428"/>
                  </a:lnTo>
                  <a:lnTo>
                    <a:pt x="394131" y="1092428"/>
                  </a:lnTo>
                  <a:lnTo>
                    <a:pt x="382816" y="1092428"/>
                  </a:lnTo>
                  <a:lnTo>
                    <a:pt x="382816" y="1075563"/>
                  </a:lnTo>
                  <a:lnTo>
                    <a:pt x="371500" y="1075563"/>
                  </a:lnTo>
                  <a:lnTo>
                    <a:pt x="371500" y="770140"/>
                  </a:lnTo>
                  <a:lnTo>
                    <a:pt x="358292" y="770140"/>
                  </a:lnTo>
                  <a:lnTo>
                    <a:pt x="358292" y="691438"/>
                  </a:lnTo>
                  <a:lnTo>
                    <a:pt x="346976" y="691438"/>
                  </a:lnTo>
                  <a:lnTo>
                    <a:pt x="346976" y="657707"/>
                  </a:lnTo>
                  <a:lnTo>
                    <a:pt x="335673" y="657707"/>
                  </a:lnTo>
                  <a:lnTo>
                    <a:pt x="335673" y="0"/>
                  </a:lnTo>
                  <a:lnTo>
                    <a:pt x="322465" y="0"/>
                  </a:lnTo>
                  <a:lnTo>
                    <a:pt x="322465" y="770140"/>
                  </a:lnTo>
                  <a:lnTo>
                    <a:pt x="335673" y="770140"/>
                  </a:lnTo>
                  <a:lnTo>
                    <a:pt x="335673" y="1187983"/>
                  </a:lnTo>
                  <a:lnTo>
                    <a:pt x="454469" y="1187983"/>
                  </a:lnTo>
                  <a:lnTo>
                    <a:pt x="454469" y="1172997"/>
                  </a:lnTo>
                  <a:lnTo>
                    <a:pt x="467677" y="1172997"/>
                  </a:lnTo>
                  <a:lnTo>
                    <a:pt x="467677" y="1187983"/>
                  </a:lnTo>
                  <a:lnTo>
                    <a:pt x="478993" y="1187983"/>
                  </a:lnTo>
                  <a:lnTo>
                    <a:pt x="490308" y="1187983"/>
                  </a:lnTo>
                  <a:lnTo>
                    <a:pt x="503504" y="1187983"/>
                  </a:lnTo>
                  <a:lnTo>
                    <a:pt x="514819" y="1187983"/>
                  </a:lnTo>
                  <a:lnTo>
                    <a:pt x="514819" y="1124280"/>
                  </a:lnTo>
                  <a:close/>
                </a:path>
                <a:path w="1065529" h="1188085">
                  <a:moveTo>
                    <a:pt x="575170" y="1092428"/>
                  </a:moveTo>
                  <a:lnTo>
                    <a:pt x="561962" y="1092428"/>
                  </a:lnTo>
                  <a:lnTo>
                    <a:pt x="561962" y="1124280"/>
                  </a:lnTo>
                  <a:lnTo>
                    <a:pt x="550646" y="1124280"/>
                  </a:lnTo>
                  <a:lnTo>
                    <a:pt x="550646" y="1141145"/>
                  </a:lnTo>
                  <a:lnTo>
                    <a:pt x="561962" y="1141145"/>
                  </a:lnTo>
                  <a:lnTo>
                    <a:pt x="561962" y="1156131"/>
                  </a:lnTo>
                  <a:lnTo>
                    <a:pt x="575170" y="1156131"/>
                  </a:lnTo>
                  <a:lnTo>
                    <a:pt x="575170" y="1092428"/>
                  </a:lnTo>
                  <a:close/>
                </a:path>
                <a:path w="1065529" h="1188085">
                  <a:moveTo>
                    <a:pt x="622312" y="1141145"/>
                  </a:moveTo>
                  <a:lnTo>
                    <a:pt x="610997" y="1141145"/>
                  </a:lnTo>
                  <a:lnTo>
                    <a:pt x="610997" y="1156131"/>
                  </a:lnTo>
                  <a:lnTo>
                    <a:pt x="597789" y="1156131"/>
                  </a:lnTo>
                  <a:lnTo>
                    <a:pt x="586473" y="1156131"/>
                  </a:lnTo>
                  <a:lnTo>
                    <a:pt x="586473" y="1172997"/>
                  </a:lnTo>
                  <a:lnTo>
                    <a:pt x="575170" y="1172997"/>
                  </a:lnTo>
                  <a:lnTo>
                    <a:pt x="575170" y="1187983"/>
                  </a:lnTo>
                  <a:lnTo>
                    <a:pt x="586473" y="1187983"/>
                  </a:lnTo>
                  <a:lnTo>
                    <a:pt x="597789" y="1187983"/>
                  </a:lnTo>
                  <a:lnTo>
                    <a:pt x="610997" y="1187983"/>
                  </a:lnTo>
                  <a:lnTo>
                    <a:pt x="610997" y="1172997"/>
                  </a:lnTo>
                  <a:lnTo>
                    <a:pt x="622312" y="1172997"/>
                  </a:lnTo>
                  <a:lnTo>
                    <a:pt x="622312" y="1141145"/>
                  </a:lnTo>
                  <a:close/>
                </a:path>
                <a:path w="1065529" h="1188085">
                  <a:moveTo>
                    <a:pt x="658139" y="1156131"/>
                  </a:moveTo>
                  <a:lnTo>
                    <a:pt x="646823" y="1156131"/>
                  </a:lnTo>
                  <a:lnTo>
                    <a:pt x="633628" y="1156131"/>
                  </a:lnTo>
                  <a:lnTo>
                    <a:pt x="633628" y="1172997"/>
                  </a:lnTo>
                  <a:lnTo>
                    <a:pt x="646823" y="1172997"/>
                  </a:lnTo>
                  <a:lnTo>
                    <a:pt x="658139" y="1172997"/>
                  </a:lnTo>
                  <a:lnTo>
                    <a:pt x="658139" y="1156131"/>
                  </a:lnTo>
                  <a:close/>
                </a:path>
                <a:path w="1065529" h="1188085">
                  <a:moveTo>
                    <a:pt x="729805" y="1107414"/>
                  </a:moveTo>
                  <a:lnTo>
                    <a:pt x="718489" y="1107414"/>
                  </a:lnTo>
                  <a:lnTo>
                    <a:pt x="718489" y="1141145"/>
                  </a:lnTo>
                  <a:lnTo>
                    <a:pt x="707174" y="1141145"/>
                  </a:lnTo>
                  <a:lnTo>
                    <a:pt x="693966" y="1141145"/>
                  </a:lnTo>
                  <a:lnTo>
                    <a:pt x="693966" y="1156131"/>
                  </a:lnTo>
                  <a:lnTo>
                    <a:pt x="682650" y="1156131"/>
                  </a:lnTo>
                  <a:lnTo>
                    <a:pt x="669455" y="1156131"/>
                  </a:lnTo>
                  <a:lnTo>
                    <a:pt x="669455" y="1187983"/>
                  </a:lnTo>
                  <a:lnTo>
                    <a:pt x="682650" y="1187983"/>
                  </a:lnTo>
                  <a:lnTo>
                    <a:pt x="682650" y="1172997"/>
                  </a:lnTo>
                  <a:lnTo>
                    <a:pt x="693966" y="1172997"/>
                  </a:lnTo>
                  <a:lnTo>
                    <a:pt x="693966" y="1187983"/>
                  </a:lnTo>
                  <a:lnTo>
                    <a:pt x="707174" y="1187983"/>
                  </a:lnTo>
                  <a:lnTo>
                    <a:pt x="718489" y="1187983"/>
                  </a:lnTo>
                  <a:lnTo>
                    <a:pt x="729805" y="1187983"/>
                  </a:lnTo>
                  <a:lnTo>
                    <a:pt x="729805" y="1107414"/>
                  </a:lnTo>
                  <a:close/>
                </a:path>
                <a:path w="1065529" h="1188085">
                  <a:moveTo>
                    <a:pt x="754316" y="1141145"/>
                  </a:moveTo>
                  <a:lnTo>
                    <a:pt x="743000" y="1141145"/>
                  </a:lnTo>
                  <a:lnTo>
                    <a:pt x="743000" y="1187983"/>
                  </a:lnTo>
                  <a:lnTo>
                    <a:pt x="754316" y="1187983"/>
                  </a:lnTo>
                  <a:lnTo>
                    <a:pt x="754316" y="1141145"/>
                  </a:lnTo>
                  <a:close/>
                </a:path>
                <a:path w="1065529" h="1188085">
                  <a:moveTo>
                    <a:pt x="814654" y="1141145"/>
                  </a:moveTo>
                  <a:lnTo>
                    <a:pt x="801458" y="1141145"/>
                  </a:lnTo>
                  <a:lnTo>
                    <a:pt x="801458" y="1187983"/>
                  </a:lnTo>
                  <a:lnTo>
                    <a:pt x="814654" y="1187983"/>
                  </a:lnTo>
                  <a:lnTo>
                    <a:pt x="814654" y="1141145"/>
                  </a:lnTo>
                  <a:close/>
                </a:path>
                <a:path w="1065529" h="1188085">
                  <a:moveTo>
                    <a:pt x="837285" y="1141145"/>
                  </a:moveTo>
                  <a:lnTo>
                    <a:pt x="825969" y="1141145"/>
                  </a:lnTo>
                  <a:lnTo>
                    <a:pt x="825969" y="1187983"/>
                  </a:lnTo>
                  <a:lnTo>
                    <a:pt x="837285" y="1187983"/>
                  </a:lnTo>
                  <a:lnTo>
                    <a:pt x="837285" y="1141145"/>
                  </a:lnTo>
                  <a:close/>
                </a:path>
                <a:path w="1065529" h="1188085">
                  <a:moveTo>
                    <a:pt x="861809" y="1141145"/>
                  </a:moveTo>
                  <a:lnTo>
                    <a:pt x="850493" y="1141145"/>
                  </a:lnTo>
                  <a:lnTo>
                    <a:pt x="850493" y="1187983"/>
                  </a:lnTo>
                  <a:lnTo>
                    <a:pt x="861809" y="1187983"/>
                  </a:lnTo>
                  <a:lnTo>
                    <a:pt x="861809" y="1141145"/>
                  </a:lnTo>
                  <a:close/>
                </a:path>
                <a:path w="1065529" h="1188085">
                  <a:moveTo>
                    <a:pt x="908951" y="1124280"/>
                  </a:moveTo>
                  <a:lnTo>
                    <a:pt x="897636" y="1124280"/>
                  </a:lnTo>
                  <a:lnTo>
                    <a:pt x="897636" y="1075563"/>
                  </a:lnTo>
                  <a:lnTo>
                    <a:pt x="886320" y="1075563"/>
                  </a:lnTo>
                  <a:lnTo>
                    <a:pt x="886320" y="1124280"/>
                  </a:lnTo>
                  <a:lnTo>
                    <a:pt x="873125" y="1124280"/>
                  </a:lnTo>
                  <a:lnTo>
                    <a:pt x="873125" y="1172997"/>
                  </a:lnTo>
                  <a:lnTo>
                    <a:pt x="886320" y="1172997"/>
                  </a:lnTo>
                  <a:lnTo>
                    <a:pt x="886320" y="1141145"/>
                  </a:lnTo>
                  <a:lnTo>
                    <a:pt x="897636" y="1141145"/>
                  </a:lnTo>
                  <a:lnTo>
                    <a:pt x="908951" y="1141145"/>
                  </a:lnTo>
                  <a:lnTo>
                    <a:pt x="908951" y="1124280"/>
                  </a:lnTo>
                  <a:close/>
                </a:path>
                <a:path w="1065529" h="1188085">
                  <a:moveTo>
                    <a:pt x="922147" y="1107414"/>
                  </a:moveTo>
                  <a:lnTo>
                    <a:pt x="908951" y="1107414"/>
                  </a:lnTo>
                  <a:lnTo>
                    <a:pt x="908951" y="1124280"/>
                  </a:lnTo>
                  <a:lnTo>
                    <a:pt x="922147" y="1124280"/>
                  </a:lnTo>
                  <a:lnTo>
                    <a:pt x="922147" y="1107414"/>
                  </a:lnTo>
                  <a:close/>
                </a:path>
                <a:path w="1065529" h="1188085">
                  <a:moveTo>
                    <a:pt x="957986" y="1011859"/>
                  </a:moveTo>
                  <a:lnTo>
                    <a:pt x="946670" y="1011859"/>
                  </a:lnTo>
                  <a:lnTo>
                    <a:pt x="946670" y="1043711"/>
                  </a:lnTo>
                  <a:lnTo>
                    <a:pt x="933462" y="1043711"/>
                  </a:lnTo>
                  <a:lnTo>
                    <a:pt x="922147" y="1043711"/>
                  </a:lnTo>
                  <a:lnTo>
                    <a:pt x="922147" y="1092428"/>
                  </a:lnTo>
                  <a:lnTo>
                    <a:pt x="933462" y="1092428"/>
                  </a:lnTo>
                  <a:lnTo>
                    <a:pt x="946670" y="1092428"/>
                  </a:lnTo>
                  <a:lnTo>
                    <a:pt x="946670" y="1124280"/>
                  </a:lnTo>
                  <a:lnTo>
                    <a:pt x="957986" y="1124280"/>
                  </a:lnTo>
                  <a:lnTo>
                    <a:pt x="957986" y="1011859"/>
                  </a:lnTo>
                  <a:close/>
                </a:path>
                <a:path w="1065529" h="1188085">
                  <a:moveTo>
                    <a:pt x="993813" y="963142"/>
                  </a:moveTo>
                  <a:lnTo>
                    <a:pt x="982497" y="963142"/>
                  </a:lnTo>
                  <a:lnTo>
                    <a:pt x="982497" y="994994"/>
                  </a:lnTo>
                  <a:lnTo>
                    <a:pt x="969289" y="994994"/>
                  </a:lnTo>
                  <a:lnTo>
                    <a:pt x="969289" y="1043711"/>
                  </a:lnTo>
                  <a:lnTo>
                    <a:pt x="982497" y="1043711"/>
                  </a:lnTo>
                  <a:lnTo>
                    <a:pt x="982497" y="1075563"/>
                  </a:lnTo>
                  <a:lnTo>
                    <a:pt x="993813" y="1075563"/>
                  </a:lnTo>
                  <a:lnTo>
                    <a:pt x="993813" y="963142"/>
                  </a:lnTo>
                  <a:close/>
                </a:path>
                <a:path w="1065529" h="1188085">
                  <a:moveTo>
                    <a:pt x="1054150" y="1043711"/>
                  </a:moveTo>
                  <a:lnTo>
                    <a:pt x="1040955" y="1043711"/>
                  </a:lnTo>
                  <a:lnTo>
                    <a:pt x="1029639" y="1043711"/>
                  </a:lnTo>
                  <a:lnTo>
                    <a:pt x="1029639" y="1060577"/>
                  </a:lnTo>
                  <a:lnTo>
                    <a:pt x="1018324" y="1060577"/>
                  </a:lnTo>
                  <a:lnTo>
                    <a:pt x="1018324" y="1075563"/>
                  </a:lnTo>
                  <a:lnTo>
                    <a:pt x="1005128" y="1075563"/>
                  </a:lnTo>
                  <a:lnTo>
                    <a:pt x="1005128" y="1107414"/>
                  </a:lnTo>
                  <a:lnTo>
                    <a:pt x="1018324" y="1107414"/>
                  </a:lnTo>
                  <a:lnTo>
                    <a:pt x="1018324" y="1092428"/>
                  </a:lnTo>
                  <a:lnTo>
                    <a:pt x="1029639" y="1092428"/>
                  </a:lnTo>
                  <a:lnTo>
                    <a:pt x="1029639" y="1124280"/>
                  </a:lnTo>
                  <a:lnTo>
                    <a:pt x="1040955" y="1124280"/>
                  </a:lnTo>
                  <a:lnTo>
                    <a:pt x="1040955" y="1060577"/>
                  </a:lnTo>
                  <a:lnTo>
                    <a:pt x="1054150" y="1060577"/>
                  </a:lnTo>
                  <a:lnTo>
                    <a:pt x="1054150" y="1043711"/>
                  </a:lnTo>
                  <a:close/>
                </a:path>
                <a:path w="1065529" h="1188085">
                  <a:moveTo>
                    <a:pt x="1065466" y="1075563"/>
                  </a:moveTo>
                  <a:lnTo>
                    <a:pt x="1054150" y="1075563"/>
                  </a:lnTo>
                  <a:lnTo>
                    <a:pt x="1054150" y="1107414"/>
                  </a:lnTo>
                  <a:lnTo>
                    <a:pt x="1065466" y="1107414"/>
                  </a:lnTo>
                  <a:lnTo>
                    <a:pt x="1065466" y="1075563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6646304" y="4004334"/>
              <a:ext cx="300355" cy="320675"/>
            </a:xfrm>
            <a:custGeom>
              <a:avLst/>
              <a:gdLst/>
              <a:ahLst/>
              <a:cxnLst/>
              <a:rect l="l" t="t" r="r" b="b"/>
              <a:pathLst>
                <a:path w="300354" h="320675">
                  <a:moveTo>
                    <a:pt x="13195" y="176136"/>
                  </a:moveTo>
                  <a:lnTo>
                    <a:pt x="0" y="176136"/>
                  </a:lnTo>
                  <a:lnTo>
                    <a:pt x="0" y="193001"/>
                  </a:lnTo>
                  <a:lnTo>
                    <a:pt x="13195" y="193001"/>
                  </a:lnTo>
                  <a:lnTo>
                    <a:pt x="13195" y="176136"/>
                  </a:lnTo>
                  <a:close/>
                </a:path>
                <a:path w="300354" h="320675">
                  <a:moveTo>
                    <a:pt x="71666" y="273570"/>
                  </a:moveTo>
                  <a:lnTo>
                    <a:pt x="60350" y="273570"/>
                  </a:lnTo>
                  <a:lnTo>
                    <a:pt x="49034" y="273570"/>
                  </a:lnTo>
                  <a:lnTo>
                    <a:pt x="49034" y="288556"/>
                  </a:lnTo>
                  <a:lnTo>
                    <a:pt x="35826" y="288556"/>
                  </a:lnTo>
                  <a:lnTo>
                    <a:pt x="35826" y="273570"/>
                  </a:lnTo>
                  <a:lnTo>
                    <a:pt x="24511" y="273570"/>
                  </a:lnTo>
                  <a:lnTo>
                    <a:pt x="24511" y="305422"/>
                  </a:lnTo>
                  <a:lnTo>
                    <a:pt x="35826" y="305422"/>
                  </a:lnTo>
                  <a:lnTo>
                    <a:pt x="35826" y="320408"/>
                  </a:lnTo>
                  <a:lnTo>
                    <a:pt x="49034" y="320408"/>
                  </a:lnTo>
                  <a:lnTo>
                    <a:pt x="60350" y="320408"/>
                  </a:lnTo>
                  <a:lnTo>
                    <a:pt x="60350" y="305422"/>
                  </a:lnTo>
                  <a:lnTo>
                    <a:pt x="71666" y="305422"/>
                  </a:lnTo>
                  <a:lnTo>
                    <a:pt x="71666" y="273570"/>
                  </a:lnTo>
                  <a:close/>
                </a:path>
                <a:path w="300354" h="320675">
                  <a:moveTo>
                    <a:pt x="288531" y="256705"/>
                  </a:moveTo>
                  <a:lnTo>
                    <a:pt x="275323" y="256705"/>
                  </a:lnTo>
                  <a:lnTo>
                    <a:pt x="275323" y="112420"/>
                  </a:lnTo>
                  <a:lnTo>
                    <a:pt x="264007" y="112420"/>
                  </a:lnTo>
                  <a:lnTo>
                    <a:pt x="264007" y="224853"/>
                  </a:lnTo>
                  <a:lnTo>
                    <a:pt x="252691" y="224853"/>
                  </a:lnTo>
                  <a:lnTo>
                    <a:pt x="252691" y="193001"/>
                  </a:lnTo>
                  <a:lnTo>
                    <a:pt x="239496" y="193001"/>
                  </a:lnTo>
                  <a:lnTo>
                    <a:pt x="239496" y="112420"/>
                  </a:lnTo>
                  <a:lnTo>
                    <a:pt x="228180" y="112420"/>
                  </a:lnTo>
                  <a:lnTo>
                    <a:pt x="228180" y="256705"/>
                  </a:lnTo>
                  <a:lnTo>
                    <a:pt x="216865" y="256705"/>
                  </a:lnTo>
                  <a:lnTo>
                    <a:pt x="216865" y="0"/>
                  </a:lnTo>
                  <a:lnTo>
                    <a:pt x="203669" y="0"/>
                  </a:lnTo>
                  <a:lnTo>
                    <a:pt x="203669" y="161150"/>
                  </a:lnTo>
                  <a:lnTo>
                    <a:pt x="192354" y="161150"/>
                  </a:lnTo>
                  <a:lnTo>
                    <a:pt x="192354" y="127419"/>
                  </a:lnTo>
                  <a:lnTo>
                    <a:pt x="181038" y="127419"/>
                  </a:lnTo>
                  <a:lnTo>
                    <a:pt x="181038" y="176136"/>
                  </a:lnTo>
                  <a:lnTo>
                    <a:pt x="167830" y="176136"/>
                  </a:lnTo>
                  <a:lnTo>
                    <a:pt x="167830" y="207987"/>
                  </a:lnTo>
                  <a:lnTo>
                    <a:pt x="156514" y="207987"/>
                  </a:lnTo>
                  <a:lnTo>
                    <a:pt x="156514" y="239839"/>
                  </a:lnTo>
                  <a:lnTo>
                    <a:pt x="145211" y="239839"/>
                  </a:lnTo>
                  <a:lnTo>
                    <a:pt x="145211" y="207987"/>
                  </a:lnTo>
                  <a:lnTo>
                    <a:pt x="132003" y="207987"/>
                  </a:lnTo>
                  <a:lnTo>
                    <a:pt x="132003" y="239839"/>
                  </a:lnTo>
                  <a:lnTo>
                    <a:pt x="120688" y="239839"/>
                  </a:lnTo>
                  <a:lnTo>
                    <a:pt x="120688" y="224853"/>
                  </a:lnTo>
                  <a:lnTo>
                    <a:pt x="107492" y="224853"/>
                  </a:lnTo>
                  <a:lnTo>
                    <a:pt x="96177" y="224853"/>
                  </a:lnTo>
                  <a:lnTo>
                    <a:pt x="96177" y="239839"/>
                  </a:lnTo>
                  <a:lnTo>
                    <a:pt x="84861" y="239839"/>
                  </a:lnTo>
                  <a:lnTo>
                    <a:pt x="84861" y="273570"/>
                  </a:lnTo>
                  <a:lnTo>
                    <a:pt x="96177" y="273570"/>
                  </a:lnTo>
                  <a:lnTo>
                    <a:pt x="107492" y="273570"/>
                  </a:lnTo>
                  <a:lnTo>
                    <a:pt x="107492" y="256705"/>
                  </a:lnTo>
                  <a:lnTo>
                    <a:pt x="120688" y="256705"/>
                  </a:lnTo>
                  <a:lnTo>
                    <a:pt x="132003" y="256705"/>
                  </a:lnTo>
                  <a:lnTo>
                    <a:pt x="132003" y="273570"/>
                  </a:lnTo>
                  <a:lnTo>
                    <a:pt x="145211" y="273570"/>
                  </a:lnTo>
                  <a:lnTo>
                    <a:pt x="145211" y="256705"/>
                  </a:lnTo>
                  <a:lnTo>
                    <a:pt x="156514" y="256705"/>
                  </a:lnTo>
                  <a:lnTo>
                    <a:pt x="167830" y="256705"/>
                  </a:lnTo>
                  <a:lnTo>
                    <a:pt x="167830" y="320408"/>
                  </a:lnTo>
                  <a:lnTo>
                    <a:pt x="181038" y="320408"/>
                  </a:lnTo>
                  <a:lnTo>
                    <a:pt x="275323" y="320408"/>
                  </a:lnTo>
                  <a:lnTo>
                    <a:pt x="275323" y="305422"/>
                  </a:lnTo>
                  <a:lnTo>
                    <a:pt x="288531" y="305422"/>
                  </a:lnTo>
                  <a:lnTo>
                    <a:pt x="288531" y="256705"/>
                  </a:lnTo>
                  <a:close/>
                </a:path>
                <a:path w="300354" h="320675">
                  <a:moveTo>
                    <a:pt x="299847" y="305422"/>
                  </a:moveTo>
                  <a:lnTo>
                    <a:pt x="288531" y="305422"/>
                  </a:lnTo>
                  <a:lnTo>
                    <a:pt x="288531" y="320408"/>
                  </a:lnTo>
                  <a:lnTo>
                    <a:pt x="299847" y="320408"/>
                  </a:lnTo>
                  <a:lnTo>
                    <a:pt x="299847" y="305422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3873252" y="3040246"/>
              <a:ext cx="3132455" cy="1291590"/>
            </a:xfrm>
            <a:custGeom>
              <a:avLst/>
              <a:gdLst/>
              <a:ahLst/>
              <a:cxnLst/>
              <a:rect l="l" t="t" r="r" b="b"/>
              <a:pathLst>
                <a:path w="3132454" h="1291589">
                  <a:moveTo>
                    <a:pt x="7543" y="1285434"/>
                  </a:moveTo>
                  <a:lnTo>
                    <a:pt x="7545" y="0"/>
                  </a:lnTo>
                </a:path>
                <a:path w="3132454" h="1291589">
                  <a:moveTo>
                    <a:pt x="0" y="1285431"/>
                  </a:moveTo>
                  <a:lnTo>
                    <a:pt x="16972" y="1285431"/>
                  </a:lnTo>
                </a:path>
                <a:path w="3132454" h="1291589">
                  <a:moveTo>
                    <a:pt x="0" y="1124277"/>
                  </a:moveTo>
                  <a:lnTo>
                    <a:pt x="16972" y="1124277"/>
                  </a:lnTo>
                </a:path>
                <a:path w="3132454" h="1291589">
                  <a:moveTo>
                    <a:pt x="0" y="963131"/>
                  </a:moveTo>
                  <a:lnTo>
                    <a:pt x="16972" y="963131"/>
                  </a:lnTo>
                </a:path>
                <a:path w="3132454" h="1291589">
                  <a:moveTo>
                    <a:pt x="0" y="803858"/>
                  </a:moveTo>
                  <a:lnTo>
                    <a:pt x="16972" y="803858"/>
                  </a:lnTo>
                </a:path>
                <a:path w="3132454" h="1291589">
                  <a:moveTo>
                    <a:pt x="0" y="642712"/>
                  </a:moveTo>
                  <a:lnTo>
                    <a:pt x="16972" y="642712"/>
                  </a:lnTo>
                </a:path>
                <a:path w="3132454" h="1291589">
                  <a:moveTo>
                    <a:pt x="0" y="481565"/>
                  </a:moveTo>
                  <a:lnTo>
                    <a:pt x="16972" y="481565"/>
                  </a:lnTo>
                </a:path>
                <a:path w="3132454" h="1291589">
                  <a:moveTo>
                    <a:pt x="0" y="322292"/>
                  </a:moveTo>
                  <a:lnTo>
                    <a:pt x="16972" y="322292"/>
                  </a:lnTo>
                </a:path>
                <a:path w="3132454" h="1291589">
                  <a:moveTo>
                    <a:pt x="0" y="161146"/>
                  </a:moveTo>
                  <a:lnTo>
                    <a:pt x="16972" y="161146"/>
                  </a:lnTo>
                </a:path>
                <a:path w="3132454" h="1291589">
                  <a:moveTo>
                    <a:pt x="0" y="0"/>
                  </a:moveTo>
                  <a:lnTo>
                    <a:pt x="16972" y="0"/>
                  </a:lnTo>
                </a:path>
                <a:path w="3132454" h="1291589">
                  <a:moveTo>
                    <a:pt x="7543" y="1285434"/>
                  </a:moveTo>
                  <a:lnTo>
                    <a:pt x="3132314" y="1285434"/>
                  </a:lnTo>
                </a:path>
                <a:path w="3132454" h="1291589">
                  <a:moveTo>
                    <a:pt x="7543" y="1277938"/>
                  </a:moveTo>
                  <a:lnTo>
                    <a:pt x="7543" y="1291055"/>
                  </a:lnTo>
                </a:path>
                <a:path w="3132454" h="1291589">
                  <a:moveTo>
                    <a:pt x="18858" y="1277938"/>
                  </a:moveTo>
                  <a:lnTo>
                    <a:pt x="18858" y="1291055"/>
                  </a:lnTo>
                </a:path>
                <a:path w="3132454" h="1291589">
                  <a:moveTo>
                    <a:pt x="32058" y="1277938"/>
                  </a:moveTo>
                  <a:lnTo>
                    <a:pt x="32058" y="1291055"/>
                  </a:lnTo>
                </a:path>
                <a:path w="3132454" h="1291589">
                  <a:moveTo>
                    <a:pt x="43373" y="1277938"/>
                  </a:moveTo>
                  <a:lnTo>
                    <a:pt x="43373" y="1291055"/>
                  </a:lnTo>
                </a:path>
                <a:path w="3132454" h="1291589">
                  <a:moveTo>
                    <a:pt x="54688" y="1277938"/>
                  </a:moveTo>
                  <a:lnTo>
                    <a:pt x="54688" y="1291055"/>
                  </a:lnTo>
                </a:path>
                <a:path w="3132454" h="1291589">
                  <a:moveTo>
                    <a:pt x="67888" y="1277938"/>
                  </a:moveTo>
                  <a:lnTo>
                    <a:pt x="67888" y="1291055"/>
                  </a:lnTo>
                </a:path>
                <a:path w="3132454" h="1291589">
                  <a:moveTo>
                    <a:pt x="79203" y="1277938"/>
                  </a:moveTo>
                  <a:lnTo>
                    <a:pt x="79203" y="1291055"/>
                  </a:lnTo>
                </a:path>
                <a:path w="3132454" h="1291589">
                  <a:moveTo>
                    <a:pt x="92404" y="1277938"/>
                  </a:moveTo>
                  <a:lnTo>
                    <a:pt x="92404" y="1291055"/>
                  </a:lnTo>
                </a:path>
                <a:path w="3132454" h="1291589">
                  <a:moveTo>
                    <a:pt x="103719" y="1277938"/>
                  </a:moveTo>
                  <a:lnTo>
                    <a:pt x="103719" y="1291055"/>
                  </a:lnTo>
                </a:path>
                <a:path w="3132454" h="1291589">
                  <a:moveTo>
                    <a:pt x="115033" y="1277938"/>
                  </a:moveTo>
                  <a:lnTo>
                    <a:pt x="115033" y="1291055"/>
                  </a:lnTo>
                </a:path>
                <a:path w="3132454" h="1291589">
                  <a:moveTo>
                    <a:pt x="128241" y="1277938"/>
                  </a:moveTo>
                  <a:lnTo>
                    <a:pt x="128241" y="1291055"/>
                  </a:lnTo>
                </a:path>
                <a:path w="3132454" h="1291589">
                  <a:moveTo>
                    <a:pt x="139556" y="1277938"/>
                  </a:moveTo>
                  <a:lnTo>
                    <a:pt x="139556" y="1291055"/>
                  </a:lnTo>
                </a:path>
                <a:path w="3132454" h="1291589">
                  <a:moveTo>
                    <a:pt x="150871" y="1277938"/>
                  </a:moveTo>
                  <a:lnTo>
                    <a:pt x="150871" y="1291055"/>
                  </a:lnTo>
                </a:path>
                <a:path w="3132454" h="1291589">
                  <a:moveTo>
                    <a:pt x="164072" y="1277938"/>
                  </a:moveTo>
                  <a:lnTo>
                    <a:pt x="164072" y="1291055"/>
                  </a:lnTo>
                </a:path>
                <a:path w="3132454" h="1291589">
                  <a:moveTo>
                    <a:pt x="175386" y="1277938"/>
                  </a:moveTo>
                  <a:lnTo>
                    <a:pt x="175386" y="1291055"/>
                  </a:lnTo>
                </a:path>
                <a:path w="3132454" h="1291589">
                  <a:moveTo>
                    <a:pt x="186701" y="1277938"/>
                  </a:moveTo>
                  <a:lnTo>
                    <a:pt x="186701" y="1291055"/>
                  </a:lnTo>
                </a:path>
                <a:path w="3132454" h="1291589">
                  <a:moveTo>
                    <a:pt x="199902" y="1277938"/>
                  </a:moveTo>
                  <a:lnTo>
                    <a:pt x="199902" y="1291055"/>
                  </a:lnTo>
                </a:path>
                <a:path w="3132454" h="1291589">
                  <a:moveTo>
                    <a:pt x="211216" y="1277938"/>
                  </a:moveTo>
                  <a:lnTo>
                    <a:pt x="211216" y="1291055"/>
                  </a:lnTo>
                </a:path>
                <a:path w="3132454" h="1291589">
                  <a:moveTo>
                    <a:pt x="222531" y="1277938"/>
                  </a:moveTo>
                  <a:lnTo>
                    <a:pt x="222531" y="1291055"/>
                  </a:lnTo>
                </a:path>
                <a:path w="3132454" h="1291589">
                  <a:moveTo>
                    <a:pt x="235732" y="1277938"/>
                  </a:moveTo>
                  <a:lnTo>
                    <a:pt x="235732" y="1291055"/>
                  </a:lnTo>
                </a:path>
                <a:path w="3132454" h="1291589">
                  <a:moveTo>
                    <a:pt x="247047" y="1277938"/>
                  </a:moveTo>
                  <a:lnTo>
                    <a:pt x="247047" y="1291055"/>
                  </a:lnTo>
                </a:path>
                <a:path w="3132454" h="1291589">
                  <a:moveTo>
                    <a:pt x="258361" y="1277938"/>
                  </a:moveTo>
                  <a:lnTo>
                    <a:pt x="258361" y="1291055"/>
                  </a:lnTo>
                </a:path>
                <a:path w="3132454" h="1291589">
                  <a:moveTo>
                    <a:pt x="271562" y="1277938"/>
                  </a:moveTo>
                  <a:lnTo>
                    <a:pt x="271562" y="1291055"/>
                  </a:lnTo>
                </a:path>
                <a:path w="3132454" h="1291589">
                  <a:moveTo>
                    <a:pt x="282877" y="1277938"/>
                  </a:moveTo>
                  <a:lnTo>
                    <a:pt x="282877" y="1291055"/>
                  </a:lnTo>
                </a:path>
                <a:path w="3132454" h="1291589">
                  <a:moveTo>
                    <a:pt x="294191" y="1277938"/>
                  </a:moveTo>
                  <a:lnTo>
                    <a:pt x="294191" y="1291055"/>
                  </a:lnTo>
                </a:path>
                <a:path w="3132454" h="1291589">
                  <a:moveTo>
                    <a:pt x="307392" y="1277938"/>
                  </a:moveTo>
                  <a:lnTo>
                    <a:pt x="307392" y="1291055"/>
                  </a:lnTo>
                </a:path>
                <a:path w="3132454" h="1291589">
                  <a:moveTo>
                    <a:pt x="318707" y="1277938"/>
                  </a:moveTo>
                  <a:lnTo>
                    <a:pt x="318707" y="1291055"/>
                  </a:lnTo>
                </a:path>
                <a:path w="3132454" h="1291589">
                  <a:moveTo>
                    <a:pt x="331907" y="1277938"/>
                  </a:moveTo>
                  <a:lnTo>
                    <a:pt x="331907" y="1291055"/>
                  </a:lnTo>
                </a:path>
                <a:path w="3132454" h="1291589">
                  <a:moveTo>
                    <a:pt x="343222" y="1277938"/>
                  </a:moveTo>
                  <a:lnTo>
                    <a:pt x="343222" y="1291055"/>
                  </a:lnTo>
                </a:path>
                <a:path w="3132454" h="1291589">
                  <a:moveTo>
                    <a:pt x="354537" y="1277938"/>
                  </a:moveTo>
                  <a:lnTo>
                    <a:pt x="354537" y="1291055"/>
                  </a:lnTo>
                </a:path>
                <a:path w="3132454" h="1291589">
                  <a:moveTo>
                    <a:pt x="367737" y="1277938"/>
                  </a:moveTo>
                  <a:lnTo>
                    <a:pt x="367737" y="1291055"/>
                  </a:lnTo>
                </a:path>
                <a:path w="3132454" h="1291589">
                  <a:moveTo>
                    <a:pt x="379052" y="1277938"/>
                  </a:moveTo>
                  <a:lnTo>
                    <a:pt x="379052" y="1291055"/>
                  </a:lnTo>
                </a:path>
                <a:path w="3132454" h="1291589">
                  <a:moveTo>
                    <a:pt x="390367" y="1277938"/>
                  </a:moveTo>
                  <a:lnTo>
                    <a:pt x="390367" y="1291055"/>
                  </a:lnTo>
                </a:path>
                <a:path w="3132454" h="1291589">
                  <a:moveTo>
                    <a:pt x="403568" y="1277938"/>
                  </a:moveTo>
                  <a:lnTo>
                    <a:pt x="403568" y="1291055"/>
                  </a:lnTo>
                </a:path>
                <a:path w="3132454" h="1291589">
                  <a:moveTo>
                    <a:pt x="414882" y="1277938"/>
                  </a:moveTo>
                  <a:lnTo>
                    <a:pt x="414882" y="1291055"/>
                  </a:lnTo>
                </a:path>
                <a:path w="3132454" h="1291589">
                  <a:moveTo>
                    <a:pt x="426197" y="1277938"/>
                  </a:moveTo>
                  <a:lnTo>
                    <a:pt x="426197" y="1291055"/>
                  </a:lnTo>
                </a:path>
                <a:path w="3132454" h="1291589">
                  <a:moveTo>
                    <a:pt x="439398" y="1277938"/>
                  </a:moveTo>
                  <a:lnTo>
                    <a:pt x="439398" y="1291055"/>
                  </a:lnTo>
                </a:path>
                <a:path w="3132454" h="1291589">
                  <a:moveTo>
                    <a:pt x="450712" y="1277938"/>
                  </a:moveTo>
                  <a:lnTo>
                    <a:pt x="450712" y="1291055"/>
                  </a:lnTo>
                </a:path>
                <a:path w="3132454" h="1291589">
                  <a:moveTo>
                    <a:pt x="462027" y="1277938"/>
                  </a:moveTo>
                  <a:lnTo>
                    <a:pt x="462027" y="1291055"/>
                  </a:lnTo>
                </a:path>
                <a:path w="3132454" h="1291589">
                  <a:moveTo>
                    <a:pt x="475228" y="1277938"/>
                  </a:moveTo>
                  <a:lnTo>
                    <a:pt x="475228" y="1291055"/>
                  </a:lnTo>
                </a:path>
                <a:path w="3132454" h="1291589">
                  <a:moveTo>
                    <a:pt x="486543" y="1277938"/>
                  </a:moveTo>
                  <a:lnTo>
                    <a:pt x="486543" y="1291055"/>
                  </a:lnTo>
                </a:path>
                <a:path w="3132454" h="1291589">
                  <a:moveTo>
                    <a:pt x="497857" y="1277938"/>
                  </a:moveTo>
                  <a:lnTo>
                    <a:pt x="497857" y="1291055"/>
                  </a:lnTo>
                </a:path>
                <a:path w="3132454" h="1291589">
                  <a:moveTo>
                    <a:pt x="511058" y="1277938"/>
                  </a:moveTo>
                  <a:lnTo>
                    <a:pt x="511058" y="1291055"/>
                  </a:lnTo>
                </a:path>
                <a:path w="3132454" h="1291589">
                  <a:moveTo>
                    <a:pt x="522373" y="1277938"/>
                  </a:moveTo>
                  <a:lnTo>
                    <a:pt x="522373" y="1291055"/>
                  </a:lnTo>
                </a:path>
                <a:path w="3132454" h="1291589">
                  <a:moveTo>
                    <a:pt x="533687" y="1277938"/>
                  </a:moveTo>
                  <a:lnTo>
                    <a:pt x="533687" y="1291055"/>
                  </a:lnTo>
                </a:path>
                <a:path w="3132454" h="1291589">
                  <a:moveTo>
                    <a:pt x="546888" y="1277938"/>
                  </a:moveTo>
                  <a:lnTo>
                    <a:pt x="546888" y="1291055"/>
                  </a:lnTo>
                </a:path>
                <a:path w="3132454" h="1291589">
                  <a:moveTo>
                    <a:pt x="558203" y="1277938"/>
                  </a:moveTo>
                  <a:lnTo>
                    <a:pt x="558203" y="1291055"/>
                  </a:lnTo>
                </a:path>
                <a:path w="3132454" h="1291589">
                  <a:moveTo>
                    <a:pt x="571403" y="1277938"/>
                  </a:moveTo>
                  <a:lnTo>
                    <a:pt x="571403" y="1291055"/>
                  </a:lnTo>
                </a:path>
                <a:path w="3132454" h="1291589">
                  <a:moveTo>
                    <a:pt x="582718" y="1277938"/>
                  </a:moveTo>
                  <a:lnTo>
                    <a:pt x="582718" y="1291055"/>
                  </a:lnTo>
                </a:path>
                <a:path w="3132454" h="1291589">
                  <a:moveTo>
                    <a:pt x="594033" y="1277938"/>
                  </a:moveTo>
                  <a:lnTo>
                    <a:pt x="594033" y="1291055"/>
                  </a:lnTo>
                </a:path>
                <a:path w="3132454" h="1291589">
                  <a:moveTo>
                    <a:pt x="607234" y="1277938"/>
                  </a:moveTo>
                  <a:lnTo>
                    <a:pt x="607234" y="1291055"/>
                  </a:lnTo>
                </a:path>
                <a:path w="3132454" h="1291589">
                  <a:moveTo>
                    <a:pt x="618548" y="1277938"/>
                  </a:moveTo>
                  <a:lnTo>
                    <a:pt x="618548" y="1291055"/>
                  </a:lnTo>
                </a:path>
                <a:path w="3132454" h="1291589">
                  <a:moveTo>
                    <a:pt x="629863" y="1277938"/>
                  </a:moveTo>
                  <a:lnTo>
                    <a:pt x="629863" y="1291055"/>
                  </a:lnTo>
                </a:path>
                <a:path w="3132454" h="1291589">
                  <a:moveTo>
                    <a:pt x="643064" y="1277938"/>
                  </a:moveTo>
                  <a:lnTo>
                    <a:pt x="643064" y="1291055"/>
                  </a:lnTo>
                </a:path>
                <a:path w="3132454" h="1291589">
                  <a:moveTo>
                    <a:pt x="654378" y="1277938"/>
                  </a:moveTo>
                  <a:lnTo>
                    <a:pt x="654378" y="1291055"/>
                  </a:lnTo>
                </a:path>
                <a:path w="3132454" h="1291589">
                  <a:moveTo>
                    <a:pt x="665693" y="1277938"/>
                  </a:moveTo>
                  <a:lnTo>
                    <a:pt x="665693" y="1291055"/>
                  </a:lnTo>
                </a:path>
                <a:path w="3132454" h="1291589">
                  <a:moveTo>
                    <a:pt x="678894" y="1277938"/>
                  </a:moveTo>
                  <a:lnTo>
                    <a:pt x="678894" y="1291055"/>
                  </a:lnTo>
                </a:path>
                <a:path w="3132454" h="1291589">
                  <a:moveTo>
                    <a:pt x="690209" y="1277938"/>
                  </a:moveTo>
                  <a:lnTo>
                    <a:pt x="690209" y="1291055"/>
                  </a:lnTo>
                </a:path>
                <a:path w="3132454" h="1291589">
                  <a:moveTo>
                    <a:pt x="701523" y="1277938"/>
                  </a:moveTo>
                  <a:lnTo>
                    <a:pt x="701523" y="1291055"/>
                  </a:lnTo>
                </a:path>
                <a:path w="3132454" h="1291589">
                  <a:moveTo>
                    <a:pt x="714724" y="1277938"/>
                  </a:moveTo>
                  <a:lnTo>
                    <a:pt x="714724" y="1291055"/>
                  </a:lnTo>
                </a:path>
                <a:path w="3132454" h="1291589">
                  <a:moveTo>
                    <a:pt x="726039" y="1277938"/>
                  </a:moveTo>
                  <a:lnTo>
                    <a:pt x="726039" y="1291055"/>
                  </a:lnTo>
                </a:path>
                <a:path w="3132454" h="1291589">
                  <a:moveTo>
                    <a:pt x="737353" y="1277938"/>
                  </a:moveTo>
                  <a:lnTo>
                    <a:pt x="737353" y="1291055"/>
                  </a:lnTo>
                </a:path>
                <a:path w="3132454" h="1291589">
                  <a:moveTo>
                    <a:pt x="750554" y="1277938"/>
                  </a:moveTo>
                  <a:lnTo>
                    <a:pt x="750554" y="1291055"/>
                  </a:lnTo>
                </a:path>
                <a:path w="3132454" h="1291589">
                  <a:moveTo>
                    <a:pt x="761869" y="1277938"/>
                  </a:moveTo>
                  <a:lnTo>
                    <a:pt x="761869" y="1291055"/>
                  </a:lnTo>
                </a:path>
                <a:path w="3132454" h="1291589">
                  <a:moveTo>
                    <a:pt x="773184" y="1277938"/>
                  </a:moveTo>
                  <a:lnTo>
                    <a:pt x="773184" y="1291055"/>
                  </a:lnTo>
                </a:path>
                <a:path w="3132454" h="1291589">
                  <a:moveTo>
                    <a:pt x="786384" y="1277938"/>
                  </a:moveTo>
                  <a:lnTo>
                    <a:pt x="786384" y="1291055"/>
                  </a:lnTo>
                </a:path>
                <a:path w="3132454" h="1291589">
                  <a:moveTo>
                    <a:pt x="797699" y="1277938"/>
                  </a:moveTo>
                  <a:lnTo>
                    <a:pt x="797699" y="1291055"/>
                  </a:lnTo>
                </a:path>
                <a:path w="3132454" h="1291589">
                  <a:moveTo>
                    <a:pt x="810899" y="1277938"/>
                  </a:moveTo>
                  <a:lnTo>
                    <a:pt x="810899" y="1291055"/>
                  </a:lnTo>
                </a:path>
                <a:path w="3132454" h="1291589">
                  <a:moveTo>
                    <a:pt x="822214" y="1277938"/>
                  </a:moveTo>
                  <a:lnTo>
                    <a:pt x="822214" y="1291055"/>
                  </a:lnTo>
                </a:path>
                <a:path w="3132454" h="1291589">
                  <a:moveTo>
                    <a:pt x="833529" y="1277938"/>
                  </a:moveTo>
                  <a:lnTo>
                    <a:pt x="833529" y="1291055"/>
                  </a:lnTo>
                </a:path>
                <a:path w="3132454" h="1291589">
                  <a:moveTo>
                    <a:pt x="846730" y="1277938"/>
                  </a:moveTo>
                  <a:lnTo>
                    <a:pt x="846730" y="1291055"/>
                  </a:lnTo>
                </a:path>
                <a:path w="3132454" h="1291589">
                  <a:moveTo>
                    <a:pt x="858044" y="1277938"/>
                  </a:moveTo>
                  <a:lnTo>
                    <a:pt x="858044" y="1291055"/>
                  </a:lnTo>
                </a:path>
                <a:path w="3132454" h="1291589">
                  <a:moveTo>
                    <a:pt x="869359" y="1277939"/>
                  </a:moveTo>
                  <a:lnTo>
                    <a:pt x="869359" y="1291055"/>
                  </a:lnTo>
                </a:path>
                <a:path w="3132454" h="1291589">
                  <a:moveTo>
                    <a:pt x="882560" y="1277939"/>
                  </a:moveTo>
                  <a:lnTo>
                    <a:pt x="882560" y="1291055"/>
                  </a:lnTo>
                </a:path>
                <a:path w="3132454" h="1291589">
                  <a:moveTo>
                    <a:pt x="893874" y="1277939"/>
                  </a:moveTo>
                  <a:lnTo>
                    <a:pt x="893874" y="1291055"/>
                  </a:lnTo>
                </a:path>
                <a:path w="3132454" h="1291589">
                  <a:moveTo>
                    <a:pt x="905189" y="1277939"/>
                  </a:moveTo>
                  <a:lnTo>
                    <a:pt x="905189" y="1291055"/>
                  </a:lnTo>
                </a:path>
                <a:path w="3132454" h="1291589">
                  <a:moveTo>
                    <a:pt x="918390" y="1277939"/>
                  </a:moveTo>
                  <a:lnTo>
                    <a:pt x="918390" y="1291055"/>
                  </a:lnTo>
                </a:path>
                <a:path w="3132454" h="1291589">
                  <a:moveTo>
                    <a:pt x="929705" y="1277939"/>
                  </a:moveTo>
                  <a:lnTo>
                    <a:pt x="929705" y="1291055"/>
                  </a:lnTo>
                </a:path>
                <a:path w="3132454" h="1291589">
                  <a:moveTo>
                    <a:pt x="941019" y="1277939"/>
                  </a:moveTo>
                  <a:lnTo>
                    <a:pt x="941019" y="1291055"/>
                  </a:lnTo>
                </a:path>
                <a:path w="3132454" h="1291589">
                  <a:moveTo>
                    <a:pt x="954220" y="1277939"/>
                  </a:moveTo>
                  <a:lnTo>
                    <a:pt x="954220" y="1291055"/>
                  </a:lnTo>
                </a:path>
                <a:path w="3132454" h="1291589">
                  <a:moveTo>
                    <a:pt x="965535" y="1277939"/>
                  </a:moveTo>
                  <a:lnTo>
                    <a:pt x="965535" y="1291055"/>
                  </a:lnTo>
                </a:path>
                <a:path w="3132454" h="1291589">
                  <a:moveTo>
                    <a:pt x="976849" y="1277939"/>
                  </a:moveTo>
                  <a:lnTo>
                    <a:pt x="976849" y="1291055"/>
                  </a:lnTo>
                </a:path>
                <a:path w="3132454" h="1291589">
                  <a:moveTo>
                    <a:pt x="990050" y="1277939"/>
                  </a:moveTo>
                  <a:lnTo>
                    <a:pt x="990050" y="1291055"/>
                  </a:lnTo>
                </a:path>
                <a:path w="3132454" h="1291589">
                  <a:moveTo>
                    <a:pt x="1001365" y="1277939"/>
                  </a:moveTo>
                  <a:lnTo>
                    <a:pt x="1001365" y="1291055"/>
                  </a:lnTo>
                </a:path>
                <a:path w="3132454" h="1291589">
                  <a:moveTo>
                    <a:pt x="1012680" y="1277939"/>
                  </a:moveTo>
                  <a:lnTo>
                    <a:pt x="1012680" y="1291055"/>
                  </a:lnTo>
                </a:path>
                <a:path w="3132454" h="1291589">
                  <a:moveTo>
                    <a:pt x="1025880" y="1277939"/>
                  </a:moveTo>
                  <a:lnTo>
                    <a:pt x="1025880" y="1291055"/>
                  </a:lnTo>
                </a:path>
                <a:path w="3132454" h="1291589">
                  <a:moveTo>
                    <a:pt x="1037195" y="1277939"/>
                  </a:moveTo>
                  <a:lnTo>
                    <a:pt x="1037195" y="1291055"/>
                  </a:lnTo>
                </a:path>
                <a:path w="3132454" h="1291589">
                  <a:moveTo>
                    <a:pt x="1048510" y="1277939"/>
                  </a:moveTo>
                  <a:lnTo>
                    <a:pt x="1048510" y="1291055"/>
                  </a:lnTo>
                </a:path>
                <a:path w="3132454" h="1291589">
                  <a:moveTo>
                    <a:pt x="1061710" y="1277939"/>
                  </a:moveTo>
                  <a:lnTo>
                    <a:pt x="1061710" y="1291055"/>
                  </a:lnTo>
                </a:path>
                <a:path w="3132454" h="1291589">
                  <a:moveTo>
                    <a:pt x="1073025" y="1277939"/>
                  </a:moveTo>
                  <a:lnTo>
                    <a:pt x="1073025" y="1291055"/>
                  </a:lnTo>
                </a:path>
                <a:path w="3132454" h="1291589">
                  <a:moveTo>
                    <a:pt x="1086226" y="1277939"/>
                  </a:moveTo>
                  <a:lnTo>
                    <a:pt x="1086226" y="1291055"/>
                  </a:lnTo>
                </a:path>
                <a:path w="3132454" h="1291589">
                  <a:moveTo>
                    <a:pt x="1097540" y="1277939"/>
                  </a:moveTo>
                  <a:lnTo>
                    <a:pt x="1097540" y="1291055"/>
                  </a:lnTo>
                </a:path>
                <a:path w="3132454" h="1291589">
                  <a:moveTo>
                    <a:pt x="1108855" y="1277939"/>
                  </a:moveTo>
                  <a:lnTo>
                    <a:pt x="1108855" y="1291055"/>
                  </a:lnTo>
                </a:path>
                <a:path w="3132454" h="1291589">
                  <a:moveTo>
                    <a:pt x="1122056" y="1277939"/>
                  </a:moveTo>
                  <a:lnTo>
                    <a:pt x="1122056" y="1291055"/>
                  </a:lnTo>
                </a:path>
                <a:path w="3132454" h="1291589">
                  <a:moveTo>
                    <a:pt x="1133370" y="1277939"/>
                  </a:moveTo>
                  <a:lnTo>
                    <a:pt x="1133370" y="1291055"/>
                  </a:lnTo>
                </a:path>
                <a:path w="3132454" h="1291589">
                  <a:moveTo>
                    <a:pt x="1144685" y="1277939"/>
                  </a:moveTo>
                  <a:lnTo>
                    <a:pt x="1144685" y="1291055"/>
                  </a:lnTo>
                </a:path>
                <a:path w="3132454" h="1291589">
                  <a:moveTo>
                    <a:pt x="1157886" y="1277939"/>
                  </a:moveTo>
                  <a:lnTo>
                    <a:pt x="1157886" y="1291055"/>
                  </a:lnTo>
                </a:path>
                <a:path w="3132454" h="1291589">
                  <a:moveTo>
                    <a:pt x="1169201" y="1277939"/>
                  </a:moveTo>
                  <a:lnTo>
                    <a:pt x="1169201" y="1291055"/>
                  </a:lnTo>
                </a:path>
                <a:path w="3132454" h="1291589">
                  <a:moveTo>
                    <a:pt x="1180515" y="1277939"/>
                  </a:moveTo>
                  <a:lnTo>
                    <a:pt x="1180515" y="1291055"/>
                  </a:lnTo>
                </a:path>
                <a:path w="3132454" h="1291589">
                  <a:moveTo>
                    <a:pt x="1193716" y="1277939"/>
                  </a:moveTo>
                  <a:lnTo>
                    <a:pt x="1193716" y="1291055"/>
                  </a:lnTo>
                </a:path>
                <a:path w="3132454" h="1291589">
                  <a:moveTo>
                    <a:pt x="1205031" y="1277939"/>
                  </a:moveTo>
                  <a:lnTo>
                    <a:pt x="1205031" y="1291055"/>
                  </a:lnTo>
                </a:path>
                <a:path w="3132454" h="1291589">
                  <a:moveTo>
                    <a:pt x="1216345" y="1277939"/>
                  </a:moveTo>
                  <a:lnTo>
                    <a:pt x="1216345" y="1291055"/>
                  </a:lnTo>
                </a:path>
                <a:path w="3132454" h="1291589">
                  <a:moveTo>
                    <a:pt x="1229546" y="1277939"/>
                  </a:moveTo>
                  <a:lnTo>
                    <a:pt x="1229546" y="1291055"/>
                  </a:lnTo>
                </a:path>
                <a:path w="3132454" h="1291589">
                  <a:moveTo>
                    <a:pt x="1240861" y="1277939"/>
                  </a:moveTo>
                  <a:lnTo>
                    <a:pt x="1240861" y="1291055"/>
                  </a:lnTo>
                </a:path>
                <a:path w="3132454" h="1291589">
                  <a:moveTo>
                    <a:pt x="1252176" y="1277939"/>
                  </a:moveTo>
                  <a:lnTo>
                    <a:pt x="1252176" y="1291055"/>
                  </a:lnTo>
                </a:path>
                <a:path w="3132454" h="1291589">
                  <a:moveTo>
                    <a:pt x="1265376" y="1277939"/>
                  </a:moveTo>
                  <a:lnTo>
                    <a:pt x="1265376" y="1291055"/>
                  </a:lnTo>
                </a:path>
                <a:path w="3132454" h="1291589">
                  <a:moveTo>
                    <a:pt x="1276691" y="1277939"/>
                  </a:moveTo>
                  <a:lnTo>
                    <a:pt x="1276691" y="1291055"/>
                  </a:lnTo>
                </a:path>
                <a:path w="3132454" h="1291589">
                  <a:moveTo>
                    <a:pt x="1288006" y="1277939"/>
                  </a:moveTo>
                  <a:lnTo>
                    <a:pt x="1288006" y="1291055"/>
                  </a:lnTo>
                </a:path>
                <a:path w="3132454" h="1291589">
                  <a:moveTo>
                    <a:pt x="1301206" y="1277939"/>
                  </a:moveTo>
                  <a:lnTo>
                    <a:pt x="1301206" y="1291055"/>
                  </a:lnTo>
                </a:path>
                <a:path w="3132454" h="1291589">
                  <a:moveTo>
                    <a:pt x="1312521" y="1277939"/>
                  </a:moveTo>
                  <a:lnTo>
                    <a:pt x="1312521" y="1291055"/>
                  </a:lnTo>
                </a:path>
                <a:path w="3132454" h="1291589">
                  <a:moveTo>
                    <a:pt x="1325722" y="1277939"/>
                  </a:moveTo>
                  <a:lnTo>
                    <a:pt x="1325722" y="1291055"/>
                  </a:lnTo>
                </a:path>
                <a:path w="3132454" h="1291589">
                  <a:moveTo>
                    <a:pt x="1337036" y="1277939"/>
                  </a:moveTo>
                  <a:lnTo>
                    <a:pt x="1337036" y="1291055"/>
                  </a:lnTo>
                </a:path>
                <a:path w="3132454" h="1291589">
                  <a:moveTo>
                    <a:pt x="1348351" y="1277939"/>
                  </a:moveTo>
                  <a:lnTo>
                    <a:pt x="1348351" y="1291055"/>
                  </a:lnTo>
                </a:path>
                <a:path w="3132454" h="1291589">
                  <a:moveTo>
                    <a:pt x="1361552" y="1277939"/>
                  </a:moveTo>
                  <a:lnTo>
                    <a:pt x="1361552" y="1291055"/>
                  </a:lnTo>
                </a:path>
                <a:path w="3132454" h="1291589">
                  <a:moveTo>
                    <a:pt x="1372867" y="1277939"/>
                  </a:moveTo>
                  <a:lnTo>
                    <a:pt x="1372867" y="1291055"/>
                  </a:lnTo>
                </a:path>
                <a:path w="3132454" h="1291589">
                  <a:moveTo>
                    <a:pt x="1384181" y="1277939"/>
                  </a:moveTo>
                  <a:lnTo>
                    <a:pt x="1384181" y="1291055"/>
                  </a:lnTo>
                </a:path>
                <a:path w="3132454" h="1291589">
                  <a:moveTo>
                    <a:pt x="1397382" y="1277939"/>
                  </a:moveTo>
                  <a:lnTo>
                    <a:pt x="1397382" y="1291055"/>
                  </a:lnTo>
                </a:path>
                <a:path w="3132454" h="1291589">
                  <a:moveTo>
                    <a:pt x="1408697" y="1277939"/>
                  </a:moveTo>
                  <a:lnTo>
                    <a:pt x="1408697" y="1291055"/>
                  </a:lnTo>
                </a:path>
                <a:path w="3132454" h="1291589">
                  <a:moveTo>
                    <a:pt x="1420011" y="1277939"/>
                  </a:moveTo>
                  <a:lnTo>
                    <a:pt x="1420011" y="1291055"/>
                  </a:lnTo>
                </a:path>
                <a:path w="3132454" h="1291589">
                  <a:moveTo>
                    <a:pt x="1433212" y="1277939"/>
                  </a:moveTo>
                  <a:lnTo>
                    <a:pt x="1433212" y="1291055"/>
                  </a:lnTo>
                </a:path>
                <a:path w="3132454" h="1291589">
                  <a:moveTo>
                    <a:pt x="1444527" y="1277939"/>
                  </a:moveTo>
                  <a:lnTo>
                    <a:pt x="1444527" y="1291055"/>
                  </a:lnTo>
                </a:path>
                <a:path w="3132454" h="1291589">
                  <a:moveTo>
                    <a:pt x="1455842" y="1277939"/>
                  </a:moveTo>
                  <a:lnTo>
                    <a:pt x="1455842" y="1291055"/>
                  </a:lnTo>
                </a:path>
                <a:path w="3132454" h="1291589">
                  <a:moveTo>
                    <a:pt x="1469042" y="1277939"/>
                  </a:moveTo>
                  <a:lnTo>
                    <a:pt x="1469042" y="1291055"/>
                  </a:lnTo>
                </a:path>
                <a:path w="3132454" h="1291589">
                  <a:moveTo>
                    <a:pt x="1480357" y="1277939"/>
                  </a:moveTo>
                  <a:lnTo>
                    <a:pt x="1480357" y="1291055"/>
                  </a:lnTo>
                </a:path>
                <a:path w="3132454" h="1291589">
                  <a:moveTo>
                    <a:pt x="1491672" y="1277939"/>
                  </a:moveTo>
                  <a:lnTo>
                    <a:pt x="1491672" y="1291055"/>
                  </a:lnTo>
                </a:path>
                <a:path w="3132454" h="1291589">
                  <a:moveTo>
                    <a:pt x="1504872" y="1277939"/>
                  </a:moveTo>
                  <a:lnTo>
                    <a:pt x="1504872" y="1291055"/>
                  </a:lnTo>
                </a:path>
                <a:path w="3132454" h="1291589">
                  <a:moveTo>
                    <a:pt x="1516187" y="1277939"/>
                  </a:moveTo>
                  <a:lnTo>
                    <a:pt x="1516187" y="1291055"/>
                  </a:lnTo>
                </a:path>
                <a:path w="3132454" h="1291589">
                  <a:moveTo>
                    <a:pt x="1527502" y="1277939"/>
                  </a:moveTo>
                  <a:lnTo>
                    <a:pt x="1527502" y="1291055"/>
                  </a:lnTo>
                </a:path>
                <a:path w="3132454" h="1291589">
                  <a:moveTo>
                    <a:pt x="1540702" y="1277939"/>
                  </a:moveTo>
                  <a:lnTo>
                    <a:pt x="1540702" y="1291055"/>
                  </a:lnTo>
                </a:path>
                <a:path w="3132454" h="1291589">
                  <a:moveTo>
                    <a:pt x="1552017" y="1277939"/>
                  </a:moveTo>
                  <a:lnTo>
                    <a:pt x="1552017" y="1291055"/>
                  </a:lnTo>
                </a:path>
                <a:path w="3132454" h="1291589">
                  <a:moveTo>
                    <a:pt x="1565218" y="1277939"/>
                  </a:moveTo>
                  <a:lnTo>
                    <a:pt x="1565218" y="1291055"/>
                  </a:lnTo>
                </a:path>
                <a:path w="3132454" h="1291589">
                  <a:moveTo>
                    <a:pt x="1576532" y="1277939"/>
                  </a:moveTo>
                  <a:lnTo>
                    <a:pt x="1576532" y="1291055"/>
                  </a:lnTo>
                </a:path>
                <a:path w="3132454" h="1291589">
                  <a:moveTo>
                    <a:pt x="1587847" y="1277939"/>
                  </a:moveTo>
                  <a:lnTo>
                    <a:pt x="1587847" y="1291055"/>
                  </a:lnTo>
                </a:path>
                <a:path w="3132454" h="1291589">
                  <a:moveTo>
                    <a:pt x="1601048" y="1277939"/>
                  </a:moveTo>
                  <a:lnTo>
                    <a:pt x="1601048" y="1291055"/>
                  </a:lnTo>
                </a:path>
                <a:path w="3132454" h="1291589">
                  <a:moveTo>
                    <a:pt x="1612363" y="1277939"/>
                  </a:moveTo>
                  <a:lnTo>
                    <a:pt x="1612363" y="1291055"/>
                  </a:lnTo>
                </a:path>
                <a:path w="3132454" h="1291589">
                  <a:moveTo>
                    <a:pt x="1623677" y="1277939"/>
                  </a:moveTo>
                  <a:lnTo>
                    <a:pt x="1623677" y="1291055"/>
                  </a:lnTo>
                </a:path>
                <a:path w="3132454" h="1291589">
                  <a:moveTo>
                    <a:pt x="1636878" y="1277939"/>
                  </a:moveTo>
                  <a:lnTo>
                    <a:pt x="1636878" y="1291055"/>
                  </a:lnTo>
                </a:path>
                <a:path w="3132454" h="1291589">
                  <a:moveTo>
                    <a:pt x="1648193" y="1277939"/>
                  </a:moveTo>
                  <a:lnTo>
                    <a:pt x="1648193" y="1291055"/>
                  </a:lnTo>
                </a:path>
                <a:path w="3132454" h="1291589">
                  <a:moveTo>
                    <a:pt x="1659507" y="1277939"/>
                  </a:moveTo>
                  <a:lnTo>
                    <a:pt x="1659507" y="1291055"/>
                  </a:lnTo>
                </a:path>
                <a:path w="3132454" h="1291589">
                  <a:moveTo>
                    <a:pt x="1672708" y="1277939"/>
                  </a:moveTo>
                  <a:lnTo>
                    <a:pt x="1672708" y="1291055"/>
                  </a:lnTo>
                </a:path>
                <a:path w="3132454" h="1291589">
                  <a:moveTo>
                    <a:pt x="1684023" y="1277939"/>
                  </a:moveTo>
                  <a:lnTo>
                    <a:pt x="1684023" y="1291055"/>
                  </a:lnTo>
                </a:path>
                <a:path w="3132454" h="1291589">
                  <a:moveTo>
                    <a:pt x="1695338" y="1277939"/>
                  </a:moveTo>
                  <a:lnTo>
                    <a:pt x="1695338" y="1291055"/>
                  </a:lnTo>
                </a:path>
                <a:path w="3132454" h="1291589">
                  <a:moveTo>
                    <a:pt x="1708538" y="1277939"/>
                  </a:moveTo>
                  <a:lnTo>
                    <a:pt x="1708538" y="1291055"/>
                  </a:lnTo>
                </a:path>
                <a:path w="3132454" h="1291589">
                  <a:moveTo>
                    <a:pt x="1719853" y="1277939"/>
                  </a:moveTo>
                  <a:lnTo>
                    <a:pt x="1719853" y="1291055"/>
                  </a:lnTo>
                </a:path>
                <a:path w="3132454" h="1291589">
                  <a:moveTo>
                    <a:pt x="1731168" y="1277939"/>
                  </a:moveTo>
                  <a:lnTo>
                    <a:pt x="1731168" y="1291055"/>
                  </a:lnTo>
                </a:path>
                <a:path w="3132454" h="1291589">
                  <a:moveTo>
                    <a:pt x="1744368" y="1277939"/>
                  </a:moveTo>
                  <a:lnTo>
                    <a:pt x="1744368" y="1291055"/>
                  </a:lnTo>
                </a:path>
                <a:path w="3132454" h="1291589">
                  <a:moveTo>
                    <a:pt x="1755683" y="1277939"/>
                  </a:moveTo>
                  <a:lnTo>
                    <a:pt x="1755683" y="1291055"/>
                  </a:lnTo>
                </a:path>
                <a:path w="3132454" h="1291589">
                  <a:moveTo>
                    <a:pt x="1766998" y="1277939"/>
                  </a:moveTo>
                  <a:lnTo>
                    <a:pt x="1766998" y="1291055"/>
                  </a:lnTo>
                </a:path>
                <a:path w="3132454" h="1291589">
                  <a:moveTo>
                    <a:pt x="1780198" y="1277939"/>
                  </a:moveTo>
                  <a:lnTo>
                    <a:pt x="1780198" y="1291055"/>
                  </a:lnTo>
                </a:path>
                <a:path w="3132454" h="1291589">
                  <a:moveTo>
                    <a:pt x="1791513" y="1277939"/>
                  </a:moveTo>
                  <a:lnTo>
                    <a:pt x="1791513" y="1291055"/>
                  </a:lnTo>
                </a:path>
                <a:path w="3132454" h="1291589">
                  <a:moveTo>
                    <a:pt x="1804714" y="1277939"/>
                  </a:moveTo>
                  <a:lnTo>
                    <a:pt x="1804714" y="1291055"/>
                  </a:lnTo>
                </a:path>
                <a:path w="3132454" h="1291589">
                  <a:moveTo>
                    <a:pt x="1816028" y="1277939"/>
                  </a:moveTo>
                  <a:lnTo>
                    <a:pt x="1816028" y="1291055"/>
                  </a:lnTo>
                </a:path>
                <a:path w="3132454" h="1291589">
                  <a:moveTo>
                    <a:pt x="1827343" y="1277939"/>
                  </a:moveTo>
                  <a:lnTo>
                    <a:pt x="1827343" y="1291055"/>
                  </a:lnTo>
                </a:path>
                <a:path w="3132454" h="1291589">
                  <a:moveTo>
                    <a:pt x="1840544" y="1277939"/>
                  </a:moveTo>
                  <a:lnTo>
                    <a:pt x="1840544" y="1291055"/>
                  </a:lnTo>
                </a:path>
                <a:path w="3132454" h="1291589">
                  <a:moveTo>
                    <a:pt x="1851859" y="1277939"/>
                  </a:moveTo>
                  <a:lnTo>
                    <a:pt x="1851859" y="1291055"/>
                  </a:lnTo>
                </a:path>
                <a:path w="3132454" h="1291589">
                  <a:moveTo>
                    <a:pt x="1863173" y="1277939"/>
                  </a:moveTo>
                  <a:lnTo>
                    <a:pt x="1863173" y="1291055"/>
                  </a:lnTo>
                </a:path>
                <a:path w="3132454" h="1291589">
                  <a:moveTo>
                    <a:pt x="1876374" y="1277939"/>
                  </a:moveTo>
                  <a:lnTo>
                    <a:pt x="1876374" y="1291055"/>
                  </a:lnTo>
                </a:path>
                <a:path w="3132454" h="1291589">
                  <a:moveTo>
                    <a:pt x="1887689" y="1277939"/>
                  </a:moveTo>
                  <a:lnTo>
                    <a:pt x="1887689" y="1291055"/>
                  </a:lnTo>
                </a:path>
                <a:path w="3132454" h="1291589">
                  <a:moveTo>
                    <a:pt x="1899003" y="1277939"/>
                  </a:moveTo>
                  <a:lnTo>
                    <a:pt x="1899003" y="1291055"/>
                  </a:lnTo>
                </a:path>
                <a:path w="3132454" h="1291589">
                  <a:moveTo>
                    <a:pt x="1912204" y="1277939"/>
                  </a:moveTo>
                  <a:lnTo>
                    <a:pt x="1912204" y="1291055"/>
                  </a:lnTo>
                </a:path>
                <a:path w="3132454" h="1291589">
                  <a:moveTo>
                    <a:pt x="1923519" y="1277939"/>
                  </a:moveTo>
                  <a:lnTo>
                    <a:pt x="1923519" y="1291055"/>
                  </a:lnTo>
                </a:path>
                <a:path w="3132454" h="1291589">
                  <a:moveTo>
                    <a:pt x="1934834" y="1277939"/>
                  </a:moveTo>
                  <a:lnTo>
                    <a:pt x="1934834" y="1291055"/>
                  </a:lnTo>
                </a:path>
                <a:path w="3132454" h="1291589">
                  <a:moveTo>
                    <a:pt x="1948034" y="1277939"/>
                  </a:moveTo>
                  <a:lnTo>
                    <a:pt x="1948034" y="1291055"/>
                  </a:lnTo>
                </a:path>
                <a:path w="3132454" h="1291589">
                  <a:moveTo>
                    <a:pt x="1959349" y="1277939"/>
                  </a:moveTo>
                  <a:lnTo>
                    <a:pt x="1959349" y="1291055"/>
                  </a:lnTo>
                </a:path>
                <a:path w="3132454" h="1291589">
                  <a:moveTo>
                    <a:pt x="1970664" y="1277939"/>
                  </a:moveTo>
                  <a:lnTo>
                    <a:pt x="1970664" y="1291055"/>
                  </a:lnTo>
                </a:path>
                <a:path w="3132454" h="1291589">
                  <a:moveTo>
                    <a:pt x="1983864" y="1277939"/>
                  </a:moveTo>
                  <a:lnTo>
                    <a:pt x="1983864" y="1291055"/>
                  </a:lnTo>
                </a:path>
                <a:path w="3132454" h="1291589">
                  <a:moveTo>
                    <a:pt x="1995179" y="1277939"/>
                  </a:moveTo>
                  <a:lnTo>
                    <a:pt x="1995179" y="1291055"/>
                  </a:lnTo>
                </a:path>
                <a:path w="3132454" h="1291589">
                  <a:moveTo>
                    <a:pt x="2006494" y="1277939"/>
                  </a:moveTo>
                  <a:lnTo>
                    <a:pt x="2006494" y="1291055"/>
                  </a:lnTo>
                </a:path>
                <a:path w="3132454" h="1291589">
                  <a:moveTo>
                    <a:pt x="2019694" y="1277939"/>
                  </a:moveTo>
                  <a:lnTo>
                    <a:pt x="2019694" y="1291055"/>
                  </a:lnTo>
                </a:path>
                <a:path w="3132454" h="1291589">
                  <a:moveTo>
                    <a:pt x="2031009" y="1277939"/>
                  </a:moveTo>
                  <a:lnTo>
                    <a:pt x="2031009" y="1291055"/>
                  </a:lnTo>
                </a:path>
                <a:path w="3132454" h="1291589">
                  <a:moveTo>
                    <a:pt x="2044210" y="1277939"/>
                  </a:moveTo>
                  <a:lnTo>
                    <a:pt x="2044210" y="1291055"/>
                  </a:lnTo>
                </a:path>
                <a:path w="3132454" h="1291589">
                  <a:moveTo>
                    <a:pt x="2055525" y="1277939"/>
                  </a:moveTo>
                  <a:lnTo>
                    <a:pt x="2055525" y="1291055"/>
                  </a:lnTo>
                </a:path>
                <a:path w="3132454" h="1291589">
                  <a:moveTo>
                    <a:pt x="2066839" y="1277939"/>
                  </a:moveTo>
                  <a:lnTo>
                    <a:pt x="2066839" y="1291055"/>
                  </a:lnTo>
                </a:path>
                <a:path w="3132454" h="1291589">
                  <a:moveTo>
                    <a:pt x="2080040" y="1277939"/>
                  </a:moveTo>
                  <a:lnTo>
                    <a:pt x="2080040" y="1291055"/>
                  </a:lnTo>
                </a:path>
                <a:path w="3132454" h="1291589">
                  <a:moveTo>
                    <a:pt x="2091355" y="1277939"/>
                  </a:moveTo>
                  <a:lnTo>
                    <a:pt x="2091355" y="1291055"/>
                  </a:lnTo>
                </a:path>
                <a:path w="3132454" h="1291589">
                  <a:moveTo>
                    <a:pt x="2102669" y="1277939"/>
                  </a:moveTo>
                  <a:lnTo>
                    <a:pt x="2102669" y="1291055"/>
                  </a:lnTo>
                </a:path>
                <a:path w="3132454" h="1291589">
                  <a:moveTo>
                    <a:pt x="2115870" y="1277939"/>
                  </a:moveTo>
                  <a:lnTo>
                    <a:pt x="2115870" y="1291055"/>
                  </a:lnTo>
                </a:path>
                <a:path w="3132454" h="1291589">
                  <a:moveTo>
                    <a:pt x="2127185" y="1277939"/>
                  </a:moveTo>
                  <a:lnTo>
                    <a:pt x="2127185" y="1291055"/>
                  </a:lnTo>
                </a:path>
                <a:path w="3132454" h="1291589">
                  <a:moveTo>
                    <a:pt x="2138500" y="1277939"/>
                  </a:moveTo>
                  <a:lnTo>
                    <a:pt x="2138500" y="1291055"/>
                  </a:lnTo>
                </a:path>
                <a:path w="3132454" h="1291589">
                  <a:moveTo>
                    <a:pt x="2151700" y="1277939"/>
                  </a:moveTo>
                  <a:lnTo>
                    <a:pt x="2151700" y="1291055"/>
                  </a:lnTo>
                </a:path>
                <a:path w="3132454" h="1291589">
                  <a:moveTo>
                    <a:pt x="2163015" y="1277939"/>
                  </a:moveTo>
                  <a:lnTo>
                    <a:pt x="2163015" y="1291055"/>
                  </a:lnTo>
                </a:path>
                <a:path w="3132454" h="1291589">
                  <a:moveTo>
                    <a:pt x="2174330" y="1277939"/>
                  </a:moveTo>
                  <a:lnTo>
                    <a:pt x="2174330" y="1291055"/>
                  </a:lnTo>
                </a:path>
                <a:path w="3132454" h="1291589">
                  <a:moveTo>
                    <a:pt x="2187530" y="1277939"/>
                  </a:moveTo>
                  <a:lnTo>
                    <a:pt x="2187530" y="1291055"/>
                  </a:lnTo>
                </a:path>
                <a:path w="3132454" h="1291589">
                  <a:moveTo>
                    <a:pt x="2198845" y="1277939"/>
                  </a:moveTo>
                  <a:lnTo>
                    <a:pt x="2198845" y="1291055"/>
                  </a:lnTo>
                </a:path>
                <a:path w="3132454" h="1291589">
                  <a:moveTo>
                    <a:pt x="2210160" y="1277939"/>
                  </a:moveTo>
                  <a:lnTo>
                    <a:pt x="2210160" y="1291055"/>
                  </a:lnTo>
                </a:path>
                <a:path w="3132454" h="1291589">
                  <a:moveTo>
                    <a:pt x="2223360" y="1277939"/>
                  </a:moveTo>
                  <a:lnTo>
                    <a:pt x="2223360" y="1291055"/>
                  </a:lnTo>
                </a:path>
                <a:path w="3132454" h="1291589">
                  <a:moveTo>
                    <a:pt x="2234675" y="1277939"/>
                  </a:moveTo>
                  <a:lnTo>
                    <a:pt x="2234675" y="1291055"/>
                  </a:lnTo>
                </a:path>
                <a:path w="3132454" h="1291589">
                  <a:moveTo>
                    <a:pt x="2245990" y="1277939"/>
                  </a:moveTo>
                  <a:lnTo>
                    <a:pt x="2245990" y="1291055"/>
                  </a:lnTo>
                </a:path>
                <a:path w="3132454" h="1291589">
                  <a:moveTo>
                    <a:pt x="2259190" y="1277939"/>
                  </a:moveTo>
                  <a:lnTo>
                    <a:pt x="2259190" y="1291055"/>
                  </a:lnTo>
                </a:path>
                <a:path w="3132454" h="1291589">
                  <a:moveTo>
                    <a:pt x="2270505" y="1277939"/>
                  </a:moveTo>
                  <a:lnTo>
                    <a:pt x="2270505" y="1291055"/>
                  </a:lnTo>
                </a:path>
                <a:path w="3132454" h="1291589">
                  <a:moveTo>
                    <a:pt x="2281820" y="1277939"/>
                  </a:moveTo>
                  <a:lnTo>
                    <a:pt x="2281820" y="1291055"/>
                  </a:lnTo>
                </a:path>
                <a:path w="3132454" h="1291589">
                  <a:moveTo>
                    <a:pt x="2295021" y="1277939"/>
                  </a:moveTo>
                  <a:lnTo>
                    <a:pt x="2295021" y="1291055"/>
                  </a:lnTo>
                </a:path>
                <a:path w="3132454" h="1291589">
                  <a:moveTo>
                    <a:pt x="2306335" y="1277939"/>
                  </a:moveTo>
                  <a:lnTo>
                    <a:pt x="2306335" y="1291055"/>
                  </a:lnTo>
                </a:path>
                <a:path w="3132454" h="1291589">
                  <a:moveTo>
                    <a:pt x="2319536" y="1277939"/>
                  </a:moveTo>
                  <a:lnTo>
                    <a:pt x="2319536" y="1291055"/>
                  </a:lnTo>
                </a:path>
                <a:path w="3132454" h="1291589">
                  <a:moveTo>
                    <a:pt x="2330851" y="1277939"/>
                  </a:moveTo>
                  <a:lnTo>
                    <a:pt x="2330851" y="1291055"/>
                  </a:lnTo>
                </a:path>
                <a:path w="3132454" h="1291589">
                  <a:moveTo>
                    <a:pt x="2342165" y="1277939"/>
                  </a:moveTo>
                  <a:lnTo>
                    <a:pt x="2342165" y="1291055"/>
                  </a:lnTo>
                </a:path>
                <a:path w="3132454" h="1291589">
                  <a:moveTo>
                    <a:pt x="2355366" y="1277939"/>
                  </a:moveTo>
                  <a:lnTo>
                    <a:pt x="2355366" y="1291055"/>
                  </a:lnTo>
                </a:path>
                <a:path w="3132454" h="1291589">
                  <a:moveTo>
                    <a:pt x="2366681" y="1277939"/>
                  </a:moveTo>
                  <a:lnTo>
                    <a:pt x="2366681" y="1291055"/>
                  </a:lnTo>
                </a:path>
                <a:path w="3132454" h="1291589">
                  <a:moveTo>
                    <a:pt x="2377996" y="1277939"/>
                  </a:moveTo>
                  <a:lnTo>
                    <a:pt x="2377996" y="1291055"/>
                  </a:lnTo>
                </a:path>
                <a:path w="3132454" h="1291589">
                  <a:moveTo>
                    <a:pt x="2391196" y="1277939"/>
                  </a:moveTo>
                  <a:lnTo>
                    <a:pt x="2391196" y="1291055"/>
                  </a:lnTo>
                </a:path>
                <a:path w="3132454" h="1291589">
                  <a:moveTo>
                    <a:pt x="2402511" y="1277939"/>
                  </a:moveTo>
                  <a:lnTo>
                    <a:pt x="2402511" y="1291055"/>
                  </a:lnTo>
                </a:path>
                <a:path w="3132454" h="1291589">
                  <a:moveTo>
                    <a:pt x="2413826" y="1277939"/>
                  </a:moveTo>
                  <a:lnTo>
                    <a:pt x="2413826" y="1291055"/>
                  </a:lnTo>
                </a:path>
                <a:path w="3132454" h="1291589">
                  <a:moveTo>
                    <a:pt x="2427026" y="1277939"/>
                  </a:moveTo>
                  <a:lnTo>
                    <a:pt x="2427026" y="1291055"/>
                  </a:lnTo>
                </a:path>
                <a:path w="3132454" h="1291589">
                  <a:moveTo>
                    <a:pt x="2438341" y="1277939"/>
                  </a:moveTo>
                  <a:lnTo>
                    <a:pt x="2438341" y="1291055"/>
                  </a:lnTo>
                </a:path>
                <a:path w="3132454" h="1291589">
                  <a:moveTo>
                    <a:pt x="2449656" y="1277939"/>
                  </a:moveTo>
                  <a:lnTo>
                    <a:pt x="2449656" y="1291055"/>
                  </a:lnTo>
                </a:path>
                <a:path w="3132454" h="1291589">
                  <a:moveTo>
                    <a:pt x="2462856" y="1277939"/>
                  </a:moveTo>
                  <a:lnTo>
                    <a:pt x="2462856" y="1291055"/>
                  </a:lnTo>
                </a:path>
                <a:path w="3132454" h="1291589">
                  <a:moveTo>
                    <a:pt x="2474171" y="1277939"/>
                  </a:moveTo>
                  <a:lnTo>
                    <a:pt x="2474171" y="1291055"/>
                  </a:lnTo>
                </a:path>
                <a:path w="3132454" h="1291589">
                  <a:moveTo>
                    <a:pt x="2485486" y="1277939"/>
                  </a:moveTo>
                  <a:lnTo>
                    <a:pt x="2485486" y="1291055"/>
                  </a:lnTo>
                </a:path>
                <a:path w="3132454" h="1291589">
                  <a:moveTo>
                    <a:pt x="2498686" y="1277939"/>
                  </a:moveTo>
                  <a:lnTo>
                    <a:pt x="2498686" y="1291055"/>
                  </a:lnTo>
                </a:path>
                <a:path w="3132454" h="1291589">
                  <a:moveTo>
                    <a:pt x="2510001" y="1277939"/>
                  </a:moveTo>
                  <a:lnTo>
                    <a:pt x="2510001" y="1291055"/>
                  </a:lnTo>
                </a:path>
                <a:path w="3132454" h="1291589">
                  <a:moveTo>
                    <a:pt x="2521316" y="1277939"/>
                  </a:moveTo>
                  <a:lnTo>
                    <a:pt x="2521316" y="1291055"/>
                  </a:lnTo>
                </a:path>
                <a:path w="3132454" h="1291589">
                  <a:moveTo>
                    <a:pt x="2534517" y="1277939"/>
                  </a:moveTo>
                  <a:lnTo>
                    <a:pt x="2534517" y="1291055"/>
                  </a:lnTo>
                </a:path>
                <a:path w="3132454" h="1291589">
                  <a:moveTo>
                    <a:pt x="2545831" y="1277939"/>
                  </a:moveTo>
                  <a:lnTo>
                    <a:pt x="2545831" y="1291055"/>
                  </a:lnTo>
                </a:path>
                <a:path w="3132454" h="1291589">
                  <a:moveTo>
                    <a:pt x="2559032" y="1277939"/>
                  </a:moveTo>
                  <a:lnTo>
                    <a:pt x="2559032" y="1291055"/>
                  </a:lnTo>
                </a:path>
                <a:path w="3132454" h="1291589">
                  <a:moveTo>
                    <a:pt x="2570347" y="1277939"/>
                  </a:moveTo>
                  <a:lnTo>
                    <a:pt x="2570347" y="1291055"/>
                  </a:lnTo>
                </a:path>
                <a:path w="3132454" h="1291589">
                  <a:moveTo>
                    <a:pt x="2581661" y="1277939"/>
                  </a:moveTo>
                  <a:lnTo>
                    <a:pt x="2581661" y="1291055"/>
                  </a:lnTo>
                </a:path>
                <a:path w="3132454" h="1291589">
                  <a:moveTo>
                    <a:pt x="2594862" y="1277939"/>
                  </a:moveTo>
                  <a:lnTo>
                    <a:pt x="2594862" y="1291055"/>
                  </a:lnTo>
                </a:path>
                <a:path w="3132454" h="1291589">
                  <a:moveTo>
                    <a:pt x="2606177" y="1277939"/>
                  </a:moveTo>
                  <a:lnTo>
                    <a:pt x="2606177" y="1291055"/>
                  </a:lnTo>
                </a:path>
                <a:path w="3132454" h="1291589">
                  <a:moveTo>
                    <a:pt x="2617492" y="1277939"/>
                  </a:moveTo>
                  <a:lnTo>
                    <a:pt x="2617492" y="1291055"/>
                  </a:lnTo>
                </a:path>
                <a:path w="3132454" h="1291589">
                  <a:moveTo>
                    <a:pt x="2630692" y="1277939"/>
                  </a:moveTo>
                  <a:lnTo>
                    <a:pt x="2630692" y="1291055"/>
                  </a:lnTo>
                </a:path>
                <a:path w="3132454" h="1291589">
                  <a:moveTo>
                    <a:pt x="2642007" y="1277939"/>
                  </a:moveTo>
                  <a:lnTo>
                    <a:pt x="2642007" y="1291055"/>
                  </a:lnTo>
                </a:path>
                <a:path w="3132454" h="1291589">
                  <a:moveTo>
                    <a:pt x="2653322" y="1277939"/>
                  </a:moveTo>
                  <a:lnTo>
                    <a:pt x="2653322" y="1291055"/>
                  </a:lnTo>
                </a:path>
                <a:path w="3132454" h="1291589">
                  <a:moveTo>
                    <a:pt x="2666522" y="1277939"/>
                  </a:moveTo>
                  <a:lnTo>
                    <a:pt x="2666522" y="1291055"/>
                  </a:lnTo>
                </a:path>
                <a:path w="3132454" h="1291589">
                  <a:moveTo>
                    <a:pt x="2677837" y="1277939"/>
                  </a:moveTo>
                  <a:lnTo>
                    <a:pt x="2677837" y="1291055"/>
                  </a:lnTo>
                </a:path>
                <a:path w="3132454" h="1291589">
                  <a:moveTo>
                    <a:pt x="2689152" y="1277939"/>
                  </a:moveTo>
                  <a:lnTo>
                    <a:pt x="2689152" y="1291055"/>
                  </a:lnTo>
                </a:path>
                <a:path w="3132454" h="1291589">
                  <a:moveTo>
                    <a:pt x="2702352" y="1277939"/>
                  </a:moveTo>
                  <a:lnTo>
                    <a:pt x="2702352" y="1291055"/>
                  </a:lnTo>
                </a:path>
                <a:path w="3132454" h="1291589">
                  <a:moveTo>
                    <a:pt x="2713667" y="1277939"/>
                  </a:moveTo>
                  <a:lnTo>
                    <a:pt x="2713667" y="1291055"/>
                  </a:lnTo>
                </a:path>
                <a:path w="3132454" h="1291589">
                  <a:moveTo>
                    <a:pt x="2724982" y="1277939"/>
                  </a:moveTo>
                  <a:lnTo>
                    <a:pt x="2724982" y="1291055"/>
                  </a:lnTo>
                </a:path>
                <a:path w="3132454" h="1291589">
                  <a:moveTo>
                    <a:pt x="2738183" y="1277939"/>
                  </a:moveTo>
                  <a:lnTo>
                    <a:pt x="2738183" y="1291055"/>
                  </a:lnTo>
                </a:path>
                <a:path w="3132454" h="1291589">
                  <a:moveTo>
                    <a:pt x="2749497" y="1277939"/>
                  </a:moveTo>
                  <a:lnTo>
                    <a:pt x="2749497" y="1291055"/>
                  </a:lnTo>
                </a:path>
                <a:path w="3132454" h="1291589">
                  <a:moveTo>
                    <a:pt x="2760812" y="1277939"/>
                  </a:moveTo>
                  <a:lnTo>
                    <a:pt x="2760812" y="1291055"/>
                  </a:lnTo>
                </a:path>
                <a:path w="3132454" h="1291589">
                  <a:moveTo>
                    <a:pt x="2774013" y="1277939"/>
                  </a:moveTo>
                  <a:lnTo>
                    <a:pt x="2774013" y="1291055"/>
                  </a:lnTo>
                </a:path>
                <a:path w="3132454" h="1291589">
                  <a:moveTo>
                    <a:pt x="2785327" y="1277939"/>
                  </a:moveTo>
                  <a:lnTo>
                    <a:pt x="2785327" y="1291055"/>
                  </a:lnTo>
                </a:path>
                <a:path w="3132454" h="1291589">
                  <a:moveTo>
                    <a:pt x="2798528" y="1277939"/>
                  </a:moveTo>
                  <a:lnTo>
                    <a:pt x="2798528" y="1291055"/>
                  </a:lnTo>
                </a:path>
                <a:path w="3132454" h="1291589">
                  <a:moveTo>
                    <a:pt x="2809843" y="1277939"/>
                  </a:moveTo>
                  <a:lnTo>
                    <a:pt x="2809843" y="1291055"/>
                  </a:lnTo>
                </a:path>
                <a:path w="3132454" h="1291589">
                  <a:moveTo>
                    <a:pt x="2821158" y="1277939"/>
                  </a:moveTo>
                  <a:lnTo>
                    <a:pt x="2821158" y="1291055"/>
                  </a:lnTo>
                </a:path>
                <a:path w="3132454" h="1291589">
                  <a:moveTo>
                    <a:pt x="2834358" y="1277939"/>
                  </a:moveTo>
                  <a:lnTo>
                    <a:pt x="2834358" y="1291055"/>
                  </a:lnTo>
                </a:path>
                <a:path w="3132454" h="1291589">
                  <a:moveTo>
                    <a:pt x="2845673" y="1277939"/>
                  </a:moveTo>
                  <a:lnTo>
                    <a:pt x="2845673" y="1291055"/>
                  </a:lnTo>
                </a:path>
                <a:path w="3132454" h="1291589">
                  <a:moveTo>
                    <a:pt x="2856988" y="1277939"/>
                  </a:moveTo>
                  <a:lnTo>
                    <a:pt x="2856988" y="1291055"/>
                  </a:lnTo>
                </a:path>
                <a:path w="3132454" h="1291589">
                  <a:moveTo>
                    <a:pt x="2870188" y="1277939"/>
                  </a:moveTo>
                  <a:lnTo>
                    <a:pt x="2870188" y="1291055"/>
                  </a:lnTo>
                </a:path>
                <a:path w="3132454" h="1291589">
                  <a:moveTo>
                    <a:pt x="2881503" y="1277939"/>
                  </a:moveTo>
                  <a:lnTo>
                    <a:pt x="2881503" y="1291055"/>
                  </a:lnTo>
                </a:path>
                <a:path w="3132454" h="1291589">
                  <a:moveTo>
                    <a:pt x="2892818" y="1277939"/>
                  </a:moveTo>
                  <a:lnTo>
                    <a:pt x="2892818" y="1291055"/>
                  </a:lnTo>
                </a:path>
                <a:path w="3132454" h="1291589">
                  <a:moveTo>
                    <a:pt x="2906018" y="1277939"/>
                  </a:moveTo>
                  <a:lnTo>
                    <a:pt x="2906018" y="1291055"/>
                  </a:lnTo>
                </a:path>
                <a:path w="3132454" h="1291589">
                  <a:moveTo>
                    <a:pt x="2917333" y="1277939"/>
                  </a:moveTo>
                  <a:lnTo>
                    <a:pt x="2917333" y="1291056"/>
                  </a:lnTo>
                </a:path>
                <a:path w="3132454" h="1291589">
                  <a:moveTo>
                    <a:pt x="2928648" y="1277939"/>
                  </a:moveTo>
                  <a:lnTo>
                    <a:pt x="2928648" y="1291056"/>
                  </a:lnTo>
                </a:path>
                <a:path w="3132454" h="1291589">
                  <a:moveTo>
                    <a:pt x="2941848" y="1277939"/>
                  </a:moveTo>
                  <a:lnTo>
                    <a:pt x="2941848" y="1291056"/>
                  </a:lnTo>
                </a:path>
                <a:path w="3132454" h="1291589">
                  <a:moveTo>
                    <a:pt x="2953163" y="1277939"/>
                  </a:moveTo>
                  <a:lnTo>
                    <a:pt x="2953163" y="1291056"/>
                  </a:lnTo>
                </a:path>
                <a:path w="3132454" h="1291589">
                  <a:moveTo>
                    <a:pt x="2964478" y="1277939"/>
                  </a:moveTo>
                  <a:lnTo>
                    <a:pt x="2964478" y="1291056"/>
                  </a:lnTo>
                </a:path>
                <a:path w="3132454" h="1291589">
                  <a:moveTo>
                    <a:pt x="2977679" y="1277939"/>
                  </a:moveTo>
                  <a:lnTo>
                    <a:pt x="2977679" y="1291056"/>
                  </a:lnTo>
                </a:path>
                <a:path w="3132454" h="1291589">
                  <a:moveTo>
                    <a:pt x="2988993" y="1277939"/>
                  </a:moveTo>
                  <a:lnTo>
                    <a:pt x="2988993" y="1291056"/>
                  </a:lnTo>
                </a:path>
                <a:path w="3132454" h="1291589">
                  <a:moveTo>
                    <a:pt x="3000308" y="1277939"/>
                  </a:moveTo>
                  <a:lnTo>
                    <a:pt x="3000308" y="1291056"/>
                  </a:lnTo>
                </a:path>
                <a:path w="3132454" h="1291589">
                  <a:moveTo>
                    <a:pt x="3013509" y="1277939"/>
                  </a:moveTo>
                  <a:lnTo>
                    <a:pt x="3013509" y="1291056"/>
                  </a:lnTo>
                </a:path>
                <a:path w="3132454" h="1291589">
                  <a:moveTo>
                    <a:pt x="3024823" y="1277939"/>
                  </a:moveTo>
                  <a:lnTo>
                    <a:pt x="3024823" y="1291056"/>
                  </a:lnTo>
                </a:path>
                <a:path w="3132454" h="1291589">
                  <a:moveTo>
                    <a:pt x="3038024" y="1277939"/>
                  </a:moveTo>
                  <a:lnTo>
                    <a:pt x="3038024" y="1291056"/>
                  </a:lnTo>
                </a:path>
                <a:path w="3132454" h="1291589">
                  <a:moveTo>
                    <a:pt x="3049339" y="1277939"/>
                  </a:moveTo>
                  <a:lnTo>
                    <a:pt x="3049339" y="1291056"/>
                  </a:lnTo>
                </a:path>
                <a:path w="3132454" h="1291589">
                  <a:moveTo>
                    <a:pt x="3060654" y="1277939"/>
                  </a:moveTo>
                  <a:lnTo>
                    <a:pt x="3060654" y="1291056"/>
                  </a:lnTo>
                </a:path>
                <a:path w="3132454" h="1291589">
                  <a:moveTo>
                    <a:pt x="3073854" y="1277939"/>
                  </a:moveTo>
                  <a:lnTo>
                    <a:pt x="3073854" y="1291056"/>
                  </a:lnTo>
                </a:path>
                <a:path w="3132454" h="1291589">
                  <a:moveTo>
                    <a:pt x="3085169" y="1277939"/>
                  </a:moveTo>
                  <a:lnTo>
                    <a:pt x="3085169" y="1291056"/>
                  </a:lnTo>
                </a:path>
                <a:path w="3132454" h="1291589">
                  <a:moveTo>
                    <a:pt x="3096484" y="1277939"/>
                  </a:moveTo>
                  <a:lnTo>
                    <a:pt x="3096484" y="1291056"/>
                  </a:lnTo>
                </a:path>
                <a:path w="3132454" h="1291589">
                  <a:moveTo>
                    <a:pt x="3109684" y="1277939"/>
                  </a:moveTo>
                  <a:lnTo>
                    <a:pt x="3109684" y="1291056"/>
                  </a:lnTo>
                </a:path>
                <a:path w="3132454" h="1291589">
                  <a:moveTo>
                    <a:pt x="3120999" y="1277939"/>
                  </a:moveTo>
                  <a:lnTo>
                    <a:pt x="3120999" y="1291056"/>
                  </a:lnTo>
                </a:path>
                <a:path w="3132454" h="1291589">
                  <a:moveTo>
                    <a:pt x="3132314" y="1277939"/>
                  </a:moveTo>
                  <a:lnTo>
                    <a:pt x="3132314" y="129105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1" name="object 41" descr=""/>
          <p:cNvSpPr txBox="1"/>
          <p:nvPr/>
        </p:nvSpPr>
        <p:spPr>
          <a:xfrm>
            <a:off x="3829582" y="4294072"/>
            <a:ext cx="39370" cy="571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" spc="-50" b="1">
                <a:latin typeface="Calibri"/>
                <a:cs typeface="Calibri"/>
              </a:rPr>
              <a:t>0</a:t>
            </a:r>
            <a:endParaRPr sz="200">
              <a:latin typeface="Calibri"/>
              <a:cs typeface="Calibri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3816193" y="4133360"/>
            <a:ext cx="52069" cy="571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" spc="-25" b="1">
                <a:latin typeface="Calibri"/>
                <a:cs typeface="Calibri"/>
              </a:rPr>
              <a:t>10</a:t>
            </a:r>
            <a:endParaRPr sz="200">
              <a:latin typeface="Calibri"/>
              <a:cs typeface="Calibri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3816193" y="3972476"/>
            <a:ext cx="52069" cy="571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" spc="-25" b="1">
                <a:latin typeface="Calibri"/>
                <a:cs typeface="Calibri"/>
              </a:rPr>
              <a:t>20</a:t>
            </a:r>
            <a:endParaRPr sz="200">
              <a:latin typeface="Calibri"/>
              <a:cs typeface="Calibri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3816193" y="3811629"/>
            <a:ext cx="52069" cy="571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" spc="-25" b="1">
                <a:latin typeface="Calibri"/>
                <a:cs typeface="Calibri"/>
              </a:rPr>
              <a:t>30</a:t>
            </a:r>
            <a:endParaRPr sz="200">
              <a:latin typeface="Calibri"/>
              <a:cs typeface="Calibri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3816193" y="3650920"/>
            <a:ext cx="52069" cy="571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" spc="-25" b="1">
                <a:latin typeface="Calibri"/>
                <a:cs typeface="Calibri"/>
              </a:rPr>
              <a:t>40</a:t>
            </a:r>
            <a:endParaRPr sz="200">
              <a:latin typeface="Calibri"/>
              <a:cs typeface="Calibri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3816193" y="3490036"/>
            <a:ext cx="52069" cy="571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" spc="-25" b="1">
                <a:latin typeface="Calibri"/>
                <a:cs typeface="Calibri"/>
              </a:rPr>
              <a:t>50</a:t>
            </a:r>
            <a:endParaRPr sz="200">
              <a:latin typeface="Calibri"/>
              <a:cs typeface="Calibri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3816193" y="3329327"/>
            <a:ext cx="52069" cy="571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" spc="-25" b="1">
                <a:latin typeface="Calibri"/>
                <a:cs typeface="Calibri"/>
              </a:rPr>
              <a:t>60</a:t>
            </a:r>
            <a:endParaRPr sz="200">
              <a:latin typeface="Calibri"/>
              <a:cs typeface="Calibri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3816193" y="3168417"/>
            <a:ext cx="52069" cy="571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" spc="-25" b="1">
                <a:latin typeface="Calibri"/>
                <a:cs typeface="Calibri"/>
              </a:rPr>
              <a:t>70</a:t>
            </a:r>
            <a:endParaRPr sz="200">
              <a:latin typeface="Calibri"/>
              <a:cs typeface="Calibri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3816193" y="3007596"/>
            <a:ext cx="52069" cy="571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" spc="-25" b="1">
                <a:latin typeface="Calibri"/>
                <a:cs typeface="Calibri"/>
              </a:rPr>
              <a:t>80</a:t>
            </a:r>
            <a:endParaRPr sz="200">
              <a:latin typeface="Calibri"/>
              <a:cs typeface="Calibri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5877211" y="3698967"/>
            <a:ext cx="46355" cy="382270"/>
          </a:xfrm>
          <a:prstGeom prst="rect">
            <a:avLst/>
          </a:prstGeom>
        </p:spPr>
        <p:txBody>
          <a:bodyPr wrap="square" lIns="0" tIns="889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  <a:tabLst>
                <a:tab pos="368935" algn="l"/>
              </a:tabLst>
            </a:pPr>
            <a:r>
              <a:rPr dirty="0" u="heavy" sz="150" b="1"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	</a:t>
            </a:r>
            <a:endParaRPr sz="150">
              <a:latin typeface="Calibri"/>
              <a:cs typeface="Calibri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3864501" y="4325816"/>
            <a:ext cx="3137535" cy="46355"/>
          </a:xfrm>
          <a:prstGeom prst="rect">
            <a:avLst/>
          </a:prstGeom>
        </p:spPr>
        <p:txBody>
          <a:bodyPr wrap="square" lIns="0" tIns="8890" rIns="0" bIns="0" rtlCol="0" vert="vert270">
            <a:spAutoFit/>
          </a:bodyPr>
          <a:lstStyle/>
          <a:p>
            <a:pPr marL="22860">
              <a:lnSpc>
                <a:spcPct val="100000"/>
              </a:lnSpc>
              <a:spcBef>
                <a:spcPts val="70"/>
              </a:spcBef>
            </a:pPr>
            <a:r>
              <a:rPr dirty="0" sz="150" spc="-50" b="1">
                <a:latin typeface="Calibri"/>
                <a:cs typeface="Calibri"/>
              </a:rPr>
              <a:t>1</a:t>
            </a:r>
            <a:endParaRPr sz="150">
              <a:latin typeface="Calibri"/>
              <a:cs typeface="Calibri"/>
            </a:endParaRPr>
          </a:p>
          <a:p>
            <a:pPr marL="22860">
              <a:lnSpc>
                <a:spcPct val="100000"/>
              </a:lnSpc>
              <a:spcBef>
                <a:spcPts val="105"/>
              </a:spcBef>
            </a:pPr>
            <a:r>
              <a:rPr dirty="0" sz="150" spc="-50" b="1">
                <a:latin typeface="Calibri"/>
                <a:cs typeface="Calibri"/>
              </a:rPr>
              <a:t>4</a:t>
            </a:r>
            <a:endParaRPr sz="150">
              <a:latin typeface="Calibri"/>
              <a:cs typeface="Calibri"/>
            </a:endParaRPr>
          </a:p>
          <a:p>
            <a:pPr marL="22860">
              <a:lnSpc>
                <a:spcPct val="100000"/>
              </a:lnSpc>
              <a:spcBef>
                <a:spcPts val="100"/>
              </a:spcBef>
            </a:pPr>
            <a:r>
              <a:rPr dirty="0" sz="150" spc="-50" b="1">
                <a:latin typeface="Calibri"/>
                <a:cs typeface="Calibri"/>
              </a:rPr>
              <a:t>7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" spc="-25" b="1">
                <a:latin typeface="Calibri"/>
                <a:cs typeface="Calibri"/>
              </a:rPr>
              <a:t>10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" spc="-25" b="1">
                <a:latin typeface="Calibri"/>
                <a:cs typeface="Calibri"/>
              </a:rPr>
              <a:t>13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" spc="-25" b="1">
                <a:latin typeface="Calibri"/>
                <a:cs typeface="Calibri"/>
              </a:rPr>
              <a:t>16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" spc="-25" b="1">
                <a:latin typeface="Calibri"/>
                <a:cs typeface="Calibri"/>
              </a:rPr>
              <a:t>19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" spc="-25" b="1">
                <a:latin typeface="Calibri"/>
                <a:cs typeface="Calibri"/>
              </a:rPr>
              <a:t>22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" spc="-25" b="1">
                <a:latin typeface="Calibri"/>
                <a:cs typeface="Calibri"/>
              </a:rPr>
              <a:t>25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" spc="-25" b="1">
                <a:latin typeface="Calibri"/>
                <a:cs typeface="Calibri"/>
              </a:rPr>
              <a:t>28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" spc="-25" b="1">
                <a:latin typeface="Calibri"/>
                <a:cs typeface="Calibri"/>
              </a:rPr>
              <a:t>31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" spc="-25" b="1">
                <a:latin typeface="Calibri"/>
                <a:cs typeface="Calibri"/>
              </a:rPr>
              <a:t>34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" spc="-25" b="1">
                <a:latin typeface="Calibri"/>
                <a:cs typeface="Calibri"/>
              </a:rPr>
              <a:t>37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" spc="-25" b="1">
                <a:latin typeface="Calibri"/>
                <a:cs typeface="Calibri"/>
              </a:rPr>
              <a:t>40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" spc="-25" b="1">
                <a:latin typeface="Calibri"/>
                <a:cs typeface="Calibri"/>
              </a:rPr>
              <a:t>43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" spc="-25" b="1">
                <a:latin typeface="Calibri"/>
                <a:cs typeface="Calibri"/>
              </a:rPr>
              <a:t>46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" spc="-25" b="1">
                <a:latin typeface="Calibri"/>
                <a:cs typeface="Calibri"/>
              </a:rPr>
              <a:t>49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" spc="-25" b="1">
                <a:latin typeface="Calibri"/>
                <a:cs typeface="Calibri"/>
              </a:rPr>
              <a:t>52</a:t>
            </a:r>
            <a:endParaRPr sz="150">
              <a:latin typeface="Calibri"/>
              <a:cs typeface="Calibri"/>
            </a:endParaRPr>
          </a:p>
          <a:p>
            <a:pPr marL="22860">
              <a:lnSpc>
                <a:spcPct val="100000"/>
              </a:lnSpc>
              <a:spcBef>
                <a:spcPts val="105"/>
              </a:spcBef>
            </a:pPr>
            <a:r>
              <a:rPr dirty="0" sz="150" spc="-50" b="1">
                <a:latin typeface="Calibri"/>
                <a:cs typeface="Calibri"/>
              </a:rPr>
              <a:t>2</a:t>
            </a:r>
            <a:endParaRPr sz="150">
              <a:latin typeface="Calibri"/>
              <a:cs typeface="Calibri"/>
            </a:endParaRPr>
          </a:p>
          <a:p>
            <a:pPr marL="22860">
              <a:lnSpc>
                <a:spcPct val="100000"/>
              </a:lnSpc>
              <a:spcBef>
                <a:spcPts val="105"/>
              </a:spcBef>
            </a:pPr>
            <a:r>
              <a:rPr dirty="0" sz="150" spc="-50" b="1">
                <a:latin typeface="Calibri"/>
                <a:cs typeface="Calibri"/>
              </a:rPr>
              <a:t>5</a:t>
            </a:r>
            <a:endParaRPr sz="150">
              <a:latin typeface="Calibri"/>
              <a:cs typeface="Calibri"/>
            </a:endParaRPr>
          </a:p>
          <a:p>
            <a:pPr marL="22860">
              <a:lnSpc>
                <a:spcPct val="100000"/>
              </a:lnSpc>
              <a:spcBef>
                <a:spcPts val="100"/>
              </a:spcBef>
            </a:pPr>
            <a:r>
              <a:rPr dirty="0" sz="150" spc="-50" b="1">
                <a:latin typeface="Calibri"/>
                <a:cs typeface="Calibri"/>
              </a:rPr>
              <a:t>8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" spc="-25" b="1">
                <a:latin typeface="Calibri"/>
                <a:cs typeface="Calibri"/>
              </a:rPr>
              <a:t>11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" spc="-25" b="1">
                <a:latin typeface="Calibri"/>
                <a:cs typeface="Calibri"/>
              </a:rPr>
              <a:t>14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" spc="-25" b="1">
                <a:latin typeface="Calibri"/>
                <a:cs typeface="Calibri"/>
              </a:rPr>
              <a:t>17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" spc="-25" b="1">
                <a:latin typeface="Calibri"/>
                <a:cs typeface="Calibri"/>
              </a:rPr>
              <a:t>20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" spc="-25" b="1">
                <a:latin typeface="Calibri"/>
                <a:cs typeface="Calibri"/>
              </a:rPr>
              <a:t>23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" spc="-25" b="1">
                <a:latin typeface="Calibri"/>
                <a:cs typeface="Calibri"/>
              </a:rPr>
              <a:t>26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" spc="-25" b="1">
                <a:latin typeface="Calibri"/>
                <a:cs typeface="Calibri"/>
              </a:rPr>
              <a:t>29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" spc="-25" b="1">
                <a:latin typeface="Calibri"/>
                <a:cs typeface="Calibri"/>
              </a:rPr>
              <a:t>32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" spc="-25" b="1">
                <a:latin typeface="Calibri"/>
                <a:cs typeface="Calibri"/>
              </a:rPr>
              <a:t>35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" spc="-25" b="1">
                <a:latin typeface="Calibri"/>
                <a:cs typeface="Calibri"/>
              </a:rPr>
              <a:t>38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" spc="-25" b="1">
                <a:latin typeface="Calibri"/>
                <a:cs typeface="Calibri"/>
              </a:rPr>
              <a:t>41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" spc="-25" b="1">
                <a:latin typeface="Calibri"/>
                <a:cs typeface="Calibri"/>
              </a:rPr>
              <a:t>44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" spc="-25" b="1">
                <a:latin typeface="Calibri"/>
                <a:cs typeface="Calibri"/>
              </a:rPr>
              <a:t>47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" spc="-25" b="1">
                <a:latin typeface="Calibri"/>
                <a:cs typeface="Calibri"/>
              </a:rPr>
              <a:t>50</a:t>
            </a:r>
            <a:endParaRPr sz="150">
              <a:latin typeface="Calibri"/>
              <a:cs typeface="Calibri"/>
            </a:endParaRPr>
          </a:p>
          <a:p>
            <a:pPr marL="22860">
              <a:lnSpc>
                <a:spcPct val="100000"/>
              </a:lnSpc>
              <a:spcBef>
                <a:spcPts val="100"/>
              </a:spcBef>
            </a:pPr>
            <a:r>
              <a:rPr dirty="0" sz="150" spc="-50" b="1">
                <a:latin typeface="Calibri"/>
                <a:cs typeface="Calibri"/>
              </a:rPr>
              <a:t>1</a:t>
            </a:r>
            <a:endParaRPr sz="150">
              <a:latin typeface="Calibri"/>
              <a:cs typeface="Calibri"/>
            </a:endParaRPr>
          </a:p>
          <a:p>
            <a:pPr marL="22860">
              <a:lnSpc>
                <a:spcPct val="100000"/>
              </a:lnSpc>
              <a:spcBef>
                <a:spcPts val="105"/>
              </a:spcBef>
            </a:pPr>
            <a:r>
              <a:rPr dirty="0" sz="150" spc="-50" b="1">
                <a:latin typeface="Calibri"/>
                <a:cs typeface="Calibri"/>
              </a:rPr>
              <a:t>4</a:t>
            </a:r>
            <a:endParaRPr sz="150">
              <a:latin typeface="Calibri"/>
              <a:cs typeface="Calibri"/>
            </a:endParaRPr>
          </a:p>
          <a:p>
            <a:pPr marL="22860">
              <a:lnSpc>
                <a:spcPct val="100000"/>
              </a:lnSpc>
              <a:spcBef>
                <a:spcPts val="100"/>
              </a:spcBef>
            </a:pPr>
            <a:r>
              <a:rPr dirty="0" sz="150" spc="-50" b="1">
                <a:latin typeface="Calibri"/>
                <a:cs typeface="Calibri"/>
              </a:rPr>
              <a:t>7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" spc="-25" b="1">
                <a:latin typeface="Calibri"/>
                <a:cs typeface="Calibri"/>
              </a:rPr>
              <a:t>10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" spc="-25" b="1">
                <a:latin typeface="Calibri"/>
                <a:cs typeface="Calibri"/>
              </a:rPr>
              <a:t>13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" spc="-25" b="1">
                <a:latin typeface="Calibri"/>
                <a:cs typeface="Calibri"/>
              </a:rPr>
              <a:t>16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" spc="-25" b="1">
                <a:latin typeface="Calibri"/>
                <a:cs typeface="Calibri"/>
              </a:rPr>
              <a:t>19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" spc="-25" b="1">
                <a:latin typeface="Calibri"/>
                <a:cs typeface="Calibri"/>
              </a:rPr>
              <a:t>22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" spc="-25" b="1">
                <a:latin typeface="Calibri"/>
                <a:cs typeface="Calibri"/>
              </a:rPr>
              <a:t>25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" spc="-25" b="1">
                <a:latin typeface="Calibri"/>
                <a:cs typeface="Calibri"/>
              </a:rPr>
              <a:t>28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" spc="-25" b="1">
                <a:latin typeface="Calibri"/>
                <a:cs typeface="Calibri"/>
              </a:rPr>
              <a:t>31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" spc="-25" b="1">
                <a:latin typeface="Calibri"/>
                <a:cs typeface="Calibri"/>
              </a:rPr>
              <a:t>34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" spc="-25" b="1">
                <a:latin typeface="Calibri"/>
                <a:cs typeface="Calibri"/>
              </a:rPr>
              <a:t>37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" spc="-25" b="1">
                <a:latin typeface="Calibri"/>
                <a:cs typeface="Calibri"/>
              </a:rPr>
              <a:t>40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" spc="-25" b="1">
                <a:latin typeface="Calibri"/>
                <a:cs typeface="Calibri"/>
              </a:rPr>
              <a:t>43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" spc="-25" b="1">
                <a:latin typeface="Calibri"/>
                <a:cs typeface="Calibri"/>
              </a:rPr>
              <a:t>46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" spc="-25" b="1">
                <a:latin typeface="Calibri"/>
                <a:cs typeface="Calibri"/>
              </a:rPr>
              <a:t>49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" spc="-25" b="1">
                <a:latin typeface="Calibri"/>
                <a:cs typeface="Calibri"/>
              </a:rPr>
              <a:t>52</a:t>
            </a:r>
            <a:endParaRPr sz="150">
              <a:latin typeface="Calibri"/>
              <a:cs typeface="Calibri"/>
            </a:endParaRPr>
          </a:p>
          <a:p>
            <a:pPr marL="22860">
              <a:lnSpc>
                <a:spcPct val="100000"/>
              </a:lnSpc>
              <a:spcBef>
                <a:spcPts val="105"/>
              </a:spcBef>
            </a:pPr>
            <a:r>
              <a:rPr dirty="0" sz="150" spc="-50" b="1">
                <a:latin typeface="Calibri"/>
                <a:cs typeface="Calibri"/>
              </a:rPr>
              <a:t>3</a:t>
            </a:r>
            <a:endParaRPr sz="150">
              <a:latin typeface="Calibri"/>
              <a:cs typeface="Calibri"/>
            </a:endParaRPr>
          </a:p>
          <a:p>
            <a:pPr marL="22860">
              <a:lnSpc>
                <a:spcPct val="100000"/>
              </a:lnSpc>
              <a:spcBef>
                <a:spcPts val="105"/>
              </a:spcBef>
            </a:pPr>
            <a:r>
              <a:rPr dirty="0" sz="150" spc="-50" b="1">
                <a:latin typeface="Calibri"/>
                <a:cs typeface="Calibri"/>
              </a:rPr>
              <a:t>6</a:t>
            </a:r>
            <a:endParaRPr sz="150">
              <a:latin typeface="Calibri"/>
              <a:cs typeface="Calibri"/>
            </a:endParaRPr>
          </a:p>
          <a:p>
            <a:pPr marL="22860">
              <a:lnSpc>
                <a:spcPct val="100000"/>
              </a:lnSpc>
              <a:spcBef>
                <a:spcPts val="100"/>
              </a:spcBef>
            </a:pPr>
            <a:r>
              <a:rPr dirty="0" sz="150" spc="-50" b="1">
                <a:latin typeface="Calibri"/>
                <a:cs typeface="Calibri"/>
              </a:rPr>
              <a:t>9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" spc="-25" b="1">
                <a:latin typeface="Calibri"/>
                <a:cs typeface="Calibri"/>
              </a:rPr>
              <a:t>12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" spc="-25" b="1">
                <a:latin typeface="Calibri"/>
                <a:cs typeface="Calibri"/>
              </a:rPr>
              <a:t>15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" spc="-25" b="1">
                <a:latin typeface="Calibri"/>
                <a:cs typeface="Calibri"/>
              </a:rPr>
              <a:t>18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" spc="-25" b="1">
                <a:latin typeface="Calibri"/>
                <a:cs typeface="Calibri"/>
              </a:rPr>
              <a:t>21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" spc="-25" b="1">
                <a:latin typeface="Calibri"/>
                <a:cs typeface="Calibri"/>
              </a:rPr>
              <a:t>24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" spc="-25" b="1">
                <a:latin typeface="Calibri"/>
                <a:cs typeface="Calibri"/>
              </a:rPr>
              <a:t>27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" spc="-25" b="1">
                <a:latin typeface="Calibri"/>
                <a:cs typeface="Calibri"/>
              </a:rPr>
              <a:t>30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" spc="-25" b="1">
                <a:latin typeface="Calibri"/>
                <a:cs typeface="Calibri"/>
              </a:rPr>
              <a:t>33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" spc="-25" b="1">
                <a:latin typeface="Calibri"/>
                <a:cs typeface="Calibri"/>
              </a:rPr>
              <a:t>36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" spc="-25" b="1">
                <a:latin typeface="Calibri"/>
                <a:cs typeface="Calibri"/>
              </a:rPr>
              <a:t>39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" spc="-25" b="1">
                <a:latin typeface="Calibri"/>
                <a:cs typeface="Calibri"/>
              </a:rPr>
              <a:t>42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" spc="-25" b="1">
                <a:latin typeface="Calibri"/>
                <a:cs typeface="Calibri"/>
              </a:rPr>
              <a:t>45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" spc="-25" b="1">
                <a:latin typeface="Calibri"/>
                <a:cs typeface="Calibri"/>
              </a:rPr>
              <a:t>48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" spc="-25" b="1">
                <a:latin typeface="Calibri"/>
                <a:cs typeface="Calibri"/>
              </a:rPr>
              <a:t>51</a:t>
            </a:r>
            <a:endParaRPr sz="150">
              <a:latin typeface="Calibri"/>
              <a:cs typeface="Calibri"/>
            </a:endParaRPr>
          </a:p>
          <a:p>
            <a:pPr marL="22860">
              <a:lnSpc>
                <a:spcPct val="100000"/>
              </a:lnSpc>
              <a:spcBef>
                <a:spcPts val="100"/>
              </a:spcBef>
            </a:pPr>
            <a:r>
              <a:rPr dirty="0" sz="150" spc="-50" b="1">
                <a:latin typeface="Calibri"/>
                <a:cs typeface="Calibri"/>
              </a:rPr>
              <a:t>2</a:t>
            </a:r>
            <a:endParaRPr sz="150">
              <a:latin typeface="Calibri"/>
              <a:cs typeface="Calibri"/>
            </a:endParaRPr>
          </a:p>
          <a:p>
            <a:pPr marL="22860">
              <a:lnSpc>
                <a:spcPct val="100000"/>
              </a:lnSpc>
              <a:spcBef>
                <a:spcPts val="105"/>
              </a:spcBef>
            </a:pPr>
            <a:r>
              <a:rPr dirty="0" sz="150" spc="-50" b="1">
                <a:latin typeface="Calibri"/>
                <a:cs typeface="Calibri"/>
              </a:rPr>
              <a:t>5</a:t>
            </a:r>
            <a:endParaRPr sz="150">
              <a:latin typeface="Calibri"/>
              <a:cs typeface="Calibri"/>
            </a:endParaRPr>
          </a:p>
          <a:p>
            <a:pPr marL="22860">
              <a:lnSpc>
                <a:spcPct val="100000"/>
              </a:lnSpc>
              <a:spcBef>
                <a:spcPts val="100"/>
              </a:spcBef>
            </a:pPr>
            <a:r>
              <a:rPr dirty="0" sz="150" spc="-50" b="1">
                <a:latin typeface="Calibri"/>
                <a:cs typeface="Calibri"/>
              </a:rPr>
              <a:t>8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" spc="-25" b="1">
                <a:latin typeface="Calibri"/>
                <a:cs typeface="Calibri"/>
              </a:rPr>
              <a:t>11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" spc="-25" b="1">
                <a:latin typeface="Calibri"/>
                <a:cs typeface="Calibri"/>
              </a:rPr>
              <a:t>14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" spc="-25" b="1">
                <a:latin typeface="Calibri"/>
                <a:cs typeface="Calibri"/>
              </a:rPr>
              <a:t>17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" spc="-25" b="1">
                <a:latin typeface="Calibri"/>
                <a:cs typeface="Calibri"/>
              </a:rPr>
              <a:t>20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" spc="-25" b="1">
                <a:latin typeface="Calibri"/>
                <a:cs typeface="Calibri"/>
              </a:rPr>
              <a:t>23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" spc="-25" b="1">
                <a:latin typeface="Calibri"/>
                <a:cs typeface="Calibri"/>
              </a:rPr>
              <a:t>26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" spc="-25" b="1">
                <a:latin typeface="Calibri"/>
                <a:cs typeface="Calibri"/>
              </a:rPr>
              <a:t>29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" spc="-25" b="1">
                <a:latin typeface="Calibri"/>
                <a:cs typeface="Calibri"/>
              </a:rPr>
              <a:t>32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" spc="-25" b="1">
                <a:latin typeface="Calibri"/>
                <a:cs typeface="Calibri"/>
              </a:rPr>
              <a:t>35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" spc="-25" b="1">
                <a:latin typeface="Calibri"/>
                <a:cs typeface="Calibri"/>
              </a:rPr>
              <a:t>38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" spc="-25" b="1">
                <a:latin typeface="Calibri"/>
                <a:cs typeface="Calibri"/>
              </a:rPr>
              <a:t>41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" spc="-25" b="1">
                <a:latin typeface="Calibri"/>
                <a:cs typeface="Calibri"/>
              </a:rPr>
              <a:t>44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" spc="-25" b="1">
                <a:latin typeface="Calibri"/>
                <a:cs typeface="Calibri"/>
              </a:rPr>
              <a:t>47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" spc="-25" b="1">
                <a:latin typeface="Calibri"/>
                <a:cs typeface="Calibri"/>
              </a:rPr>
              <a:t>50</a:t>
            </a:r>
            <a:endParaRPr sz="150">
              <a:latin typeface="Calibri"/>
              <a:cs typeface="Calibri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3767461" y="3581215"/>
            <a:ext cx="65405" cy="203200"/>
          </a:xfrm>
          <a:prstGeom prst="rect">
            <a:avLst/>
          </a:prstGeom>
        </p:spPr>
        <p:txBody>
          <a:bodyPr wrap="square" lIns="0" tIns="444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300" b="1">
                <a:solidFill>
                  <a:srgbClr val="FF0000"/>
                </a:solidFill>
                <a:latin typeface="Calibri"/>
                <a:cs typeface="Calibri"/>
              </a:rPr>
              <a:t>N°de</a:t>
            </a:r>
            <a:r>
              <a:rPr dirty="0" sz="300" spc="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00" spc="-10" b="1">
                <a:solidFill>
                  <a:srgbClr val="FF0000"/>
                </a:solidFill>
                <a:latin typeface="Calibri"/>
                <a:cs typeface="Calibri"/>
              </a:rPr>
              <a:t>casos</a:t>
            </a:r>
            <a:endParaRPr sz="300">
              <a:latin typeface="Calibri"/>
              <a:cs typeface="Calibri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5219867" y="4352097"/>
            <a:ext cx="448309" cy="730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00" b="1">
                <a:solidFill>
                  <a:srgbClr val="FF0000"/>
                </a:solidFill>
                <a:latin typeface="Calibri"/>
                <a:cs typeface="Calibri"/>
              </a:rPr>
              <a:t>Semanas</a:t>
            </a:r>
            <a:r>
              <a:rPr dirty="0" sz="300" spc="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00" spc="-10" b="1">
                <a:solidFill>
                  <a:srgbClr val="FF0000"/>
                </a:solidFill>
                <a:latin typeface="Calibri"/>
                <a:cs typeface="Calibri"/>
              </a:rPr>
              <a:t>epidemiológicas</a:t>
            </a:r>
            <a:endParaRPr sz="300">
              <a:latin typeface="Calibri"/>
              <a:cs typeface="Calibri"/>
            </a:endParaRPr>
          </a:p>
        </p:txBody>
      </p:sp>
      <p:grpSp>
        <p:nvGrpSpPr>
          <p:cNvPr id="54" name="object 54" descr=""/>
          <p:cNvGrpSpPr/>
          <p:nvPr/>
        </p:nvGrpSpPr>
        <p:grpSpPr>
          <a:xfrm>
            <a:off x="4009967" y="3258555"/>
            <a:ext cx="24765" cy="107314"/>
            <a:chOff x="4009967" y="3258555"/>
            <a:chExt cx="24765" cy="107314"/>
          </a:xfrm>
        </p:grpSpPr>
        <p:sp>
          <p:nvSpPr>
            <p:cNvPr id="55" name="object 55" descr=""/>
            <p:cNvSpPr/>
            <p:nvPr/>
          </p:nvSpPr>
          <p:spPr>
            <a:xfrm>
              <a:off x="4009967" y="3258555"/>
              <a:ext cx="24765" cy="24765"/>
            </a:xfrm>
            <a:custGeom>
              <a:avLst/>
              <a:gdLst/>
              <a:ahLst/>
              <a:cxnLst/>
              <a:rect l="l" t="t" r="r" b="b"/>
              <a:pathLst>
                <a:path w="24764" h="24764">
                  <a:moveTo>
                    <a:pt x="24515" y="0"/>
                  </a:moveTo>
                  <a:lnTo>
                    <a:pt x="0" y="0"/>
                  </a:lnTo>
                  <a:lnTo>
                    <a:pt x="0" y="24359"/>
                  </a:lnTo>
                  <a:lnTo>
                    <a:pt x="24515" y="24359"/>
                  </a:lnTo>
                  <a:lnTo>
                    <a:pt x="2451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4009967" y="3341002"/>
              <a:ext cx="24765" cy="24765"/>
            </a:xfrm>
            <a:custGeom>
              <a:avLst/>
              <a:gdLst/>
              <a:ahLst/>
              <a:cxnLst/>
              <a:rect l="l" t="t" r="r" b="b"/>
              <a:pathLst>
                <a:path w="24764" h="24764">
                  <a:moveTo>
                    <a:pt x="24515" y="0"/>
                  </a:moveTo>
                  <a:lnTo>
                    <a:pt x="0" y="0"/>
                  </a:lnTo>
                  <a:lnTo>
                    <a:pt x="0" y="24359"/>
                  </a:lnTo>
                  <a:lnTo>
                    <a:pt x="24515" y="24359"/>
                  </a:lnTo>
                  <a:lnTo>
                    <a:pt x="24515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7" name="object 57" descr=""/>
          <p:cNvSpPr txBox="1"/>
          <p:nvPr/>
        </p:nvSpPr>
        <p:spPr>
          <a:xfrm>
            <a:off x="4032871" y="3196400"/>
            <a:ext cx="266065" cy="1917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5600"/>
              </a:lnSpc>
              <a:spcBef>
                <a:spcPts val="100"/>
              </a:spcBef>
            </a:pPr>
            <a:r>
              <a:rPr dirty="0" sz="350" spc="-10" b="1">
                <a:latin typeface="Calibri"/>
                <a:cs typeface="Calibri"/>
              </a:rPr>
              <a:t>Confirmados</a:t>
            </a:r>
            <a:r>
              <a:rPr dirty="0" sz="350" spc="500" b="1">
                <a:latin typeface="Calibri"/>
                <a:cs typeface="Calibri"/>
              </a:rPr>
              <a:t> </a:t>
            </a:r>
            <a:r>
              <a:rPr dirty="0" sz="350" spc="-10" b="1">
                <a:latin typeface="Calibri"/>
                <a:cs typeface="Calibri"/>
              </a:rPr>
              <a:t>Probables</a:t>
            </a:r>
            <a:endParaRPr sz="350">
              <a:latin typeface="Calibri"/>
              <a:cs typeface="Calibri"/>
            </a:endParaRPr>
          </a:p>
        </p:txBody>
      </p:sp>
      <p:grpSp>
        <p:nvGrpSpPr>
          <p:cNvPr id="58" name="object 58" descr=""/>
          <p:cNvGrpSpPr/>
          <p:nvPr/>
        </p:nvGrpSpPr>
        <p:grpSpPr>
          <a:xfrm>
            <a:off x="4513795" y="3018999"/>
            <a:ext cx="2483485" cy="3800475"/>
            <a:chOff x="4513795" y="3018999"/>
            <a:chExt cx="2483485" cy="3800475"/>
          </a:xfrm>
        </p:grpSpPr>
        <p:sp>
          <p:nvSpPr>
            <p:cNvPr id="59" name="object 59" descr=""/>
            <p:cNvSpPr/>
            <p:nvPr/>
          </p:nvSpPr>
          <p:spPr>
            <a:xfrm>
              <a:off x="4514430" y="3019634"/>
              <a:ext cx="1880870" cy="1304925"/>
            </a:xfrm>
            <a:custGeom>
              <a:avLst/>
              <a:gdLst/>
              <a:ahLst/>
              <a:cxnLst/>
              <a:rect l="l" t="t" r="r" b="b"/>
              <a:pathLst>
                <a:path w="1880870" h="1304925">
                  <a:moveTo>
                    <a:pt x="0" y="1304908"/>
                  </a:moveTo>
                  <a:lnTo>
                    <a:pt x="3871" y="9368"/>
                  </a:lnTo>
                </a:path>
                <a:path w="1880870" h="1304925">
                  <a:moveTo>
                    <a:pt x="626084" y="1303020"/>
                  </a:moveTo>
                  <a:lnTo>
                    <a:pt x="626838" y="7495"/>
                  </a:lnTo>
                </a:path>
                <a:path w="1880870" h="1304925">
                  <a:moveTo>
                    <a:pt x="1246611" y="1295525"/>
                  </a:moveTo>
                  <a:lnTo>
                    <a:pt x="1246510" y="0"/>
                  </a:lnTo>
                </a:path>
                <a:path w="1880870" h="1304925">
                  <a:moveTo>
                    <a:pt x="1868823" y="1303020"/>
                  </a:moveTo>
                  <a:lnTo>
                    <a:pt x="1880263" y="7495"/>
                  </a:lnTo>
                </a:path>
              </a:pathLst>
            </a:custGeom>
            <a:ln w="317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0" name="object 6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56107" y="6498048"/>
              <a:ext cx="240686" cy="320976"/>
            </a:xfrm>
            <a:prstGeom prst="rect">
              <a:avLst/>
            </a:prstGeom>
          </p:spPr>
        </p:pic>
      </p:grpSp>
      <p:sp>
        <p:nvSpPr>
          <p:cNvPr id="61" name="object 61" descr=""/>
          <p:cNvSpPr txBox="1"/>
          <p:nvPr/>
        </p:nvSpPr>
        <p:spPr>
          <a:xfrm>
            <a:off x="4761291" y="3093341"/>
            <a:ext cx="116205" cy="800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50" spc="-20" b="1">
                <a:solidFill>
                  <a:srgbClr val="FF0000"/>
                </a:solidFill>
                <a:latin typeface="Calibri"/>
                <a:cs typeface="Calibri"/>
              </a:rPr>
              <a:t>2021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62" name="object 62" descr=""/>
          <p:cNvSpPr txBox="1"/>
          <p:nvPr/>
        </p:nvSpPr>
        <p:spPr>
          <a:xfrm>
            <a:off x="4055953" y="3091717"/>
            <a:ext cx="116205" cy="800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50" spc="-20" b="1">
                <a:solidFill>
                  <a:srgbClr val="FF0000"/>
                </a:solidFill>
                <a:latin typeface="Calibri"/>
                <a:cs typeface="Calibri"/>
              </a:rPr>
              <a:t>2020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63" name="object 63" descr=""/>
          <p:cNvSpPr txBox="1"/>
          <p:nvPr/>
        </p:nvSpPr>
        <p:spPr>
          <a:xfrm>
            <a:off x="5358258" y="3108706"/>
            <a:ext cx="116205" cy="800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50" spc="-20" b="1">
                <a:solidFill>
                  <a:srgbClr val="FF0000"/>
                </a:solidFill>
                <a:latin typeface="Calibri"/>
                <a:cs typeface="Calibri"/>
              </a:rPr>
              <a:t>2022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64" name="object 64" descr=""/>
          <p:cNvSpPr txBox="1"/>
          <p:nvPr/>
        </p:nvSpPr>
        <p:spPr>
          <a:xfrm>
            <a:off x="6134904" y="3116277"/>
            <a:ext cx="116205" cy="800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50" spc="-20" b="1">
                <a:solidFill>
                  <a:srgbClr val="FF0000"/>
                </a:solidFill>
                <a:latin typeface="Calibri"/>
                <a:cs typeface="Calibri"/>
              </a:rPr>
              <a:t>2023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65" name="object 65" descr=""/>
          <p:cNvSpPr txBox="1"/>
          <p:nvPr/>
        </p:nvSpPr>
        <p:spPr>
          <a:xfrm>
            <a:off x="6649802" y="3128568"/>
            <a:ext cx="116205" cy="800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50" spc="-20" b="1">
                <a:solidFill>
                  <a:srgbClr val="FF0000"/>
                </a:solidFill>
                <a:latin typeface="Calibri"/>
                <a:cs typeface="Calibri"/>
              </a:rPr>
              <a:t>2024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66" name="object 66" descr=""/>
          <p:cNvSpPr/>
          <p:nvPr/>
        </p:nvSpPr>
        <p:spPr>
          <a:xfrm>
            <a:off x="4050274" y="1994850"/>
            <a:ext cx="2753995" cy="101600"/>
          </a:xfrm>
          <a:custGeom>
            <a:avLst/>
            <a:gdLst/>
            <a:ahLst/>
            <a:cxnLst/>
            <a:rect l="l" t="t" r="r" b="b"/>
            <a:pathLst>
              <a:path w="2753995" h="101600">
                <a:moveTo>
                  <a:pt x="0" y="101382"/>
                </a:moveTo>
                <a:lnTo>
                  <a:pt x="2753762" y="101382"/>
                </a:lnTo>
                <a:lnTo>
                  <a:pt x="2753762" y="0"/>
                </a:lnTo>
                <a:lnTo>
                  <a:pt x="0" y="0"/>
                </a:lnTo>
                <a:lnTo>
                  <a:pt x="0" y="101382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67" name="object 67" descr=""/>
          <p:cNvGraphicFramePr>
            <a:graphicFrameLocks noGrp="1"/>
          </p:cNvGraphicFramePr>
          <p:nvPr/>
        </p:nvGraphicFramePr>
        <p:xfrm>
          <a:off x="4050274" y="2023212"/>
          <a:ext cx="2830195" cy="375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0460"/>
                <a:gridCol w="941704"/>
                <a:gridCol w="671194"/>
              </a:tblGrid>
              <a:tr h="180340">
                <a:tc>
                  <a:txBody>
                    <a:bodyPr/>
                    <a:lstStyle/>
                    <a:p>
                      <a:pPr marL="547370">
                        <a:lnSpc>
                          <a:spcPts val="495"/>
                        </a:lnSpc>
                      </a:pPr>
                      <a:r>
                        <a:rPr dirty="0" sz="600" spc="1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Tipo</a:t>
                      </a:r>
                      <a:r>
                        <a:rPr dirty="0" sz="600" spc="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00" spc="1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DX</a:t>
                      </a:r>
                      <a:endParaRPr sz="600">
                        <a:latin typeface="Calibri"/>
                        <a:cs typeface="Calibri"/>
                      </a:endParaRPr>
                    </a:p>
                    <a:p>
                      <a:pPr marL="14604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600" spc="125">
                          <a:latin typeface="Calibri"/>
                          <a:cs typeface="Calibri"/>
                        </a:rPr>
                        <a:t>Confirmado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75285">
                        <a:lnSpc>
                          <a:spcPts val="495"/>
                        </a:lnSpc>
                      </a:pPr>
                      <a:r>
                        <a:rPr dirty="0" sz="600" spc="114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Frecuencia</a:t>
                      </a:r>
                      <a:endParaRPr sz="600">
                        <a:latin typeface="Calibri"/>
                        <a:cs typeface="Calibri"/>
                      </a:endParaRPr>
                    </a:p>
                    <a:p>
                      <a:pPr algn="ctr" marL="37147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600" spc="85">
                          <a:latin typeface="Calibri"/>
                          <a:cs typeface="Calibri"/>
                        </a:rPr>
                        <a:t>131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64135">
                        <a:lnSpc>
                          <a:spcPts val="495"/>
                        </a:lnSpc>
                      </a:pPr>
                      <a:r>
                        <a:rPr dirty="0" sz="600" spc="16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600">
                        <a:latin typeface="Calibri"/>
                        <a:cs typeface="Calibri"/>
                      </a:endParaRPr>
                    </a:p>
                    <a:p>
                      <a:pPr algn="ctr" marL="6223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600" spc="110">
                          <a:latin typeface="Calibri"/>
                          <a:cs typeface="Calibri"/>
                        </a:rPr>
                        <a:t>41.72%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92075">
                <a:tc>
                  <a:txBody>
                    <a:bodyPr/>
                    <a:lstStyle/>
                    <a:p>
                      <a:pPr marL="14604">
                        <a:lnSpc>
                          <a:spcPts val="630"/>
                        </a:lnSpc>
                      </a:pPr>
                      <a:r>
                        <a:rPr dirty="0" sz="600" spc="120">
                          <a:latin typeface="Calibri"/>
                          <a:cs typeface="Calibri"/>
                        </a:rPr>
                        <a:t>Probable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98120">
                        <a:lnSpc>
                          <a:spcPts val="630"/>
                        </a:lnSpc>
                      </a:pPr>
                      <a:r>
                        <a:rPr dirty="0" sz="600" spc="85">
                          <a:latin typeface="Calibri"/>
                          <a:cs typeface="Calibri"/>
                        </a:rPr>
                        <a:t>183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ts val="630"/>
                        </a:lnSpc>
                      </a:pPr>
                      <a:r>
                        <a:rPr dirty="0" sz="600" spc="110">
                          <a:latin typeface="Calibri"/>
                          <a:cs typeface="Calibri"/>
                        </a:rPr>
                        <a:t>58.28%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</a:tr>
              <a:tr h="103505">
                <a:tc>
                  <a:txBody>
                    <a:bodyPr/>
                    <a:lstStyle/>
                    <a:p>
                      <a:pPr marL="14604">
                        <a:lnSpc>
                          <a:spcPts val="700"/>
                        </a:lnSpc>
                        <a:spcBef>
                          <a:spcPts val="15"/>
                        </a:spcBef>
                      </a:pPr>
                      <a:r>
                        <a:rPr dirty="0" sz="600" spc="9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lnT w="6350">
                      <a:solidFill>
                        <a:srgbClr val="8EA9DB"/>
                      </a:solidFill>
                      <a:prstDash val="solid"/>
                    </a:lnT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98120">
                        <a:lnSpc>
                          <a:spcPts val="700"/>
                        </a:lnSpc>
                        <a:spcBef>
                          <a:spcPts val="15"/>
                        </a:spcBef>
                      </a:pPr>
                      <a:r>
                        <a:rPr dirty="0" sz="600" spc="8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314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lnT w="6350">
                      <a:solidFill>
                        <a:srgbClr val="8EA9DB"/>
                      </a:solidFill>
                      <a:prstDash val="solid"/>
                    </a:lnT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marL="273685">
                        <a:lnSpc>
                          <a:spcPts val="700"/>
                        </a:lnSpc>
                        <a:spcBef>
                          <a:spcPts val="15"/>
                        </a:spcBef>
                      </a:pPr>
                      <a:r>
                        <a:rPr dirty="0" sz="600" spc="1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100.00%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lnT w="6350">
                      <a:solidFill>
                        <a:srgbClr val="8EA9DB"/>
                      </a:solidFill>
                      <a:prstDash val="solid"/>
                    </a:lnT>
                    <a:solidFill>
                      <a:srgbClr val="006FC0"/>
                    </a:solidFill>
                  </a:tcPr>
                </a:tc>
              </a:tr>
            </a:tbl>
          </a:graphicData>
        </a:graphic>
      </p:graphicFrame>
      <p:grpSp>
        <p:nvGrpSpPr>
          <p:cNvPr id="68" name="object 68" descr=""/>
          <p:cNvGrpSpPr/>
          <p:nvPr/>
        </p:nvGrpSpPr>
        <p:grpSpPr>
          <a:xfrm>
            <a:off x="4042790" y="2091063"/>
            <a:ext cx="2761615" cy="5715"/>
            <a:chOff x="4042790" y="2091063"/>
            <a:chExt cx="2761615" cy="5715"/>
          </a:xfrm>
        </p:grpSpPr>
        <p:sp>
          <p:nvSpPr>
            <p:cNvPr id="69" name="object 69" descr=""/>
            <p:cNvSpPr/>
            <p:nvPr/>
          </p:nvSpPr>
          <p:spPr>
            <a:xfrm>
              <a:off x="4046532" y="2093564"/>
              <a:ext cx="2753995" cy="0"/>
            </a:xfrm>
            <a:custGeom>
              <a:avLst/>
              <a:gdLst/>
              <a:ahLst/>
              <a:cxnLst/>
              <a:rect l="l" t="t" r="r" b="b"/>
              <a:pathLst>
                <a:path w="2753995" h="0">
                  <a:moveTo>
                    <a:pt x="0" y="0"/>
                  </a:moveTo>
                  <a:lnTo>
                    <a:pt x="2753712" y="0"/>
                  </a:lnTo>
                </a:path>
              </a:pathLst>
            </a:custGeom>
            <a:ln w="5002">
              <a:solidFill>
                <a:srgbClr val="8EA9D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4042790" y="2091063"/>
              <a:ext cx="2761615" cy="5715"/>
            </a:xfrm>
            <a:custGeom>
              <a:avLst/>
              <a:gdLst/>
              <a:ahLst/>
              <a:cxnLst/>
              <a:rect l="l" t="t" r="r" b="b"/>
              <a:pathLst>
                <a:path w="2761615" h="5714">
                  <a:moveTo>
                    <a:pt x="2761246" y="0"/>
                  </a:moveTo>
                  <a:lnTo>
                    <a:pt x="0" y="0"/>
                  </a:lnTo>
                  <a:lnTo>
                    <a:pt x="0" y="5169"/>
                  </a:lnTo>
                  <a:lnTo>
                    <a:pt x="2761246" y="5169"/>
                  </a:lnTo>
                  <a:lnTo>
                    <a:pt x="2761246" y="0"/>
                  </a:lnTo>
                  <a:close/>
                </a:path>
              </a:pathLst>
            </a:custGeom>
            <a:solidFill>
              <a:srgbClr val="8EA9DB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1" name="object 71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63395" y="2000019"/>
            <a:ext cx="127470" cy="86041"/>
          </a:xfrm>
          <a:prstGeom prst="rect">
            <a:avLst/>
          </a:prstGeom>
        </p:spPr>
      </p:pic>
      <p:grpSp>
        <p:nvGrpSpPr>
          <p:cNvPr id="72" name="object 72" descr=""/>
          <p:cNvGrpSpPr/>
          <p:nvPr/>
        </p:nvGrpSpPr>
        <p:grpSpPr>
          <a:xfrm>
            <a:off x="3676407" y="6370770"/>
            <a:ext cx="259079" cy="374015"/>
            <a:chOff x="3676407" y="6370770"/>
            <a:chExt cx="259079" cy="374015"/>
          </a:xfrm>
        </p:grpSpPr>
        <p:sp>
          <p:nvSpPr>
            <p:cNvPr id="73" name="object 73" descr=""/>
            <p:cNvSpPr/>
            <p:nvPr/>
          </p:nvSpPr>
          <p:spPr>
            <a:xfrm>
              <a:off x="3676447" y="6370770"/>
              <a:ext cx="259079" cy="92710"/>
            </a:xfrm>
            <a:custGeom>
              <a:avLst/>
              <a:gdLst/>
              <a:ahLst/>
              <a:cxnLst/>
              <a:rect l="l" t="t" r="r" b="b"/>
              <a:pathLst>
                <a:path w="259079" h="92710">
                  <a:moveTo>
                    <a:pt x="0" y="92150"/>
                  </a:moveTo>
                  <a:lnTo>
                    <a:pt x="258484" y="92150"/>
                  </a:lnTo>
                  <a:lnTo>
                    <a:pt x="258484" y="0"/>
                  </a:lnTo>
                  <a:lnTo>
                    <a:pt x="0" y="0"/>
                  </a:lnTo>
                  <a:lnTo>
                    <a:pt x="0" y="9215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3676447" y="6462921"/>
              <a:ext cx="259079" cy="92710"/>
            </a:xfrm>
            <a:custGeom>
              <a:avLst/>
              <a:gdLst/>
              <a:ahLst/>
              <a:cxnLst/>
              <a:rect l="l" t="t" r="r" b="b"/>
              <a:pathLst>
                <a:path w="259079" h="92709">
                  <a:moveTo>
                    <a:pt x="0" y="92150"/>
                  </a:moveTo>
                  <a:lnTo>
                    <a:pt x="258484" y="92150"/>
                  </a:lnTo>
                  <a:lnTo>
                    <a:pt x="258484" y="0"/>
                  </a:lnTo>
                  <a:lnTo>
                    <a:pt x="0" y="0"/>
                  </a:lnTo>
                  <a:lnTo>
                    <a:pt x="0" y="92150"/>
                  </a:lnTo>
                  <a:close/>
                </a:path>
              </a:pathLst>
            </a:custGeom>
            <a:solidFill>
              <a:srgbClr val="00C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3679401" y="6373449"/>
              <a:ext cx="0" cy="368935"/>
            </a:xfrm>
            <a:custGeom>
              <a:avLst/>
              <a:gdLst/>
              <a:ahLst/>
              <a:cxnLst/>
              <a:rect l="l" t="t" r="r" b="b"/>
              <a:pathLst>
                <a:path w="0" h="368934">
                  <a:moveTo>
                    <a:pt x="0" y="0"/>
                  </a:moveTo>
                  <a:lnTo>
                    <a:pt x="0" y="368603"/>
                  </a:lnTo>
                </a:path>
              </a:pathLst>
            </a:custGeom>
            <a:ln w="5988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3676447" y="6370772"/>
              <a:ext cx="6350" cy="374015"/>
            </a:xfrm>
            <a:custGeom>
              <a:avLst/>
              <a:gdLst/>
              <a:ahLst/>
              <a:cxnLst/>
              <a:rect l="l" t="t" r="r" b="b"/>
              <a:pathLst>
                <a:path w="6350" h="374015">
                  <a:moveTo>
                    <a:pt x="5988" y="0"/>
                  </a:moveTo>
                  <a:lnTo>
                    <a:pt x="0" y="0"/>
                  </a:lnTo>
                  <a:lnTo>
                    <a:pt x="0" y="373959"/>
                  </a:lnTo>
                  <a:lnTo>
                    <a:pt x="5988" y="373959"/>
                  </a:lnTo>
                  <a:lnTo>
                    <a:pt x="5988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3931937" y="6378807"/>
              <a:ext cx="0" cy="363855"/>
            </a:xfrm>
            <a:custGeom>
              <a:avLst/>
              <a:gdLst/>
              <a:ahLst/>
              <a:cxnLst/>
              <a:rect l="l" t="t" r="r" b="b"/>
              <a:pathLst>
                <a:path w="0" h="363854">
                  <a:moveTo>
                    <a:pt x="0" y="0"/>
                  </a:moveTo>
                  <a:lnTo>
                    <a:pt x="0" y="363245"/>
                  </a:lnTo>
                </a:path>
              </a:pathLst>
            </a:custGeom>
            <a:ln w="5988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3928903" y="6376130"/>
              <a:ext cx="6350" cy="368935"/>
            </a:xfrm>
            <a:custGeom>
              <a:avLst/>
              <a:gdLst/>
              <a:ahLst/>
              <a:cxnLst/>
              <a:rect l="l" t="t" r="r" b="b"/>
              <a:pathLst>
                <a:path w="6350" h="368934">
                  <a:moveTo>
                    <a:pt x="5988" y="0"/>
                  </a:moveTo>
                  <a:lnTo>
                    <a:pt x="0" y="0"/>
                  </a:lnTo>
                  <a:lnTo>
                    <a:pt x="0" y="368601"/>
                  </a:lnTo>
                  <a:lnTo>
                    <a:pt x="5988" y="368601"/>
                  </a:lnTo>
                  <a:lnTo>
                    <a:pt x="5988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3685389" y="6373449"/>
              <a:ext cx="247015" cy="0"/>
            </a:xfrm>
            <a:custGeom>
              <a:avLst/>
              <a:gdLst/>
              <a:ahLst/>
              <a:cxnLst/>
              <a:rect l="l" t="t" r="r" b="b"/>
              <a:pathLst>
                <a:path w="247014" h="0">
                  <a:moveTo>
                    <a:pt x="0" y="0"/>
                  </a:moveTo>
                  <a:lnTo>
                    <a:pt x="246548" y="0"/>
                  </a:lnTo>
                </a:path>
              </a:pathLst>
            </a:custGeom>
            <a:ln w="5357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3682435" y="6370770"/>
              <a:ext cx="252729" cy="5715"/>
            </a:xfrm>
            <a:custGeom>
              <a:avLst/>
              <a:gdLst/>
              <a:ahLst/>
              <a:cxnLst/>
              <a:rect l="l" t="t" r="r" b="b"/>
              <a:pathLst>
                <a:path w="252729" h="5714">
                  <a:moveTo>
                    <a:pt x="252496" y="0"/>
                  </a:moveTo>
                  <a:lnTo>
                    <a:pt x="0" y="0"/>
                  </a:lnTo>
                  <a:lnTo>
                    <a:pt x="0" y="5357"/>
                  </a:lnTo>
                  <a:lnTo>
                    <a:pt x="252496" y="5357"/>
                  </a:lnTo>
                  <a:lnTo>
                    <a:pt x="252496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3685389" y="6465600"/>
              <a:ext cx="247015" cy="0"/>
            </a:xfrm>
            <a:custGeom>
              <a:avLst/>
              <a:gdLst/>
              <a:ahLst/>
              <a:cxnLst/>
              <a:rect l="l" t="t" r="r" b="b"/>
              <a:pathLst>
                <a:path w="247014" h="0">
                  <a:moveTo>
                    <a:pt x="0" y="0"/>
                  </a:moveTo>
                  <a:lnTo>
                    <a:pt x="246548" y="0"/>
                  </a:lnTo>
                </a:path>
              </a:pathLst>
            </a:custGeom>
            <a:ln w="5357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3682435" y="6462921"/>
              <a:ext cx="252729" cy="5715"/>
            </a:xfrm>
            <a:custGeom>
              <a:avLst/>
              <a:gdLst/>
              <a:ahLst/>
              <a:cxnLst/>
              <a:rect l="l" t="t" r="r" b="b"/>
              <a:pathLst>
                <a:path w="252729" h="5714">
                  <a:moveTo>
                    <a:pt x="252496" y="0"/>
                  </a:moveTo>
                  <a:lnTo>
                    <a:pt x="0" y="0"/>
                  </a:lnTo>
                  <a:lnTo>
                    <a:pt x="0" y="5357"/>
                  </a:lnTo>
                  <a:lnTo>
                    <a:pt x="252496" y="5357"/>
                  </a:lnTo>
                  <a:lnTo>
                    <a:pt x="252496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3685389" y="6557750"/>
              <a:ext cx="247015" cy="0"/>
            </a:xfrm>
            <a:custGeom>
              <a:avLst/>
              <a:gdLst/>
              <a:ahLst/>
              <a:cxnLst/>
              <a:rect l="l" t="t" r="r" b="b"/>
              <a:pathLst>
                <a:path w="247014" h="0">
                  <a:moveTo>
                    <a:pt x="0" y="0"/>
                  </a:moveTo>
                  <a:lnTo>
                    <a:pt x="246548" y="0"/>
                  </a:lnTo>
                </a:path>
              </a:pathLst>
            </a:custGeom>
            <a:ln w="5357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3682435" y="6555071"/>
              <a:ext cx="252729" cy="5715"/>
            </a:xfrm>
            <a:custGeom>
              <a:avLst/>
              <a:gdLst/>
              <a:ahLst/>
              <a:cxnLst/>
              <a:rect l="l" t="t" r="r" b="b"/>
              <a:pathLst>
                <a:path w="252729" h="5715">
                  <a:moveTo>
                    <a:pt x="252496" y="0"/>
                  </a:moveTo>
                  <a:lnTo>
                    <a:pt x="0" y="0"/>
                  </a:lnTo>
                  <a:lnTo>
                    <a:pt x="0" y="5357"/>
                  </a:lnTo>
                  <a:lnTo>
                    <a:pt x="252496" y="5357"/>
                  </a:lnTo>
                  <a:lnTo>
                    <a:pt x="252496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5" name="object 85" descr=""/>
          <p:cNvSpPr txBox="1"/>
          <p:nvPr/>
        </p:nvSpPr>
        <p:spPr>
          <a:xfrm>
            <a:off x="2407215" y="6271278"/>
            <a:ext cx="835025" cy="11048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50" spc="20" b="1">
                <a:latin typeface="Arial"/>
                <a:cs typeface="Arial"/>
              </a:rPr>
              <a:t>RIESGOS</a:t>
            </a:r>
            <a:r>
              <a:rPr dirty="0" sz="550" spc="114" b="1">
                <a:latin typeface="Arial"/>
                <a:cs typeface="Arial"/>
              </a:rPr>
              <a:t> </a:t>
            </a:r>
            <a:r>
              <a:rPr dirty="0" sz="550" spc="20" b="1">
                <a:latin typeface="Arial"/>
                <a:cs typeface="Arial"/>
              </a:rPr>
              <a:t>x</a:t>
            </a:r>
            <a:r>
              <a:rPr dirty="0" sz="550" spc="145" b="1">
                <a:latin typeface="Arial"/>
                <a:cs typeface="Arial"/>
              </a:rPr>
              <a:t> </a:t>
            </a:r>
            <a:r>
              <a:rPr dirty="0" sz="550" spc="20" b="1">
                <a:latin typeface="Arial"/>
                <a:cs typeface="Arial"/>
              </a:rPr>
              <a:t>1000</a:t>
            </a:r>
            <a:r>
              <a:rPr dirty="0" sz="550" spc="80" b="1">
                <a:latin typeface="Arial"/>
                <a:cs typeface="Arial"/>
              </a:rPr>
              <a:t> </a:t>
            </a:r>
            <a:r>
              <a:rPr dirty="0" sz="550" spc="-20" b="1">
                <a:latin typeface="Arial"/>
                <a:cs typeface="Arial"/>
              </a:rPr>
              <a:t>hab.</a:t>
            </a:r>
            <a:endParaRPr sz="550">
              <a:latin typeface="Arial"/>
              <a:cs typeface="Arial"/>
            </a:endParaRPr>
          </a:p>
        </p:txBody>
      </p:sp>
      <p:graphicFrame>
        <p:nvGraphicFramePr>
          <p:cNvPr id="86" name="object 86" descr=""/>
          <p:cNvGraphicFramePr>
            <a:graphicFrameLocks noGrp="1"/>
          </p:cNvGraphicFramePr>
          <p:nvPr/>
        </p:nvGraphicFramePr>
        <p:xfrm>
          <a:off x="2388165" y="6373449"/>
          <a:ext cx="4446905" cy="472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9765"/>
                <a:gridCol w="339090"/>
                <a:gridCol w="292734"/>
                <a:gridCol w="252729"/>
                <a:gridCol w="2134235"/>
                <a:gridCol w="371475"/>
                <a:gridCol w="322579"/>
              </a:tblGrid>
              <a:tr h="204470"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550">
                          <a:latin typeface="Calibri"/>
                          <a:cs typeface="Calibri"/>
                        </a:rPr>
                        <a:t>Sin</a:t>
                      </a:r>
                      <a:r>
                        <a:rPr dirty="0" sz="550" spc="1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50" spc="-10">
                          <a:latin typeface="Calibri"/>
                          <a:cs typeface="Calibri"/>
                        </a:rPr>
                        <a:t>Riesgo</a:t>
                      </a:r>
                      <a:endParaRPr sz="550">
                        <a:latin typeface="Calibri"/>
                        <a:cs typeface="Calibri"/>
                      </a:endParaRPr>
                    </a:p>
                    <a:p>
                      <a:pPr marL="3111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550" spc="10">
                          <a:latin typeface="Calibri"/>
                          <a:cs typeface="Calibri"/>
                        </a:rPr>
                        <a:t>Bajo</a:t>
                      </a:r>
                      <a:r>
                        <a:rPr dirty="0" sz="550" spc="1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50" spc="-10">
                          <a:latin typeface="Calibri"/>
                          <a:cs typeface="Calibri"/>
                        </a:rPr>
                        <a:t>Riesgo</a:t>
                      </a:r>
                      <a:endParaRPr sz="550">
                        <a:latin typeface="Calibri"/>
                        <a:cs typeface="Calibri"/>
                      </a:endParaRPr>
                    </a:p>
                  </a:txBody>
                  <a:tcPr marL="0" marR="0" marB="0" marT="3175"/>
                </a:tc>
                <a:tc>
                  <a:txBody>
                    <a:bodyPr/>
                    <a:lstStyle/>
                    <a:p>
                      <a:pPr algn="ctr" marL="4381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550" spc="-50">
                          <a:latin typeface="Calibri"/>
                          <a:cs typeface="Calibri"/>
                        </a:rPr>
                        <a:t>0</a:t>
                      </a:r>
                      <a:endParaRPr sz="550">
                        <a:latin typeface="Calibri"/>
                        <a:cs typeface="Calibri"/>
                      </a:endParaRPr>
                    </a:p>
                    <a:p>
                      <a:pPr algn="ctr" marL="3810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550" spc="-20">
                          <a:latin typeface="Calibri"/>
                          <a:cs typeface="Calibri"/>
                        </a:rPr>
                        <a:t>0.00</a:t>
                      </a:r>
                      <a:endParaRPr sz="550">
                        <a:latin typeface="Calibri"/>
                        <a:cs typeface="Calibri"/>
                      </a:endParaRPr>
                    </a:p>
                  </a:txBody>
                  <a:tcPr marL="0" marR="0" marB="0" marT="3175"/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550" spc="-50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  <a:p>
                      <a:pPr algn="ctr" marL="1206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550" spc="-10">
                          <a:latin typeface="Arial MT"/>
                          <a:cs typeface="Arial MT"/>
                        </a:rPr>
                        <a:t>0.523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31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40017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450" spc="170" b="1">
                          <a:latin typeface="Arial"/>
                          <a:cs typeface="Arial"/>
                        </a:rPr>
                        <a:t>RIESGOS</a:t>
                      </a:r>
                      <a:r>
                        <a:rPr dirty="0" sz="450" spc="1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 spc="155" b="1">
                          <a:latin typeface="Arial"/>
                          <a:cs typeface="Arial"/>
                        </a:rPr>
                        <a:t>x</a:t>
                      </a:r>
                      <a:r>
                        <a:rPr dirty="0" sz="450" spc="1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 spc="120" b="1">
                          <a:latin typeface="Arial"/>
                          <a:cs typeface="Arial"/>
                        </a:rPr>
                        <a:t>1000</a:t>
                      </a:r>
                      <a:endParaRPr sz="450">
                        <a:latin typeface="Arial"/>
                        <a:cs typeface="Arial"/>
                      </a:endParaRPr>
                    </a:p>
                    <a:p>
                      <a:pPr marL="1400175" marR="12065">
                        <a:lnSpc>
                          <a:spcPts val="470"/>
                        </a:lnSpc>
                        <a:spcBef>
                          <a:spcPts val="85"/>
                        </a:spcBef>
                      </a:pPr>
                      <a:r>
                        <a:rPr dirty="0" sz="450" spc="130">
                          <a:latin typeface="Calibri"/>
                          <a:cs typeface="Calibri"/>
                        </a:rPr>
                        <a:t>Sin</a:t>
                      </a:r>
                      <a:r>
                        <a:rPr dirty="0" sz="450" spc="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120">
                          <a:latin typeface="Calibri"/>
                          <a:cs typeface="Calibri"/>
                        </a:rPr>
                        <a:t>Riesgo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53340"/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450" spc="130" b="1">
                          <a:latin typeface="Arial"/>
                          <a:cs typeface="Arial"/>
                        </a:rPr>
                        <a:t>hab.</a:t>
                      </a:r>
                      <a:endParaRPr sz="450">
                        <a:latin typeface="Arial"/>
                        <a:cs typeface="Arial"/>
                      </a:endParaRPr>
                    </a:p>
                    <a:p>
                      <a:pPr algn="ctr" marL="31115">
                        <a:lnSpc>
                          <a:spcPts val="470"/>
                        </a:lnSpc>
                        <a:spcBef>
                          <a:spcPts val="85"/>
                        </a:spcBef>
                      </a:pPr>
                      <a:r>
                        <a:rPr dirty="0" sz="450" spc="90"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533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algn="ctr" marL="22225">
                        <a:lnSpc>
                          <a:spcPts val="470"/>
                        </a:lnSpc>
                        <a:spcBef>
                          <a:spcPts val="5"/>
                        </a:spcBef>
                      </a:pPr>
                      <a:r>
                        <a:rPr dirty="0" sz="450" spc="105">
                          <a:latin typeface="Arial MT"/>
                          <a:cs typeface="Arial MT"/>
                        </a:rPr>
                        <a:t>0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  <a:tr h="78740">
                <a:tc>
                  <a:txBody>
                    <a:bodyPr/>
                    <a:lstStyle/>
                    <a:p>
                      <a:pPr marL="31750">
                        <a:lnSpc>
                          <a:spcPts val="525"/>
                        </a:lnSpc>
                      </a:pPr>
                      <a:r>
                        <a:rPr dirty="0" sz="550" spc="30">
                          <a:latin typeface="Calibri"/>
                          <a:cs typeface="Calibri"/>
                        </a:rPr>
                        <a:t>Mediano</a:t>
                      </a:r>
                      <a:r>
                        <a:rPr dirty="0" sz="550" spc="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50" spc="-10">
                          <a:latin typeface="Calibri"/>
                          <a:cs typeface="Calibri"/>
                        </a:rPr>
                        <a:t>Riesgo</a:t>
                      </a:r>
                      <a:endParaRPr sz="5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43815">
                        <a:lnSpc>
                          <a:spcPts val="525"/>
                        </a:lnSpc>
                      </a:pPr>
                      <a:r>
                        <a:rPr dirty="0" sz="550" spc="-10">
                          <a:latin typeface="Calibri"/>
                          <a:cs typeface="Calibri"/>
                        </a:rPr>
                        <a:t>0.524</a:t>
                      </a:r>
                      <a:endParaRPr sz="5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525"/>
                        </a:lnSpc>
                      </a:pPr>
                      <a:r>
                        <a:rPr dirty="0" sz="550" spc="-10">
                          <a:latin typeface="Arial MT"/>
                          <a:cs typeface="Arial MT"/>
                        </a:rPr>
                        <a:t>1.047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A6A6A6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400175" marR="12065">
                        <a:lnSpc>
                          <a:spcPts val="470"/>
                        </a:lnSpc>
                        <a:spcBef>
                          <a:spcPts val="50"/>
                        </a:spcBef>
                      </a:pPr>
                      <a:r>
                        <a:rPr dirty="0" sz="450" spc="140">
                          <a:latin typeface="Calibri"/>
                          <a:cs typeface="Calibri"/>
                        </a:rPr>
                        <a:t>Bajo</a:t>
                      </a:r>
                      <a:r>
                        <a:rPr dirty="0" sz="450" spc="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120">
                          <a:latin typeface="Calibri"/>
                          <a:cs typeface="Calibri"/>
                        </a:rPr>
                        <a:t>Riesgo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350"/>
                </a:tc>
                <a:tc>
                  <a:txBody>
                    <a:bodyPr/>
                    <a:lstStyle/>
                    <a:p>
                      <a:pPr algn="ctr" marL="23495">
                        <a:lnSpc>
                          <a:spcPts val="470"/>
                        </a:lnSpc>
                        <a:spcBef>
                          <a:spcPts val="50"/>
                        </a:spcBef>
                      </a:pPr>
                      <a:r>
                        <a:rPr dirty="0" sz="450" spc="105">
                          <a:latin typeface="Calibri"/>
                          <a:cs typeface="Calibri"/>
                        </a:rPr>
                        <a:t>0.00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350"/>
                </a:tc>
                <a:tc>
                  <a:txBody>
                    <a:bodyPr/>
                    <a:lstStyle/>
                    <a:p>
                      <a:pPr algn="ctr" marL="29209">
                        <a:lnSpc>
                          <a:spcPts val="470"/>
                        </a:lnSpc>
                        <a:spcBef>
                          <a:spcPts val="50"/>
                        </a:spcBef>
                      </a:pPr>
                      <a:r>
                        <a:rPr dirty="0" sz="450" spc="120">
                          <a:latin typeface="Arial MT"/>
                          <a:cs typeface="Arial MT"/>
                        </a:rPr>
                        <a:t>0.103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B="0" marT="6350"/>
                </a:tc>
              </a:tr>
              <a:tr h="84455">
                <a:tc>
                  <a:txBody>
                    <a:bodyPr/>
                    <a:lstStyle/>
                    <a:p>
                      <a:pPr marL="31750">
                        <a:lnSpc>
                          <a:spcPts val="565"/>
                        </a:lnSpc>
                      </a:pPr>
                      <a:r>
                        <a:rPr dirty="0" sz="550">
                          <a:latin typeface="Calibri"/>
                          <a:cs typeface="Calibri"/>
                        </a:rPr>
                        <a:t>Alto</a:t>
                      </a:r>
                      <a:r>
                        <a:rPr dirty="0" sz="550" spc="1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50" spc="-10">
                          <a:latin typeface="Calibri"/>
                          <a:cs typeface="Calibri"/>
                        </a:rPr>
                        <a:t>Riesgo</a:t>
                      </a:r>
                      <a:endParaRPr sz="5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43815">
                        <a:lnSpc>
                          <a:spcPts val="565"/>
                        </a:lnSpc>
                      </a:pPr>
                      <a:r>
                        <a:rPr dirty="0" sz="550" spc="-10">
                          <a:latin typeface="Calibri"/>
                          <a:cs typeface="Calibri"/>
                        </a:rPr>
                        <a:t>1.048</a:t>
                      </a:r>
                      <a:endParaRPr sz="5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565"/>
                        </a:lnSpc>
                      </a:pPr>
                      <a:r>
                        <a:rPr dirty="0" sz="550" spc="-10">
                          <a:latin typeface="Arial MT"/>
                          <a:cs typeface="Arial MT"/>
                        </a:rPr>
                        <a:t>1.570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A6A6A6"/>
                      </a:solidFill>
                      <a:prstDash val="solid"/>
                    </a:lnT>
                    <a:lnB w="6350">
                      <a:solidFill>
                        <a:srgbClr val="A6A6A6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400175" marR="12065">
                        <a:lnSpc>
                          <a:spcPts val="515"/>
                        </a:lnSpc>
                        <a:spcBef>
                          <a:spcPts val="50"/>
                        </a:spcBef>
                      </a:pPr>
                      <a:r>
                        <a:rPr dirty="0" sz="450" spc="150">
                          <a:latin typeface="Calibri"/>
                          <a:cs typeface="Calibri"/>
                        </a:rPr>
                        <a:t>Mediano</a:t>
                      </a:r>
                      <a:r>
                        <a:rPr dirty="0" sz="450" spc="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120">
                          <a:latin typeface="Calibri"/>
                          <a:cs typeface="Calibri"/>
                        </a:rPr>
                        <a:t>Riesgo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350"/>
                </a:tc>
                <a:tc>
                  <a:txBody>
                    <a:bodyPr/>
                    <a:lstStyle/>
                    <a:p>
                      <a:pPr algn="ctr" marL="30480">
                        <a:lnSpc>
                          <a:spcPts val="515"/>
                        </a:lnSpc>
                        <a:spcBef>
                          <a:spcPts val="50"/>
                        </a:spcBef>
                      </a:pPr>
                      <a:r>
                        <a:rPr dirty="0" sz="450" spc="120">
                          <a:latin typeface="Calibri"/>
                          <a:cs typeface="Calibri"/>
                        </a:rPr>
                        <a:t>0.104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6350"/>
                </a:tc>
                <a:tc>
                  <a:txBody>
                    <a:bodyPr/>
                    <a:lstStyle/>
                    <a:p>
                      <a:pPr algn="ctr" marL="29209">
                        <a:lnSpc>
                          <a:spcPts val="515"/>
                        </a:lnSpc>
                        <a:spcBef>
                          <a:spcPts val="50"/>
                        </a:spcBef>
                      </a:pPr>
                      <a:r>
                        <a:rPr dirty="0" sz="450" spc="120">
                          <a:latin typeface="Arial MT"/>
                          <a:cs typeface="Arial MT"/>
                        </a:rPr>
                        <a:t>0.207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B="0" marT="6350"/>
                </a:tc>
              </a:tr>
              <a:tr h="1047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A6A6A6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400175" marR="1206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450" spc="114">
                          <a:latin typeface="Calibri"/>
                          <a:cs typeface="Calibri"/>
                        </a:rPr>
                        <a:t>Alto</a:t>
                      </a:r>
                      <a:r>
                        <a:rPr dirty="0" sz="450" spc="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120">
                          <a:latin typeface="Calibri"/>
                          <a:cs typeface="Calibri"/>
                        </a:rPr>
                        <a:t>Riesgo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 marL="3048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450" spc="120">
                          <a:latin typeface="Calibri"/>
                          <a:cs typeface="Calibri"/>
                        </a:rPr>
                        <a:t>0.208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 marL="29209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450" spc="120">
                          <a:latin typeface="Arial MT"/>
                          <a:cs typeface="Arial MT"/>
                        </a:rPr>
                        <a:t>0.310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B="0" marT="1270"/>
                </a:tc>
              </a:tr>
            </a:tbl>
          </a:graphicData>
        </a:graphic>
      </p:graphicFrame>
      <p:grpSp>
        <p:nvGrpSpPr>
          <p:cNvPr id="87" name="object 87" descr=""/>
          <p:cNvGrpSpPr/>
          <p:nvPr/>
        </p:nvGrpSpPr>
        <p:grpSpPr>
          <a:xfrm>
            <a:off x="6756107" y="6498048"/>
            <a:ext cx="241300" cy="321310"/>
            <a:chOff x="6756107" y="6498048"/>
            <a:chExt cx="241300" cy="321310"/>
          </a:xfrm>
        </p:grpSpPr>
        <p:sp>
          <p:nvSpPr>
            <p:cNvPr id="88" name="object 88" descr=""/>
            <p:cNvSpPr/>
            <p:nvPr/>
          </p:nvSpPr>
          <p:spPr>
            <a:xfrm>
              <a:off x="6759680" y="6500347"/>
              <a:ext cx="0" cy="316865"/>
            </a:xfrm>
            <a:custGeom>
              <a:avLst/>
              <a:gdLst/>
              <a:ahLst/>
              <a:cxnLst/>
              <a:rect l="l" t="t" r="r" b="b"/>
              <a:pathLst>
                <a:path w="0" h="316865">
                  <a:moveTo>
                    <a:pt x="0" y="0"/>
                  </a:moveTo>
                  <a:lnTo>
                    <a:pt x="0" y="316377"/>
                  </a:lnTo>
                </a:path>
              </a:pathLst>
            </a:custGeom>
            <a:ln w="7051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6756107" y="6498049"/>
              <a:ext cx="7620" cy="321310"/>
            </a:xfrm>
            <a:custGeom>
              <a:avLst/>
              <a:gdLst/>
              <a:ahLst/>
              <a:cxnLst/>
              <a:rect l="l" t="t" r="r" b="b"/>
              <a:pathLst>
                <a:path w="7620" h="321309">
                  <a:moveTo>
                    <a:pt x="7051" y="0"/>
                  </a:moveTo>
                  <a:lnTo>
                    <a:pt x="0" y="0"/>
                  </a:lnTo>
                  <a:lnTo>
                    <a:pt x="0" y="320974"/>
                  </a:lnTo>
                  <a:lnTo>
                    <a:pt x="7051" y="320974"/>
                  </a:lnTo>
                  <a:lnTo>
                    <a:pt x="7051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6993315" y="6504946"/>
              <a:ext cx="0" cy="311785"/>
            </a:xfrm>
            <a:custGeom>
              <a:avLst/>
              <a:gdLst/>
              <a:ahLst/>
              <a:cxnLst/>
              <a:rect l="l" t="t" r="r" b="b"/>
              <a:pathLst>
                <a:path w="0" h="311784">
                  <a:moveTo>
                    <a:pt x="0" y="0"/>
                  </a:moveTo>
                  <a:lnTo>
                    <a:pt x="0" y="311779"/>
                  </a:lnTo>
                </a:path>
              </a:pathLst>
            </a:custGeom>
            <a:ln w="7051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6989742" y="6502648"/>
              <a:ext cx="7620" cy="316865"/>
            </a:xfrm>
            <a:custGeom>
              <a:avLst/>
              <a:gdLst/>
              <a:ahLst/>
              <a:cxnLst/>
              <a:rect l="l" t="t" r="r" b="b"/>
              <a:pathLst>
                <a:path w="7620" h="316865">
                  <a:moveTo>
                    <a:pt x="7051" y="0"/>
                  </a:moveTo>
                  <a:lnTo>
                    <a:pt x="0" y="0"/>
                  </a:lnTo>
                  <a:lnTo>
                    <a:pt x="0" y="316376"/>
                  </a:lnTo>
                  <a:lnTo>
                    <a:pt x="7051" y="316376"/>
                  </a:lnTo>
                  <a:lnTo>
                    <a:pt x="7051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6766731" y="6500347"/>
              <a:ext cx="226695" cy="0"/>
            </a:xfrm>
            <a:custGeom>
              <a:avLst/>
              <a:gdLst/>
              <a:ahLst/>
              <a:cxnLst/>
              <a:rect l="l" t="t" r="r" b="b"/>
              <a:pathLst>
                <a:path w="226695" h="0">
                  <a:moveTo>
                    <a:pt x="0" y="0"/>
                  </a:moveTo>
                  <a:lnTo>
                    <a:pt x="226583" y="0"/>
                  </a:lnTo>
                </a:path>
              </a:pathLst>
            </a:custGeom>
            <a:ln w="4598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6763159" y="6498048"/>
              <a:ext cx="233679" cy="5080"/>
            </a:xfrm>
            <a:custGeom>
              <a:avLst/>
              <a:gdLst/>
              <a:ahLst/>
              <a:cxnLst/>
              <a:rect l="l" t="t" r="r" b="b"/>
              <a:pathLst>
                <a:path w="233679" h="5080">
                  <a:moveTo>
                    <a:pt x="233634" y="0"/>
                  </a:moveTo>
                  <a:lnTo>
                    <a:pt x="0" y="0"/>
                  </a:lnTo>
                  <a:lnTo>
                    <a:pt x="0" y="4598"/>
                  </a:lnTo>
                  <a:lnTo>
                    <a:pt x="233634" y="4598"/>
                  </a:lnTo>
                  <a:lnTo>
                    <a:pt x="233634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6766731" y="6579441"/>
              <a:ext cx="226695" cy="0"/>
            </a:xfrm>
            <a:custGeom>
              <a:avLst/>
              <a:gdLst/>
              <a:ahLst/>
              <a:cxnLst/>
              <a:rect l="l" t="t" r="r" b="b"/>
              <a:pathLst>
                <a:path w="226695" h="0">
                  <a:moveTo>
                    <a:pt x="0" y="0"/>
                  </a:moveTo>
                  <a:lnTo>
                    <a:pt x="226583" y="0"/>
                  </a:lnTo>
                </a:path>
              </a:pathLst>
            </a:custGeom>
            <a:ln w="4598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6763159" y="6577142"/>
              <a:ext cx="233679" cy="5080"/>
            </a:xfrm>
            <a:custGeom>
              <a:avLst/>
              <a:gdLst/>
              <a:ahLst/>
              <a:cxnLst/>
              <a:rect l="l" t="t" r="r" b="b"/>
              <a:pathLst>
                <a:path w="233679" h="5079">
                  <a:moveTo>
                    <a:pt x="233634" y="0"/>
                  </a:moveTo>
                  <a:lnTo>
                    <a:pt x="0" y="0"/>
                  </a:lnTo>
                  <a:lnTo>
                    <a:pt x="0" y="4598"/>
                  </a:lnTo>
                  <a:lnTo>
                    <a:pt x="233634" y="4598"/>
                  </a:lnTo>
                  <a:lnTo>
                    <a:pt x="233634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6766731" y="6658535"/>
              <a:ext cx="226695" cy="0"/>
            </a:xfrm>
            <a:custGeom>
              <a:avLst/>
              <a:gdLst/>
              <a:ahLst/>
              <a:cxnLst/>
              <a:rect l="l" t="t" r="r" b="b"/>
              <a:pathLst>
                <a:path w="226695" h="0">
                  <a:moveTo>
                    <a:pt x="0" y="0"/>
                  </a:moveTo>
                  <a:lnTo>
                    <a:pt x="226583" y="0"/>
                  </a:lnTo>
                </a:path>
              </a:pathLst>
            </a:custGeom>
            <a:ln w="4598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6763159" y="6656236"/>
              <a:ext cx="233679" cy="5080"/>
            </a:xfrm>
            <a:custGeom>
              <a:avLst/>
              <a:gdLst/>
              <a:ahLst/>
              <a:cxnLst/>
              <a:rect l="l" t="t" r="r" b="b"/>
              <a:pathLst>
                <a:path w="233679" h="5079">
                  <a:moveTo>
                    <a:pt x="233634" y="0"/>
                  </a:moveTo>
                  <a:lnTo>
                    <a:pt x="0" y="0"/>
                  </a:lnTo>
                  <a:lnTo>
                    <a:pt x="0" y="4598"/>
                  </a:lnTo>
                  <a:lnTo>
                    <a:pt x="233634" y="4598"/>
                  </a:lnTo>
                  <a:lnTo>
                    <a:pt x="233634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6766732" y="6737629"/>
              <a:ext cx="226695" cy="0"/>
            </a:xfrm>
            <a:custGeom>
              <a:avLst/>
              <a:gdLst/>
              <a:ahLst/>
              <a:cxnLst/>
              <a:rect l="l" t="t" r="r" b="b"/>
              <a:pathLst>
                <a:path w="226695" h="0">
                  <a:moveTo>
                    <a:pt x="0" y="0"/>
                  </a:moveTo>
                  <a:lnTo>
                    <a:pt x="226583" y="0"/>
                  </a:lnTo>
                </a:path>
              </a:pathLst>
            </a:custGeom>
            <a:ln w="4598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6763159" y="6735330"/>
              <a:ext cx="233679" cy="5080"/>
            </a:xfrm>
            <a:custGeom>
              <a:avLst/>
              <a:gdLst/>
              <a:ahLst/>
              <a:cxnLst/>
              <a:rect l="l" t="t" r="r" b="b"/>
              <a:pathLst>
                <a:path w="233679" h="5079">
                  <a:moveTo>
                    <a:pt x="233634" y="0"/>
                  </a:moveTo>
                  <a:lnTo>
                    <a:pt x="0" y="0"/>
                  </a:lnTo>
                  <a:lnTo>
                    <a:pt x="0" y="4598"/>
                  </a:lnTo>
                  <a:lnTo>
                    <a:pt x="233634" y="4598"/>
                  </a:lnTo>
                  <a:lnTo>
                    <a:pt x="233634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6766732" y="6816725"/>
              <a:ext cx="226695" cy="0"/>
            </a:xfrm>
            <a:custGeom>
              <a:avLst/>
              <a:gdLst/>
              <a:ahLst/>
              <a:cxnLst/>
              <a:rect l="l" t="t" r="r" b="b"/>
              <a:pathLst>
                <a:path w="226695" h="0">
                  <a:moveTo>
                    <a:pt x="0" y="0"/>
                  </a:moveTo>
                  <a:lnTo>
                    <a:pt x="226583" y="0"/>
                  </a:lnTo>
                </a:path>
              </a:pathLst>
            </a:custGeom>
            <a:ln w="4598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6763159" y="6814426"/>
              <a:ext cx="233679" cy="5080"/>
            </a:xfrm>
            <a:custGeom>
              <a:avLst/>
              <a:gdLst/>
              <a:ahLst/>
              <a:cxnLst/>
              <a:rect l="l" t="t" r="r" b="b"/>
              <a:pathLst>
                <a:path w="233679" h="5079">
                  <a:moveTo>
                    <a:pt x="233634" y="0"/>
                  </a:moveTo>
                  <a:lnTo>
                    <a:pt x="0" y="0"/>
                  </a:lnTo>
                  <a:lnTo>
                    <a:pt x="0" y="4598"/>
                  </a:lnTo>
                  <a:lnTo>
                    <a:pt x="233634" y="4598"/>
                  </a:lnTo>
                  <a:lnTo>
                    <a:pt x="233634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102" name="object 102" descr=""/>
          <p:cNvGraphicFramePr>
            <a:graphicFrameLocks noGrp="1"/>
          </p:cNvGraphicFramePr>
          <p:nvPr/>
        </p:nvGraphicFramePr>
        <p:xfrm>
          <a:off x="3961393" y="7688642"/>
          <a:ext cx="3190240" cy="8489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1610"/>
                <a:gridCol w="712470"/>
                <a:gridCol w="567055"/>
                <a:gridCol w="383539"/>
              </a:tblGrid>
              <a:tr h="118110">
                <a:tc>
                  <a:txBody>
                    <a:bodyPr/>
                    <a:lstStyle/>
                    <a:p>
                      <a:pPr marL="14604">
                        <a:lnSpc>
                          <a:spcPts val="715"/>
                        </a:lnSpc>
                        <a:spcBef>
                          <a:spcPts val="114"/>
                        </a:spcBef>
                      </a:pPr>
                      <a:r>
                        <a:rPr dirty="0" sz="600" spc="8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Ciclo</a:t>
                      </a:r>
                      <a:r>
                        <a:rPr dirty="0" sz="600" spc="7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9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600" spc="1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6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vida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14604"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905">
                        <a:lnSpc>
                          <a:spcPts val="815"/>
                        </a:lnSpc>
                        <a:spcBef>
                          <a:spcPts val="15"/>
                        </a:spcBef>
                      </a:pPr>
                      <a:r>
                        <a:rPr dirty="0" sz="700" spc="7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Frecuencia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lnB w="6350">
                      <a:solidFill>
                        <a:srgbClr val="8EA9DB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6510">
                        <a:lnSpc>
                          <a:spcPts val="815"/>
                        </a:lnSpc>
                        <a:spcBef>
                          <a:spcPts val="15"/>
                        </a:spcBef>
                      </a:pPr>
                      <a:r>
                        <a:rPr dirty="0" sz="700" spc="8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lnB w="6350">
                      <a:solidFill>
                        <a:srgbClr val="8EA9DB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2860">
                        <a:lnSpc>
                          <a:spcPts val="815"/>
                        </a:lnSpc>
                        <a:spcBef>
                          <a:spcPts val="15"/>
                        </a:spcBef>
                      </a:pPr>
                      <a:r>
                        <a:rPr dirty="0" sz="700" spc="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T.I.A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lnB w="6350">
                      <a:solidFill>
                        <a:srgbClr val="8EA9DB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</a:tr>
              <a:tr h="130175">
                <a:tc>
                  <a:txBody>
                    <a:bodyPr/>
                    <a:lstStyle/>
                    <a:p>
                      <a:pPr marL="14604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700" spc="100">
                          <a:latin typeface="Calibri"/>
                          <a:cs typeface="Calibri"/>
                        </a:rPr>
                        <a:t>Niño</a:t>
                      </a:r>
                      <a:r>
                        <a:rPr dirty="0" sz="70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00" spc="70">
                          <a:latin typeface="Calibri"/>
                          <a:cs typeface="Calibri"/>
                        </a:rPr>
                        <a:t>[0-</a:t>
                      </a:r>
                      <a:r>
                        <a:rPr dirty="0" sz="700" spc="35">
                          <a:latin typeface="Calibri"/>
                          <a:cs typeface="Calibri"/>
                        </a:rPr>
                        <a:t>11]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50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600" spc="50">
                          <a:latin typeface="Arial MT"/>
                          <a:cs typeface="Arial MT"/>
                        </a:rPr>
                        <a:t>39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17780">
                    <a:lnT w="6350">
                      <a:solidFill>
                        <a:srgbClr val="8EA9D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2159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600" spc="75">
                          <a:latin typeface="Arial MT"/>
                          <a:cs typeface="Arial MT"/>
                        </a:rPr>
                        <a:t>12.42%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17780">
                    <a:lnT w="6350">
                      <a:solidFill>
                        <a:srgbClr val="8EA9D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3175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600" spc="55">
                          <a:latin typeface="Arial MT"/>
                          <a:cs typeface="Arial MT"/>
                        </a:rPr>
                        <a:t>6.87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17780">
                    <a:lnT w="6350">
                      <a:solidFill>
                        <a:srgbClr val="8EA9DB"/>
                      </a:solidFill>
                      <a:prstDash val="solid"/>
                    </a:lnT>
                  </a:tcPr>
                </a:tc>
              </a:tr>
              <a:tr h="121285">
                <a:tc>
                  <a:txBody>
                    <a:bodyPr/>
                    <a:lstStyle/>
                    <a:p>
                      <a:pPr marL="14604">
                        <a:lnSpc>
                          <a:spcPts val="810"/>
                        </a:lnSpc>
                      </a:pPr>
                      <a:r>
                        <a:rPr dirty="0" sz="700" spc="90">
                          <a:latin typeface="Calibri"/>
                          <a:cs typeface="Calibri"/>
                        </a:rPr>
                        <a:t>Adolescente</a:t>
                      </a:r>
                      <a:r>
                        <a:rPr dirty="0" sz="700" spc="70">
                          <a:latin typeface="Calibri"/>
                          <a:cs typeface="Calibri"/>
                        </a:rPr>
                        <a:t> [12-</a:t>
                      </a:r>
                      <a:r>
                        <a:rPr dirty="0" sz="700" spc="35">
                          <a:latin typeface="Calibri"/>
                          <a:cs typeface="Calibri"/>
                        </a:rPr>
                        <a:t>17]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600" spc="50">
                          <a:latin typeface="Arial MT"/>
                          <a:cs typeface="Arial MT"/>
                        </a:rPr>
                        <a:t>53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8890"/>
                </a:tc>
                <a:tc>
                  <a:txBody>
                    <a:bodyPr/>
                    <a:lstStyle/>
                    <a:p>
                      <a:pPr algn="ctr" marL="2159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600" spc="75">
                          <a:latin typeface="Arial MT"/>
                          <a:cs typeface="Arial MT"/>
                        </a:rPr>
                        <a:t>16.88%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8890"/>
                </a:tc>
                <a:tc>
                  <a:txBody>
                    <a:bodyPr/>
                    <a:lstStyle/>
                    <a:p>
                      <a:pPr algn="ctr" marL="2413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600" spc="65">
                          <a:latin typeface="Arial MT"/>
                          <a:cs typeface="Arial MT"/>
                        </a:rPr>
                        <a:t>17.66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8890"/>
                </a:tc>
              </a:tr>
              <a:tr h="121285">
                <a:tc>
                  <a:txBody>
                    <a:bodyPr/>
                    <a:lstStyle/>
                    <a:p>
                      <a:pPr marL="14604">
                        <a:lnSpc>
                          <a:spcPts val="810"/>
                        </a:lnSpc>
                      </a:pPr>
                      <a:r>
                        <a:rPr dirty="0" sz="700" spc="95">
                          <a:latin typeface="Calibri"/>
                          <a:cs typeface="Calibri"/>
                        </a:rPr>
                        <a:t>Joven</a:t>
                      </a:r>
                      <a:r>
                        <a:rPr dirty="0" sz="7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00" spc="70">
                          <a:latin typeface="Calibri"/>
                          <a:cs typeface="Calibri"/>
                        </a:rPr>
                        <a:t>[18-</a:t>
                      </a:r>
                      <a:r>
                        <a:rPr dirty="0" sz="700" spc="35">
                          <a:latin typeface="Calibri"/>
                          <a:cs typeface="Calibri"/>
                        </a:rPr>
                        <a:t>29]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600" spc="50">
                          <a:latin typeface="Arial MT"/>
                          <a:cs typeface="Arial MT"/>
                        </a:rPr>
                        <a:t>77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8890"/>
                </a:tc>
                <a:tc>
                  <a:txBody>
                    <a:bodyPr/>
                    <a:lstStyle/>
                    <a:p>
                      <a:pPr algn="ctr" marL="2159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600" spc="75">
                          <a:latin typeface="Arial MT"/>
                          <a:cs typeface="Arial MT"/>
                        </a:rPr>
                        <a:t>24.52%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8890"/>
                </a:tc>
                <a:tc>
                  <a:txBody>
                    <a:bodyPr/>
                    <a:lstStyle/>
                    <a:p>
                      <a:pPr algn="ctr" marL="2413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600" spc="65">
                          <a:latin typeface="Arial MT"/>
                          <a:cs typeface="Arial MT"/>
                        </a:rPr>
                        <a:t>15.82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8890"/>
                </a:tc>
              </a:tr>
              <a:tr h="121285">
                <a:tc>
                  <a:txBody>
                    <a:bodyPr/>
                    <a:lstStyle/>
                    <a:p>
                      <a:pPr marL="14604">
                        <a:lnSpc>
                          <a:spcPts val="810"/>
                        </a:lnSpc>
                      </a:pPr>
                      <a:r>
                        <a:rPr dirty="0" sz="700" spc="95">
                          <a:latin typeface="Calibri"/>
                          <a:cs typeface="Calibri"/>
                        </a:rPr>
                        <a:t>Adulto</a:t>
                      </a:r>
                      <a:r>
                        <a:rPr dirty="0" sz="7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00" spc="70">
                          <a:latin typeface="Calibri"/>
                          <a:cs typeface="Calibri"/>
                        </a:rPr>
                        <a:t>[30-</a:t>
                      </a:r>
                      <a:r>
                        <a:rPr dirty="0" sz="700" spc="35">
                          <a:latin typeface="Calibri"/>
                          <a:cs typeface="Calibri"/>
                        </a:rPr>
                        <a:t>59]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444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600" spc="50">
                          <a:latin typeface="Arial MT"/>
                          <a:cs typeface="Arial MT"/>
                        </a:rPr>
                        <a:t>116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8890"/>
                </a:tc>
                <a:tc>
                  <a:txBody>
                    <a:bodyPr/>
                    <a:lstStyle/>
                    <a:p>
                      <a:pPr algn="ctr" marL="2159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600" spc="75">
                          <a:latin typeface="Arial MT"/>
                          <a:cs typeface="Arial MT"/>
                        </a:rPr>
                        <a:t>36.94%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8890"/>
                </a:tc>
                <a:tc>
                  <a:txBody>
                    <a:bodyPr/>
                    <a:lstStyle/>
                    <a:p>
                      <a:pPr algn="ctr" marL="2413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600" spc="65">
                          <a:latin typeface="Arial MT"/>
                          <a:cs typeface="Arial MT"/>
                        </a:rPr>
                        <a:t>11.54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8890"/>
                </a:tc>
              </a:tr>
              <a:tr h="112395">
                <a:tc>
                  <a:txBody>
                    <a:bodyPr/>
                    <a:lstStyle/>
                    <a:p>
                      <a:pPr marL="14604">
                        <a:lnSpc>
                          <a:spcPts val="785"/>
                        </a:lnSpc>
                      </a:pPr>
                      <a:r>
                        <a:rPr dirty="0" sz="700" spc="95">
                          <a:latin typeface="Calibri"/>
                          <a:cs typeface="Calibri"/>
                        </a:rPr>
                        <a:t>Adulto</a:t>
                      </a:r>
                      <a:r>
                        <a:rPr dirty="0" sz="7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00" spc="85">
                          <a:latin typeface="Calibri"/>
                          <a:cs typeface="Calibri"/>
                        </a:rPr>
                        <a:t>Mayor</a:t>
                      </a:r>
                      <a:r>
                        <a:rPr dirty="0" sz="7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00" spc="40">
                          <a:latin typeface="Calibri"/>
                          <a:cs typeface="Calibri"/>
                        </a:rPr>
                        <a:t>[60+]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15"/>
                        </a:lnSpc>
                        <a:spcBef>
                          <a:spcPts val="70"/>
                        </a:spcBef>
                      </a:pPr>
                      <a:r>
                        <a:rPr dirty="0" sz="600" spc="50">
                          <a:latin typeface="Arial MT"/>
                          <a:cs typeface="Arial MT"/>
                        </a:rPr>
                        <a:t>29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889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4604">
                        <a:lnSpc>
                          <a:spcPts val="715"/>
                        </a:lnSpc>
                        <a:spcBef>
                          <a:spcPts val="70"/>
                        </a:spcBef>
                      </a:pPr>
                      <a:r>
                        <a:rPr dirty="0" sz="600" spc="75">
                          <a:latin typeface="Arial MT"/>
                          <a:cs typeface="Arial MT"/>
                        </a:rPr>
                        <a:t>9.24%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889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0">
                        <a:lnSpc>
                          <a:spcPts val="715"/>
                        </a:lnSpc>
                        <a:spcBef>
                          <a:spcPts val="70"/>
                        </a:spcBef>
                      </a:pPr>
                      <a:r>
                        <a:rPr dirty="0" sz="600" spc="55">
                          <a:latin typeface="Arial MT"/>
                          <a:cs typeface="Arial MT"/>
                        </a:rPr>
                        <a:t>9.72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8890"/>
                </a:tc>
              </a:tr>
              <a:tr h="124460">
                <a:tc>
                  <a:txBody>
                    <a:bodyPr/>
                    <a:lstStyle/>
                    <a:p>
                      <a:pPr marL="14604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700" spc="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T w="6350">
                      <a:solidFill>
                        <a:srgbClr val="8EA9DB"/>
                      </a:solidFill>
                      <a:prstDash val="solid"/>
                    </a:lnT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444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700" spc="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314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T w="6350">
                      <a:solidFill>
                        <a:srgbClr val="8EA9DB"/>
                      </a:solidFill>
                      <a:prstDash val="solid"/>
                    </a:lnT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476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700" spc="6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100.00%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T w="6350">
                      <a:solidFill>
                        <a:srgbClr val="8EA9DB"/>
                      </a:solidFill>
                      <a:prstDash val="solid"/>
                    </a:lnT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006FC0"/>
                    </a:solidFill>
                  </a:tcPr>
                </a:tc>
              </a:tr>
            </a:tbl>
          </a:graphicData>
        </a:graphic>
      </p:graphicFrame>
      <p:grpSp>
        <p:nvGrpSpPr>
          <p:cNvPr id="103" name="object 103" descr=""/>
          <p:cNvGrpSpPr/>
          <p:nvPr/>
        </p:nvGrpSpPr>
        <p:grpSpPr>
          <a:xfrm>
            <a:off x="1600200" y="4286249"/>
            <a:ext cx="4883785" cy="2529840"/>
            <a:chOff x="1600200" y="4286249"/>
            <a:chExt cx="4883785" cy="2529840"/>
          </a:xfrm>
        </p:grpSpPr>
        <p:pic>
          <p:nvPicPr>
            <p:cNvPr id="104" name="object 10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00200" y="4286249"/>
              <a:ext cx="2561463" cy="1965325"/>
            </a:xfrm>
            <a:prstGeom prst="rect">
              <a:avLst/>
            </a:prstGeom>
          </p:spPr>
        </p:pic>
        <p:pic>
          <p:nvPicPr>
            <p:cNvPr id="105" name="object 10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81450" y="4800599"/>
              <a:ext cx="2502027" cy="2015489"/>
            </a:xfrm>
            <a:prstGeom prst="rect">
              <a:avLst/>
            </a:prstGeom>
          </p:spPr>
        </p:pic>
      </p:grpSp>
      <p:sp>
        <p:nvSpPr>
          <p:cNvPr id="106" name="object 10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60"/>
              </a:lnSpc>
            </a:pPr>
            <a:r>
              <a:rPr dirty="0"/>
              <a:t>Fuente:</a:t>
            </a:r>
            <a:r>
              <a:rPr dirty="0" spc="-10"/>
              <a:t> </a:t>
            </a:r>
            <a:r>
              <a:rPr dirty="0"/>
              <a:t>Tablas,</a:t>
            </a:r>
            <a:r>
              <a:rPr dirty="0" spc="-5"/>
              <a:t> </a:t>
            </a:r>
            <a:r>
              <a:rPr dirty="0"/>
              <a:t>gráficos</a:t>
            </a:r>
            <a:r>
              <a:rPr dirty="0" spc="-5"/>
              <a:t> </a:t>
            </a:r>
            <a:r>
              <a:rPr dirty="0"/>
              <a:t>y</a:t>
            </a:r>
            <a:r>
              <a:rPr dirty="0" spc="-5"/>
              <a:t> </a:t>
            </a:r>
            <a:r>
              <a:rPr dirty="0"/>
              <a:t>mapas</a:t>
            </a:r>
            <a:r>
              <a:rPr dirty="0" spc="-10"/>
              <a:t> </a:t>
            </a:r>
            <a:r>
              <a:rPr dirty="0"/>
              <a:t>del Sistema</a:t>
            </a:r>
            <a:r>
              <a:rPr dirty="0" spc="-5"/>
              <a:t> </a:t>
            </a:r>
            <a:r>
              <a:rPr dirty="0"/>
              <a:t>de</a:t>
            </a:r>
            <a:r>
              <a:rPr dirty="0" spc="-5"/>
              <a:t> </a:t>
            </a:r>
            <a:r>
              <a:rPr dirty="0" spc="-10"/>
              <a:t>Notificación</a:t>
            </a:r>
            <a:r>
              <a:rPr dirty="0" spc="-5"/>
              <a:t> </a:t>
            </a:r>
            <a:r>
              <a:rPr dirty="0" spc="-10"/>
              <a:t>Epidemiológica online</a:t>
            </a:r>
            <a:r>
              <a:rPr dirty="0"/>
              <a:t> (NOTIWEB)</a:t>
            </a:r>
            <a:r>
              <a:rPr dirty="0" spc="15"/>
              <a:t> </a:t>
            </a:r>
            <a:r>
              <a:rPr dirty="0"/>
              <a:t>- </a:t>
            </a:r>
            <a:r>
              <a:rPr dirty="0" spc="-25"/>
              <a:t>CDC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Edith Solis Castro</dc:creator>
  <dc:subject>SEMANA EPIDEMIOLÓGICA 32-2018</dc:subject>
  <dc:title>BOLETÍN EPIDEMIOLÓGICO REGIONAL</dc:title>
  <dcterms:created xsi:type="dcterms:W3CDTF">2024-12-19T15:34:05Z</dcterms:created>
  <dcterms:modified xsi:type="dcterms:W3CDTF">2024-12-19T15:34:05Z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2024-12-19T00:00:00Z</vt:filetime>
  </property>
  <property fmtid="{D5CDD505-2E9C-101B-9397-08002B2CF9AE}" pid="3" name="Creator">
    <vt:lpwstr>Microsoft® Word 2019</vt:lpwstr>
  </property>
  <property fmtid="{D5CDD505-2E9C-101B-9397-08002B2CF9AE}" pid="4" name="LastSaved">
    <vt:filetime>2024-12-19T00:00:00Z</vt:filetime>
  </property>
  <property fmtid="{D5CDD505-2E9C-101B-9397-08002B2CF9AE}" pid="5" name="Producer">
    <vt:lpwstr>Microsoft® Word 2019</vt:lpwstr>
  </property>
</Properties>
</file>