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80" r:id="rId11"/>
    <p:sldId id="266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07" d="100"/>
          <a:sy n="107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 sz="1200" dirty="0">
                <a:solidFill>
                  <a:sysClr val="windowText" lastClr="000000"/>
                </a:solidFill>
              </a:rPr>
              <a:t>Casos</a:t>
            </a:r>
            <a:r>
              <a:rPr lang="es-PE" sz="1200" baseline="0" dirty="0">
                <a:solidFill>
                  <a:sysClr val="windowText" lastClr="000000"/>
                </a:solidFill>
              </a:rPr>
              <a:t> de COVID-19 por sexo</a:t>
            </a:r>
            <a:endParaRPr lang="es-PE" sz="1200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AE-4C5C-A0A0-548394DA868C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EA4E9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AE-4C5C-A0A0-548394DA868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44</c:v>
                </c:pt>
                <c:pt idx="1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AE-4C5C-A0A0-548394DA86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184122781879303"/>
          <c:y val="3.6630036630036632E-2"/>
          <c:w val="0.80989187443423993"/>
          <c:h val="0.854715660542432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-5</c:v>
                </c:pt>
                <c:pt idx="1">
                  <c:v>-1</c:v>
                </c:pt>
                <c:pt idx="2">
                  <c:v>-2</c:v>
                </c:pt>
                <c:pt idx="3">
                  <c:v>-4</c:v>
                </c:pt>
                <c:pt idx="4">
                  <c:v>-4</c:v>
                </c:pt>
                <c:pt idx="5">
                  <c:v>-5</c:v>
                </c:pt>
                <c:pt idx="6">
                  <c:v>-2</c:v>
                </c:pt>
                <c:pt idx="7">
                  <c:v>-3</c:v>
                </c:pt>
                <c:pt idx="8">
                  <c:v>-5</c:v>
                </c:pt>
                <c:pt idx="9">
                  <c:v>-2</c:v>
                </c:pt>
                <c:pt idx="10">
                  <c:v>-4</c:v>
                </c:pt>
                <c:pt idx="11">
                  <c:v>0</c:v>
                </c:pt>
                <c:pt idx="12">
                  <c:v>-2</c:v>
                </c:pt>
                <c:pt idx="13">
                  <c:v>-1</c:v>
                </c:pt>
                <c:pt idx="14">
                  <c:v>-2</c:v>
                </c:pt>
                <c:pt idx="15">
                  <c:v>-2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0D-423E-8907-88EAAF9B07CF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5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  <c:pt idx="6">
                  <c:v>4</c:v>
                </c:pt>
                <c:pt idx="7">
                  <c:v>1</c:v>
                </c:pt>
                <c:pt idx="8">
                  <c:v>5</c:v>
                </c:pt>
                <c:pt idx="9">
                  <c:v>4</c:v>
                </c:pt>
                <c:pt idx="10">
                  <c:v>8</c:v>
                </c:pt>
                <c:pt idx="11">
                  <c:v>5</c:v>
                </c:pt>
                <c:pt idx="12">
                  <c:v>6</c:v>
                </c:pt>
                <c:pt idx="13">
                  <c:v>0</c:v>
                </c:pt>
                <c:pt idx="14">
                  <c:v>2</c:v>
                </c:pt>
                <c:pt idx="15">
                  <c:v>1</c:v>
                </c:pt>
                <c:pt idx="16">
                  <c:v>0</c:v>
                </c:pt>
                <c:pt idx="17">
                  <c:v>0</c:v>
                </c:pt>
                <c:pt idx="1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0D-423E-8907-88EAAF9B07C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"/>
          <c:min val="-1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F72-4A2D-98BB-0BF3259500B7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F72-4A2D-98BB-0BF3259500B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F72-4A2D-98BB-0BF3259500B7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F72-4A2D-98BB-0BF3259500B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F72-4A2D-98BB-0BF3259500B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2.5154798761609904</c:v>
                </c:pt>
                <c:pt idx="1">
                  <c:v>1.167406023815083</c:v>
                </c:pt>
                <c:pt idx="2">
                  <c:v>3.1578947368421053</c:v>
                </c:pt>
                <c:pt idx="3">
                  <c:v>3.9831411236163219</c:v>
                </c:pt>
                <c:pt idx="4">
                  <c:v>4.6953543611556094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F72-4A2D-98BB-0BF3259500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  <c:max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FD5-4F54-A00D-B834B96AB36A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FD5-4F54-A00D-B834B96AB36A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FD5-4F54-A00D-B834B96AB36A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FD5-4F54-A00D-B834B96AB36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D5-4F54-A00D-B834B96AB3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s-PE" sz="1200" b="0" i="0" u="none" strike="noStrike" kern="1200" spc="0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s-PE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Fallecidos por sexo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PE" sz="1200" b="0" i="0" u="none" strike="noStrike" kern="1200" spc="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06-487A-84AA-636240D092FD}"/>
              </c:ext>
            </c:extLst>
          </c:dPt>
          <c:dPt>
            <c:idx val="1"/>
            <c:bubble3D val="0"/>
            <c:spPr>
              <a:solidFill>
                <a:srgbClr val="FF00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06-487A-84AA-636240D092F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'Fallecidos-1'!$N$3:$N$4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'Fallecidos-1'!$O$3:$O$4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06-487A-84AA-636240D092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1.vml.rels><?xml version="1.0" encoding="UTF-8" standalone="yes"?>
<Relationships xmlns="http://schemas.openxmlformats.org/package/2006/relationships"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26" Type="http://schemas.openxmlformats.org/officeDocument/2006/relationships/image" Target="../media/image46.png"/><Relationship Id="rId39" Type="http://schemas.openxmlformats.org/officeDocument/2006/relationships/image" Target="../media/image59.png"/><Relationship Id="rId21" Type="http://schemas.openxmlformats.org/officeDocument/2006/relationships/image" Target="../media/image41.png"/><Relationship Id="rId34" Type="http://schemas.openxmlformats.org/officeDocument/2006/relationships/image" Target="../media/image54.png"/><Relationship Id="rId42" Type="http://schemas.openxmlformats.org/officeDocument/2006/relationships/image" Target="../media/image62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29" Type="http://schemas.openxmlformats.org/officeDocument/2006/relationships/image" Target="../media/image49.png"/><Relationship Id="rId1" Type="http://schemas.openxmlformats.org/officeDocument/2006/relationships/image" Target="../media/image21.png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24" Type="http://schemas.openxmlformats.org/officeDocument/2006/relationships/image" Target="../media/image44.png"/><Relationship Id="rId32" Type="http://schemas.openxmlformats.org/officeDocument/2006/relationships/image" Target="../media/image52.png"/><Relationship Id="rId37" Type="http://schemas.openxmlformats.org/officeDocument/2006/relationships/image" Target="../media/image57.png"/><Relationship Id="rId40" Type="http://schemas.openxmlformats.org/officeDocument/2006/relationships/image" Target="../media/image60.png"/><Relationship Id="rId45" Type="http://schemas.openxmlformats.org/officeDocument/2006/relationships/image" Target="../media/image65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23" Type="http://schemas.openxmlformats.org/officeDocument/2006/relationships/image" Target="../media/image43.png"/><Relationship Id="rId28" Type="http://schemas.openxmlformats.org/officeDocument/2006/relationships/image" Target="../media/image48.png"/><Relationship Id="rId36" Type="http://schemas.openxmlformats.org/officeDocument/2006/relationships/image" Target="../media/image56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31" Type="http://schemas.openxmlformats.org/officeDocument/2006/relationships/image" Target="../media/image51.png"/><Relationship Id="rId44" Type="http://schemas.openxmlformats.org/officeDocument/2006/relationships/image" Target="../media/image64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42.png"/><Relationship Id="rId27" Type="http://schemas.openxmlformats.org/officeDocument/2006/relationships/image" Target="../media/image47.png"/><Relationship Id="rId30" Type="http://schemas.openxmlformats.org/officeDocument/2006/relationships/image" Target="../media/image50.png"/><Relationship Id="rId35" Type="http://schemas.openxmlformats.org/officeDocument/2006/relationships/image" Target="../media/image55.png"/><Relationship Id="rId43" Type="http://schemas.openxmlformats.org/officeDocument/2006/relationships/image" Target="../media/image63.png"/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5" Type="http://schemas.openxmlformats.org/officeDocument/2006/relationships/image" Target="../media/image45.png"/><Relationship Id="rId33" Type="http://schemas.openxmlformats.org/officeDocument/2006/relationships/image" Target="../media/image53.png"/><Relationship Id="rId38" Type="http://schemas.openxmlformats.org/officeDocument/2006/relationships/image" Target="../media/image58.png"/><Relationship Id="rId20" Type="http://schemas.openxmlformats.org/officeDocument/2006/relationships/image" Target="../media/image40.png"/><Relationship Id="rId41" Type="http://schemas.openxmlformats.org/officeDocument/2006/relationships/image" Target="../media/image6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3/02/2025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3/02/2025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3/02/2025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3/02/2025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3/02/2025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3/02/2025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3/02/2025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7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04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01/02/2025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26 enero al 01 de febrero del 2025)</a:t>
            </a:r>
            <a:endParaRPr lang="en-US" sz="20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A933D-44E2-0A4F-77E9-6B1F621B0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4BDB5C07-8045-CF84-6034-4594DCA39CB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AD58296-13AC-D5BA-6B1F-701B47E2615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0B289A1-4B5F-038D-2659-E265B21978A0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por etapas de vida</a:t>
            </a:r>
          </a:p>
          <a:p>
            <a:pPr algn="ctr"/>
            <a:r>
              <a:rPr lang="es-ES" sz="2000" b="1" dirty="0"/>
              <a:t>Región Tumbes, al 01 de febrero2025 (SE05)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97A044F-8A50-2A5C-2979-0C1EA9E23BF8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2435836"/>
              </p:ext>
            </p:extLst>
          </p:nvPr>
        </p:nvGraphicFramePr>
        <p:xfrm>
          <a:off x="1396408" y="2183365"/>
          <a:ext cx="4896815" cy="3482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B623583E-B9C0-5348-FFDE-41F5DEC65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1270" y="2261067"/>
            <a:ext cx="4589334" cy="1739809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348C737F-1C7F-ACDF-E673-F84F983BD846}"/>
              </a:ext>
            </a:extLst>
          </p:cNvPr>
          <p:cNvSpPr txBox="1"/>
          <p:nvPr/>
        </p:nvSpPr>
        <p:spPr>
          <a:xfrm>
            <a:off x="4226127" y="1357280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TIA = Tasa de incidencia acumulada por cada 10, 000 habitantes</a:t>
            </a:r>
          </a:p>
        </p:txBody>
      </p:sp>
    </p:spTree>
    <p:extLst>
      <p:ext uri="{BB962C8B-B14F-4D97-AF65-F5344CB8AC3E}">
        <p14:creationId xmlns:p14="http://schemas.microsoft.com/office/powerpoint/2010/main" val="3070334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01 de febrero2025 (SE05)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4239835"/>
              </p:ext>
            </p:extLst>
          </p:nvPr>
        </p:nvGraphicFramePr>
        <p:xfrm>
          <a:off x="6881280" y="4684380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0431559"/>
              </p:ext>
            </p:extLst>
          </p:nvPr>
        </p:nvGraphicFramePr>
        <p:xfrm>
          <a:off x="7094515" y="132463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6" name="Imagen 15">
            <a:extLst>
              <a:ext uri="{FF2B5EF4-FFF2-40B4-BE49-F238E27FC236}">
                <a16:creationId xmlns:a16="http://schemas.microsoft.com/office/drawing/2014/main" id="{00000000-0008-0000-0700-000005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0906" y="2145574"/>
            <a:ext cx="460857" cy="110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0000000-0008-0000-0700-000006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318" y="2225033"/>
            <a:ext cx="558834" cy="108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7FA20E1-D268-9FFE-CB72-31795DB4CC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247" y="2255656"/>
            <a:ext cx="4572000" cy="332509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3436591-541A-93ED-E2D2-B7E43D7A767A}"/>
              </a:ext>
            </a:extLst>
          </p:cNvPr>
          <p:cNvSpPr txBox="1"/>
          <p:nvPr/>
        </p:nvSpPr>
        <p:spPr>
          <a:xfrm>
            <a:off x="1560161" y="1788868"/>
            <a:ext cx="38555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Defunciones por Covid19 durante el año 2023 - 2025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EEEFFAB-B1C0-8F87-869F-AFA7E1942ABA}"/>
              </a:ext>
            </a:extLst>
          </p:cNvPr>
          <p:cNvSpPr txBox="1"/>
          <p:nvPr/>
        </p:nvSpPr>
        <p:spPr>
          <a:xfrm>
            <a:off x="690283" y="6499411"/>
            <a:ext cx="31181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– DEE DIRESA Tumbes / SINADEF</a:t>
            </a:r>
          </a:p>
        </p:txBody>
      </p:sp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01 de febrero2025 (SE05)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magen 50">
            <a:extLst>
              <a:ext uri="{FF2B5EF4-FFF2-40B4-BE49-F238E27FC236}">
                <a16:creationId xmlns:a16="http://schemas.microsoft.com/office/drawing/2014/main" id="{D787E59E-A9F1-8604-6943-1B23C5D75C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76" y="0"/>
            <a:ext cx="121502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337623" y="130372"/>
            <a:ext cx="49069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01 de febrero2025 (SE05)</a:t>
            </a:r>
            <a:endParaRPr lang="es-PE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17FE520-6DE6-0127-CB46-5C546A5765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652" y="938381"/>
            <a:ext cx="9838696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AA858499-8D7D-F404-7786-B34B299B1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016" y="1130277"/>
            <a:ext cx="9568702" cy="538463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01 de febrero2025 (SE05)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5F1E76D-E44E-2354-31C5-40E570A61649}"/>
              </a:ext>
            </a:extLst>
          </p:cNvPr>
          <p:cNvSpPr txBox="1"/>
          <p:nvPr/>
        </p:nvSpPr>
        <p:spPr>
          <a:xfrm>
            <a:off x="2410491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2023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478725C-676D-CB8B-6AF1-B33B6D741E48}"/>
              </a:ext>
            </a:extLst>
          </p:cNvPr>
          <p:cNvSpPr txBox="1"/>
          <p:nvPr/>
        </p:nvSpPr>
        <p:spPr>
          <a:xfrm>
            <a:off x="6872880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2024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5C10D28-3E73-59DE-6F04-F193B8709E68}"/>
              </a:ext>
            </a:extLst>
          </p:cNvPr>
          <p:cNvSpPr txBox="1"/>
          <p:nvPr/>
        </p:nvSpPr>
        <p:spPr>
          <a:xfrm>
            <a:off x="10264884" y="2524085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C74A439-3D51-8110-9E87-A5F2AE42C759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  <p:sp>
        <p:nvSpPr>
          <p:cNvPr id="10" name="AutoShape 2">
            <a:extLst>
              <a:ext uri="{FF2B5EF4-FFF2-40B4-BE49-F238E27FC236}">
                <a16:creationId xmlns:a16="http://schemas.microsoft.com/office/drawing/2014/main" id="{B3FEFD89-E3C9-E913-E3C2-BB65BAD19D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01 de febrero2025 (SE05)</a:t>
            </a:r>
            <a:endParaRPr lang="es-PE" sz="20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ángulo redondeado 11">
                <a:extLst>
                  <a:ext uri="{FF2B5EF4-FFF2-40B4-BE49-F238E27FC236}">
                    <a16:creationId xmlns:a16="http://schemas.microsoft.com/office/drawing/2014/main" id="{C6FB9D30-7712-6C77-EFDE-D77C9EADBF9D}"/>
                  </a:ext>
                </a:extLst>
              </p:cNvPr>
              <p:cNvSpPr/>
              <p:nvPr/>
            </p:nvSpPr>
            <p:spPr>
              <a:xfrm>
                <a:off x="10804853" y="4151877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15.5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ángulo redondeado 11">
                <a:extLst>
                  <a:ext uri="{FF2B5EF4-FFF2-40B4-BE49-F238E27FC236}">
                    <a16:creationId xmlns:a16="http://schemas.microsoft.com/office/drawing/2014/main" id="{C6FB9D30-7712-6C77-EFDE-D77C9EADBF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4853" y="4151877"/>
                <a:ext cx="1254424" cy="353725"/>
              </a:xfrm>
              <a:prstGeom prst="roundRect">
                <a:avLst/>
              </a:prstGeom>
              <a:blipFill>
                <a:blip r:embed="rId4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ángulo redondeado 13">
                <a:extLst>
                  <a:ext uri="{FF2B5EF4-FFF2-40B4-BE49-F238E27FC236}">
                    <a16:creationId xmlns:a16="http://schemas.microsoft.com/office/drawing/2014/main" id="{EC67F199-E823-392B-6FA4-6638DC9B1815}"/>
                  </a:ext>
                </a:extLst>
              </p:cNvPr>
              <p:cNvSpPr/>
              <p:nvPr/>
            </p:nvSpPr>
            <p:spPr>
              <a:xfrm>
                <a:off x="10729857" y="2779101"/>
                <a:ext cx="1404417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Promedio de casos en las últimas 6 semanas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ángulo redondeado 13">
                <a:extLst>
                  <a:ext uri="{FF2B5EF4-FFF2-40B4-BE49-F238E27FC236}">
                    <a16:creationId xmlns:a16="http://schemas.microsoft.com/office/drawing/2014/main" id="{EC67F199-E823-392B-6FA4-6638DC9B18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9857" y="2779101"/>
                <a:ext cx="1404417" cy="832520"/>
              </a:xfrm>
              <a:prstGeom prst="roundRect">
                <a:avLst/>
              </a:prstGeom>
              <a:blipFill>
                <a:blip r:embed="rId6"/>
                <a:stretch>
                  <a:fillRect b="-5072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n 1">
            <a:extLst>
              <a:ext uri="{FF2B5EF4-FFF2-40B4-BE49-F238E27FC236}">
                <a16:creationId xmlns:a16="http://schemas.microsoft.com/office/drawing/2014/main" id="{94B137D7-DCA8-CD77-BB67-1DE9BFCC7C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5131" y="1163992"/>
            <a:ext cx="9298866" cy="523278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F9C2E1C-B7A8-7F5C-B645-35BC90E7AF53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D18A764-AE63-34D7-BF16-A2E19F8AF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364" y="1417041"/>
            <a:ext cx="8515271" cy="479183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01 de febrero2025 (SE05)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E3F71F-3BF7-CBC8-9EBB-E718E32E6206}"/>
              </a:ext>
            </a:extLst>
          </p:cNvPr>
          <p:cNvSpPr txBox="1"/>
          <p:nvPr/>
        </p:nvSpPr>
        <p:spPr>
          <a:xfrm>
            <a:off x="8662859" y="2678960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218AAA6-88A6-E4F9-90DE-9D276A71CA1A}"/>
              </a:ext>
            </a:extLst>
          </p:cNvPr>
          <p:cNvSpPr txBox="1"/>
          <p:nvPr/>
        </p:nvSpPr>
        <p:spPr>
          <a:xfrm>
            <a:off x="3429149" y="2678960"/>
            <a:ext cx="1690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PERIODO 2024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2A8FC0-CBA8-2EEB-431D-5EE0EF78DBE2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01 de febrero2025 (SE05)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842134E5-2690-16DB-D6E8-66780EADA6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063"/>
          <a:stretch/>
        </p:blipFill>
        <p:spPr>
          <a:xfrm>
            <a:off x="91049" y="1818472"/>
            <a:ext cx="5889812" cy="3693658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2F4C6DE7-A1FF-D082-DD55-73A82AD178A2}"/>
              </a:ext>
            </a:extLst>
          </p:cNvPr>
          <p:cNvSpPr/>
          <p:nvPr/>
        </p:nvSpPr>
        <p:spPr>
          <a:xfrm>
            <a:off x="2259105" y="1216885"/>
            <a:ext cx="1936376" cy="3240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01 de febrero2025 (SE05)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1363625" y="5890354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635F4C9-2445-AE2B-B731-4C19484A61DE}"/>
              </a:ext>
            </a:extLst>
          </p:cNvPr>
          <p:cNvSpPr txBox="1"/>
          <p:nvPr/>
        </p:nvSpPr>
        <p:spPr>
          <a:xfrm>
            <a:off x="2411505" y="1234816"/>
            <a:ext cx="1690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400" dirty="0">
                <a:latin typeface="Arial" panose="020B0604020202020204" pitchFamily="34" charset="0"/>
                <a:cs typeface="Arial" panose="020B0604020202020204" pitchFamily="34" charset="0"/>
              </a:rPr>
              <a:t>PERIODO 2025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E31D6B1-2B88-45FF-95E5-4D3F656886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6773" y="1946743"/>
            <a:ext cx="5750859" cy="3051150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A02C5A49-E9C3-1D8F-3178-26E91E35E1F2}"/>
              </a:ext>
            </a:extLst>
          </p:cNvPr>
          <p:cNvSpPr txBox="1"/>
          <p:nvPr/>
        </p:nvSpPr>
        <p:spPr>
          <a:xfrm>
            <a:off x="690283" y="6499411"/>
            <a:ext cx="37080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/ </a:t>
            </a:r>
            <a:r>
              <a:rPr lang="es-PE" sz="1100" dirty="0" err="1"/>
              <a:t>SISCovid</a:t>
            </a:r>
            <a:r>
              <a:rPr lang="es-PE" sz="1100" dirty="0"/>
              <a:t> / NetLab2 – DEE DIRESA Tumbes</a:t>
            </a:r>
          </a:p>
        </p:txBody>
      </p:sp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01 de febrero2025 (SE05)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B8B5229-41E1-433E-CF3B-5CA155B3396A}"/>
              </a:ext>
            </a:extLst>
          </p:cNvPr>
          <p:cNvSpPr txBox="1"/>
          <p:nvPr/>
        </p:nvSpPr>
        <p:spPr>
          <a:xfrm>
            <a:off x="690283" y="6499411"/>
            <a:ext cx="256192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100" dirty="0"/>
              <a:t>Fuente: </a:t>
            </a:r>
            <a:r>
              <a:rPr lang="es-PE" sz="1100" dirty="0" err="1"/>
              <a:t>NotiCovid</a:t>
            </a:r>
            <a:r>
              <a:rPr lang="es-PE" sz="1100" dirty="0"/>
              <a:t>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0F11E8-D3BA-292E-C70F-A18A4368C379}"/>
              </a:ext>
            </a:extLst>
          </p:cNvPr>
          <p:cNvSpPr txBox="1"/>
          <p:nvPr/>
        </p:nvSpPr>
        <p:spPr>
          <a:xfrm>
            <a:off x="1348476" y="1594215"/>
            <a:ext cx="3807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Comportamiento según edad y distritos de residencia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B3B4A30-6233-D986-6CA3-D734C5448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086" y="2010209"/>
            <a:ext cx="4831976" cy="3568228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5F5D7C2-4B80-5E1A-5FD9-F641286153C3}"/>
              </a:ext>
            </a:extLst>
          </p:cNvPr>
          <p:cNvSpPr txBox="1"/>
          <p:nvPr/>
        </p:nvSpPr>
        <p:spPr>
          <a:xfrm>
            <a:off x="7552357" y="1594215"/>
            <a:ext cx="29722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200" dirty="0">
                <a:latin typeface="Arial" panose="020B0604020202020204" pitchFamily="34" charset="0"/>
                <a:cs typeface="Arial" panose="020B0604020202020204" pitchFamily="34" charset="0"/>
              </a:rPr>
              <a:t>Distribución de casos según edad y sexo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50D9D8F-2EA2-9A0C-DB34-06D4373924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958" y="2010209"/>
            <a:ext cx="5137438" cy="37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01 de febrero2025 (SE05)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Gráfico 24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3331634"/>
              </p:ext>
            </p:extLst>
          </p:nvPr>
        </p:nvGraphicFramePr>
        <p:xfrm>
          <a:off x="7041270" y="1556341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6" name="Gráfico 25">
            <a:extLst>
              <a:ext uri="{FF2B5EF4-FFF2-40B4-BE49-F238E27FC236}">
                <a16:creationId xmlns:a16="http://schemas.microsoft.com/office/drawing/2014/main" id="{51DDFD05-13F0-6029-81B9-49A37AED6B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9289267"/>
              </p:ext>
            </p:extLst>
          </p:nvPr>
        </p:nvGraphicFramePr>
        <p:xfrm>
          <a:off x="600075" y="1168128"/>
          <a:ext cx="5495925" cy="5200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38854</TotalTime>
  <Words>443</Words>
  <Application>Microsoft Office PowerPoint</Application>
  <PresentationFormat>Panorámica</PresentationFormat>
  <Paragraphs>63</Paragraphs>
  <Slides>13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ADMIN</cp:lastModifiedBy>
  <cp:revision>2747</cp:revision>
  <dcterms:created xsi:type="dcterms:W3CDTF">2022-02-06T20:00:10Z</dcterms:created>
  <dcterms:modified xsi:type="dcterms:W3CDTF">2025-02-03T17:53:20Z</dcterms:modified>
</cp:coreProperties>
</file>