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Edad'!$J$9:$J$27</c:f>
              <c:numCache>
                <c:formatCode>0;0</c:formatCode>
                <c:ptCount val="19"/>
                <c:pt idx="0">
                  <c:v>-5</c:v>
                </c:pt>
                <c:pt idx="1">
                  <c:v>0</c:v>
                </c:pt>
                <c:pt idx="2">
                  <c:v>-1</c:v>
                </c:pt>
                <c:pt idx="3">
                  <c:v>-3</c:v>
                </c:pt>
                <c:pt idx="4">
                  <c:v>-2</c:v>
                </c:pt>
                <c:pt idx="5">
                  <c:v>-1</c:v>
                </c:pt>
                <c:pt idx="6">
                  <c:v>0</c:v>
                </c:pt>
                <c:pt idx="7">
                  <c:v>-2</c:v>
                </c:pt>
                <c:pt idx="8">
                  <c:v>-3</c:v>
                </c:pt>
                <c:pt idx="9">
                  <c:v>0</c:v>
                </c:pt>
                <c:pt idx="10">
                  <c:v>-2</c:v>
                </c:pt>
                <c:pt idx="11">
                  <c:v>0</c:v>
                </c:pt>
                <c:pt idx="12">
                  <c:v>-1</c:v>
                </c:pt>
                <c:pt idx="13">
                  <c:v>-2</c:v>
                </c:pt>
                <c:pt idx="14">
                  <c:v>-2</c:v>
                </c:pt>
                <c:pt idx="15">
                  <c:v>-1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35-4549-AA5B-2CA829F3F2A0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Edad'!$K$9:$K$27</c:f>
              <c:numCache>
                <c:formatCode>General</c:formatCode>
                <c:ptCount val="19"/>
                <c:pt idx="0">
                  <c:v>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  <c:pt idx="7">
                  <c:v>2</c:v>
                </c:pt>
                <c:pt idx="8">
                  <c:v>5</c:v>
                </c:pt>
                <c:pt idx="9">
                  <c:v>3</c:v>
                </c:pt>
                <c:pt idx="10">
                  <c:v>4</c:v>
                </c:pt>
                <c:pt idx="11">
                  <c:v>0</c:v>
                </c:pt>
                <c:pt idx="12">
                  <c:v>2</c:v>
                </c:pt>
                <c:pt idx="13">
                  <c:v>0</c:v>
                </c:pt>
                <c:pt idx="14">
                  <c:v>2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35-4549-AA5B-2CA829F3F2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FD5-4F54-A00D-B834B96AB36A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FD5-4F54-A00D-B834B96AB36A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FD5-4F54-A00D-B834B96AB36A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FD5-4F54-A00D-B834B96AB36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FD5-4F54-A00D-B834B96AB3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E" sz="1800" b="1">
                <a:effectLst/>
              </a:rPr>
              <a:t>Fallecidos por sexo</a:t>
            </a:r>
            <a:endParaRPr lang="en-US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06-487A-84AA-636240D092FD}"/>
              </c:ext>
            </c:extLst>
          </c:dPt>
          <c:dPt>
            <c:idx val="1"/>
            <c:bubble3D val="0"/>
            <c:spPr>
              <a:solidFill>
                <a:srgbClr val="FF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06-487A-84AA-636240D092F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'Fallecidos-1'!$N$3:$N$4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'Fallecidos-1'!$O$3:$O$4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06-487A-84AA-636240D092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4F1-41C1-9F56-F8C04C44079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F1-41C1-9F56-F8C04C4407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1/14/2025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14/01/2025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14/01/2025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14/01/2025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14/01/2025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14/01/2025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14/01/2025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14/01/2025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7" Type="http://schemas.openxmlformats.org/officeDocument/2006/relationships/image" Target="../media/image21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23.emf"/><Relationship Id="rId4" Type="http://schemas.openxmlformats.org/officeDocument/2006/relationships/oleObject" Target="file:///D:\2021\salas%2008-2021\Mapa%20COVID-19%20-%20TIA%20-%20Letalidad.xlsm!Letalidad!F11C15:F38C40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Mapa%20COVID-19%20-%20V-2.xlsm!Mapa%20COVID!F1C18:F48C66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file:///D:\2021\salas%2008-2021\Mapa%20COVID-19%20-%20TIA%20-%20Letalidad.xlsm!CASOS!F10C6:F14C9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oleObject" Target="file:///D:\2021\salas%2008-2021\Mapa%20COVID-19%20-%20TIA%20-%20Letalidad.xlsm!CASOS!F11C15:F38C38" TargetMode="External"/><Relationship Id="rId5" Type="http://schemas.openxmlformats.org/officeDocument/2006/relationships/image" Target="../media/image14.emf"/><Relationship Id="rId4" Type="http://schemas.openxmlformats.org/officeDocument/2006/relationships/oleObject" Target="file:///D:\2021\salas%2008-2021\SQL-COVID-19.xlsx!residencia%20(2)!F2C2:F19C12" TargetMode="External"/><Relationship Id="rId9" Type="http://schemas.openxmlformats.org/officeDocument/2006/relationships/image" Target="../media/image1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02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11/01/2025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05 de diciembre al 11 de enero del 2025)</a:t>
            </a:r>
            <a:endParaRPr lang="en-US" sz="20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11 de enero 2025 (SE02)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8EA0426-38DD-B1BC-04BE-A2C8114E1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9" y="1768339"/>
            <a:ext cx="6842760" cy="4108704"/>
          </a:xfrm>
          <a:prstGeom prst="rect">
            <a:avLst/>
          </a:prstGeom>
        </p:spPr>
      </p:pic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4239835"/>
              </p:ext>
            </p:extLst>
          </p:nvPr>
        </p:nvGraphicFramePr>
        <p:xfrm>
          <a:off x="6881280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00000000-0008-0000-07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0801857"/>
              </p:ext>
            </p:extLst>
          </p:nvPr>
        </p:nvGraphicFramePr>
        <p:xfrm>
          <a:off x="7094515" y="132463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6" name="Imagen 15">
            <a:extLst>
              <a:ext uri="{FF2B5EF4-FFF2-40B4-BE49-F238E27FC236}">
                <a16:creationId xmlns:a16="http://schemas.microsoft.com/office/drawing/2014/main" id="{00000000-0008-0000-0700-000005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0906" y="2145574"/>
            <a:ext cx="460857" cy="110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0000000-0008-0000-0700-000006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318" y="2225033"/>
            <a:ext cx="558834" cy="108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- 2024</a:t>
            </a:r>
          </a:p>
          <a:p>
            <a:pPr algn="ctr"/>
            <a:r>
              <a:rPr lang="es-ES" sz="2000" b="1" dirty="0"/>
              <a:t>Región Tumbes, al 11 de enero 2025 (SE02)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-1" y="6545320"/>
            <a:ext cx="4178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b="1" dirty="0"/>
              <a:t>Fuente: </a:t>
            </a:r>
            <a:r>
              <a:rPr lang="es-PE" sz="1200" b="1" dirty="0" err="1"/>
              <a:t>NotiCovid</a:t>
            </a:r>
            <a:r>
              <a:rPr lang="es-PE" sz="1200" b="1" dirty="0"/>
              <a:t> / </a:t>
            </a:r>
            <a:r>
              <a:rPr lang="es-PE" sz="1200" b="1" dirty="0" err="1"/>
              <a:t>SIScovid</a:t>
            </a:r>
            <a:r>
              <a:rPr lang="es-PE" sz="1200" b="1" dirty="0"/>
              <a:t> / NetLab2 – DEE DIRESA Tumbes</a:t>
            </a:r>
          </a:p>
        </p:txBody>
      </p:sp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38CD25A4-6C02-476B-ED33-23340F2862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9410224"/>
              </p:ext>
            </p:extLst>
          </p:nvPr>
        </p:nvGraphicFramePr>
        <p:xfrm>
          <a:off x="-1" y="1828164"/>
          <a:ext cx="6391439" cy="39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4" imgW="7686684" imgH="4762491" progId="Excel.SheetMacroEnabled.12">
                  <p:link updateAutomatic="1"/>
                </p:oleObj>
              </mc:Choice>
              <mc:Fallback>
                <p:oleObj name="Macro-Enabled Worksheet" r:id="rId4" imgW="7686684" imgH="4762491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1" y="1828164"/>
                        <a:ext cx="6391439" cy="39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7B25562A-286E-1364-73D8-2CC6C0575BE0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/>
              <a:t>PERIODO 2025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5745724"/>
              </p:ext>
            </p:extLst>
          </p:nvPr>
        </p:nvGraphicFramePr>
        <p:xfrm>
          <a:off x="7582486" y="2589083"/>
          <a:ext cx="4295045" cy="2860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5FE2D25C-45D8-E9BD-DA87-CF99BFE125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9515" y="5205318"/>
            <a:ext cx="1885950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11 de enero 2025 (SE02)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1BD34415-6E8B-54E4-3056-82D9357459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0210376"/>
              </p:ext>
            </p:extLst>
          </p:nvPr>
        </p:nvGraphicFramePr>
        <p:xfrm>
          <a:off x="0" y="0"/>
          <a:ext cx="12192000" cy="6869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14420902" imgH="8334254" progId="Excel.SheetMacroEnabled.12">
                  <p:link updateAutomatic="1"/>
                </p:oleObj>
              </mc:Choice>
              <mc:Fallback>
                <p:oleObj name="Macro-Enabled Worksheet" r:id="rId3" imgW="14420902" imgH="8334254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699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420498" y="130372"/>
            <a:ext cx="47411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11 de enero 2025 (SE02)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4D37048-E8A7-0945-0F50-481D5EEABE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652" y="950400"/>
            <a:ext cx="9838696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11 de enero 2025 (SE02)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AAC6CB8-00AE-1EC0-CE3B-90AAACCCFD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38381"/>
            <a:ext cx="9838696" cy="59076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0674E52-A902-6922-0290-74CC958DD0D5}"/>
              </a:ext>
            </a:extLst>
          </p:cNvPr>
          <p:cNvSpPr txBox="1"/>
          <p:nvPr/>
        </p:nvSpPr>
        <p:spPr>
          <a:xfrm>
            <a:off x="2410491" y="2918591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CD5A252-03FB-39F8-5AE8-78C6FA94FE69}"/>
              </a:ext>
            </a:extLst>
          </p:cNvPr>
          <p:cNvSpPr txBox="1"/>
          <p:nvPr/>
        </p:nvSpPr>
        <p:spPr>
          <a:xfrm>
            <a:off x="5666370" y="2918591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480571BA-7982-7D59-9B0C-72A0EAC6F52C}"/>
              </a:ext>
            </a:extLst>
          </p:cNvPr>
          <p:cNvCxnSpPr/>
          <p:nvPr/>
        </p:nvCxnSpPr>
        <p:spPr>
          <a:xfrm>
            <a:off x="5324656" y="1274105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B3E465E7-AB9E-5B37-A1CA-BE48DEC873A9}"/>
              </a:ext>
            </a:extLst>
          </p:cNvPr>
          <p:cNvCxnSpPr/>
          <p:nvPr/>
        </p:nvCxnSpPr>
        <p:spPr>
          <a:xfrm>
            <a:off x="9235422" y="1257274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C7F7A7C-AA66-07A5-302B-75587380CEFB}"/>
              </a:ext>
            </a:extLst>
          </p:cNvPr>
          <p:cNvSpPr txBox="1"/>
          <p:nvPr/>
        </p:nvSpPr>
        <p:spPr>
          <a:xfrm>
            <a:off x="9177190" y="2918591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2025</a:t>
            </a:r>
          </a:p>
        </p:txBody>
      </p: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11 de enero 2025 (SE02)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5993C7F-4CDA-C0DD-561F-255D218E9D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652" y="938381"/>
            <a:ext cx="9838696" cy="5907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ángulo redondeado 11">
                <a:extLst>
                  <a:ext uri="{FF2B5EF4-FFF2-40B4-BE49-F238E27FC236}">
                    <a16:creationId xmlns:a16="http://schemas.microsoft.com/office/drawing/2014/main" id="{DDBFFF68-67AB-F8C7-CFEC-85C5B12D96E3}"/>
                  </a:ext>
                </a:extLst>
              </p:cNvPr>
              <p:cNvSpPr/>
              <p:nvPr/>
            </p:nvSpPr>
            <p:spPr>
              <a:xfrm>
                <a:off x="10879850" y="4995932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2.59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ángulo redondeado 11">
                <a:extLst>
                  <a:ext uri="{FF2B5EF4-FFF2-40B4-BE49-F238E27FC236}">
                    <a16:creationId xmlns:a16="http://schemas.microsoft.com/office/drawing/2014/main" id="{DDBFFF68-67AB-F8C7-CFEC-85C5B12D96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4995932"/>
                <a:ext cx="1254424" cy="353725"/>
              </a:xfrm>
              <a:prstGeom prst="roundRect">
                <a:avLst/>
              </a:prstGeom>
              <a:blipFill>
                <a:blip r:embed="rId5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ángulo redondeado 13">
                <a:extLst>
                  <a:ext uri="{FF2B5EF4-FFF2-40B4-BE49-F238E27FC236}">
                    <a16:creationId xmlns:a16="http://schemas.microsoft.com/office/drawing/2014/main" id="{EA268F8D-C6E3-D1D3-D343-4245E17CF1A4}"/>
                  </a:ext>
                </a:extLst>
              </p:cNvPr>
              <p:cNvSpPr/>
              <p:nvPr/>
            </p:nvSpPr>
            <p:spPr>
              <a:xfrm>
                <a:off x="10740571" y="3904517"/>
                <a:ext cx="1404417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Promedio de casos en las últimas 54 semanas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Rectángulo redondeado 13">
                <a:extLst>
                  <a:ext uri="{FF2B5EF4-FFF2-40B4-BE49-F238E27FC236}">
                    <a16:creationId xmlns:a16="http://schemas.microsoft.com/office/drawing/2014/main" id="{EA268F8D-C6E3-D1D3-D343-4245E17CF1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0571" y="3904517"/>
                <a:ext cx="1404417" cy="832520"/>
              </a:xfrm>
              <a:prstGeom prst="roundRect">
                <a:avLst/>
              </a:prstGeom>
              <a:blipFill>
                <a:blip r:embed="rId6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6070CA4F-1309-EC99-8F2F-6200AA2D5C92}"/>
              </a:ext>
            </a:extLst>
          </p:cNvPr>
          <p:cNvCxnSpPr>
            <a:cxnSpLocks/>
          </p:cNvCxnSpPr>
          <p:nvPr/>
        </p:nvCxnSpPr>
        <p:spPr>
          <a:xfrm>
            <a:off x="2377440" y="5397884"/>
            <a:ext cx="8144993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ángulo redondeado 9">
                <a:extLst>
                  <a:ext uri="{FF2B5EF4-FFF2-40B4-BE49-F238E27FC236}">
                    <a16:creationId xmlns:a16="http://schemas.microsoft.com/office/drawing/2014/main" id="{07991A26-35CA-EBE4-EEEA-25BA7E239C3C}"/>
                  </a:ext>
                </a:extLst>
              </p:cNvPr>
              <p:cNvSpPr/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8" name="Rectángulo redondeado 9">
                <a:extLst>
                  <a:ext uri="{FF2B5EF4-FFF2-40B4-BE49-F238E27FC236}">
                    <a16:creationId xmlns:a16="http://schemas.microsoft.com/office/drawing/2014/main" id="{07991A26-35CA-EBE4-EEEA-25BA7E239C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blipFill>
                <a:blip r:embed="rId7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0FA5DF94-36A9-BD86-AABC-2DC0D3A62433}"/>
              </a:ext>
            </a:extLst>
          </p:cNvPr>
          <p:cNvCxnSpPr>
            <a:cxnSpLocks/>
          </p:cNvCxnSpPr>
          <p:nvPr/>
        </p:nvCxnSpPr>
        <p:spPr>
          <a:xfrm>
            <a:off x="2377440" y="5629651"/>
            <a:ext cx="8160913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11 de enero 2025 (SE02)</a:t>
            </a:r>
            <a:endParaRPr lang="es-PE" sz="2000" b="1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CA97070-03B4-BAE8-826E-DBD9FFCE11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652" y="950400"/>
            <a:ext cx="9838696" cy="5907600"/>
          </a:xfrm>
          <a:prstGeom prst="rect">
            <a:avLst/>
          </a:prstGeom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26B065D9-41DD-720E-6900-34A1C7C9608A}"/>
              </a:ext>
            </a:extLst>
          </p:cNvPr>
          <p:cNvCxnSpPr/>
          <p:nvPr/>
        </p:nvCxnSpPr>
        <p:spPr>
          <a:xfrm>
            <a:off x="7372421" y="1192446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E590511-474B-5CDE-E5B6-823B3A39F9F2}"/>
              </a:ext>
            </a:extLst>
          </p:cNvPr>
          <p:cNvSpPr txBox="1"/>
          <p:nvPr/>
        </p:nvSpPr>
        <p:spPr>
          <a:xfrm>
            <a:off x="8861638" y="162388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2025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11 de enero 2025 (SE02)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11 de enero 2025 (SE02)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BACB7AFA-C9B2-D5D0-0C7F-0494808608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7266481"/>
              </p:ext>
            </p:extLst>
          </p:nvPr>
        </p:nvGraphicFramePr>
        <p:xfrm>
          <a:off x="5414644" y="2010752"/>
          <a:ext cx="6777356" cy="2831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8277028" imgH="3457595" progId="Excel.Sheet.12">
                  <p:link updateAutomatic="1"/>
                </p:oleObj>
              </mc:Choice>
              <mc:Fallback>
                <p:oleObj name="Worksheet" r:id="rId4" imgW="8277028" imgH="345759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414644" y="2010752"/>
                        <a:ext cx="6777356" cy="28319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98A9251E-B483-EDD8-C5BB-598737CA58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1358754"/>
              </p:ext>
            </p:extLst>
          </p:nvPr>
        </p:nvGraphicFramePr>
        <p:xfrm>
          <a:off x="0" y="1472970"/>
          <a:ext cx="5383677" cy="3634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6" imgW="7095919" imgH="4791245" progId="Excel.SheetMacroEnabled.12">
                  <p:link updateAutomatic="1"/>
                </p:oleObj>
              </mc:Choice>
              <mc:Fallback>
                <p:oleObj name="Macro-Enabled Worksheet" r:id="rId6" imgW="7095919" imgH="4791245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0" y="1472970"/>
                        <a:ext cx="5383677" cy="36348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B635F4C9-2445-AE2B-B731-4C19484A61DE}"/>
              </a:ext>
            </a:extLst>
          </p:cNvPr>
          <p:cNvSpPr txBox="1"/>
          <p:nvPr/>
        </p:nvSpPr>
        <p:spPr>
          <a:xfrm>
            <a:off x="0" y="160533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2025</a:t>
            </a:r>
          </a:p>
        </p:txBody>
      </p:sp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557A7528-88F4-F1BD-CCD1-025EBB94F7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9701650"/>
              </p:ext>
            </p:extLst>
          </p:nvPr>
        </p:nvGraphicFramePr>
        <p:xfrm>
          <a:off x="3313023" y="4842736"/>
          <a:ext cx="2070654" cy="7987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8" imgW="2543280" imgH="980998" progId="Excel.SheetMacroEnabled.12">
                  <p:link updateAutomatic="1"/>
                </p:oleObj>
              </mc:Choice>
              <mc:Fallback>
                <p:oleObj name="Macro-Enabled Worksheet" r:id="rId8" imgW="2543280" imgH="98099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313023" y="4842736"/>
                        <a:ext cx="2070654" cy="7987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11 de enero 2025 (SE02)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C442706-03A6-2B7A-6C33-C49D82D05A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938381"/>
            <a:ext cx="5995549" cy="3600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CC0DC10-DC31-AE1D-8F8E-B58E4D294D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450" y="3258000"/>
            <a:ext cx="5995549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11 de enero 2025 (SE02)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CF9549C4-BE5C-D8F6-8EA1-996DFF93C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4841" y="2138778"/>
            <a:ext cx="5395994" cy="3240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676C9C2-D5B3-03F7-5F07-761DC6C3A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151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C2F9D76-136E-832A-7466-C50208D53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313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upo 17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70252" y="1552693"/>
            <a:ext cx="6388101" cy="4276725"/>
            <a:chOff x="0" y="0"/>
            <a:chExt cx="4931700" cy="4276725"/>
          </a:xfrm>
        </p:grpSpPr>
        <p:graphicFrame>
          <p:nvGraphicFramePr>
            <p:cNvPr id="19" name="Gráfico 18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38001</TotalTime>
  <Words>374</Words>
  <Application>Microsoft Office PowerPoint</Application>
  <PresentationFormat>Panorámica</PresentationFormat>
  <Paragraphs>56</Paragraphs>
  <Slides>13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Vínculos</vt:lpstr>
      </vt:variant>
      <vt:variant>
        <vt:i4>5</vt:i4>
      </vt:variant>
      <vt:variant>
        <vt:lpstr>Títulos de diapositiva</vt:lpstr>
      </vt:variant>
      <vt:variant>
        <vt:i4>13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D:\2021\salas 08-2021\SQL-COVID-19.xlsx!residencia (2)!F2C2:F19C12</vt:lpstr>
      <vt:lpstr>file:///D:\2021\salas%2008-2021\Mapa%20COVID-19%20-%20TIA%20-%20Letalidad.xlsm!CASOS!F11C15:F38C38</vt:lpstr>
      <vt:lpstr>file:///D:\2021\salas%2008-2021\Mapa%20COVID-19%20-%20TIA%20-%20Letalidad.xlsm!CASOS!F10C6:F14C9</vt:lpstr>
      <vt:lpstr>file:///D:\2021\salas%2008-2021\Mapa%20COVID-19%20-%20TIA%20-%20Letalidad.xlsm!Letalidad!F11C15:F38C40</vt:lpstr>
      <vt:lpstr>D:\2021\salas 08-2021\Mapa COVID-19 - V-2.xlsm!Mapa COVID!F1C18:F48C66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2709</cp:revision>
  <dcterms:created xsi:type="dcterms:W3CDTF">2022-02-06T20:00:10Z</dcterms:created>
  <dcterms:modified xsi:type="dcterms:W3CDTF">2025-01-15T02:28:59Z</dcterms:modified>
</cp:coreProperties>
</file>