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1.xml" ContentType="application/vnd.openxmlformats-officedocument.themeOverride+xml"/>
  <Override PartName="/ppt/notesSlides/notesSlide5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79" r:id="rId2"/>
    <p:sldId id="277" r:id="rId3"/>
    <p:sldId id="257" r:id="rId4"/>
    <p:sldId id="259" r:id="rId5"/>
    <p:sldId id="260" r:id="rId6"/>
    <p:sldId id="272" r:id="rId7"/>
    <p:sldId id="262" r:id="rId8"/>
    <p:sldId id="263" r:id="rId9"/>
    <p:sldId id="264" r:id="rId10"/>
    <p:sldId id="266" r:id="rId11"/>
    <p:sldId id="274" r:id="rId12"/>
    <p:sldId id="270" r:id="rId13"/>
    <p:sldId id="276" r:id="rId14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FF3300"/>
    <a:srgbClr val="01A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70" d="100"/>
          <a:sy n="70" d="100"/>
        </p:scale>
        <p:origin x="58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2021\salas%2008-2021\SQL-COVID-19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file:///D:\2021\salas%2008-2021\SQL-COVID-19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2021\salas%2008-2021\SQL-COVID-19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'Grupo Edad'!$J$8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'Grupo Edad'!$H$9:$H$26</c:f>
              <c:strCache>
                <c:ptCount val="18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</c:strCache>
            </c:strRef>
          </c:cat>
          <c:val>
            <c:numRef>
              <c:f>'Grupo Edad'!$J$9:$J$26</c:f>
              <c:numCache>
                <c:formatCode>0;0</c:formatCode>
                <c:ptCount val="18"/>
                <c:pt idx="0">
                  <c:v>-1</c:v>
                </c:pt>
                <c:pt idx="1">
                  <c:v>-2</c:v>
                </c:pt>
                <c:pt idx="2">
                  <c:v>-2</c:v>
                </c:pt>
                <c:pt idx="3">
                  <c:v>0</c:v>
                </c:pt>
                <c:pt idx="4">
                  <c:v>-2</c:v>
                </c:pt>
                <c:pt idx="5">
                  <c:v>0</c:v>
                </c:pt>
                <c:pt idx="6">
                  <c:v>-1</c:v>
                </c:pt>
                <c:pt idx="7">
                  <c:v>0</c:v>
                </c:pt>
                <c:pt idx="8">
                  <c:v>0</c:v>
                </c:pt>
                <c:pt idx="9">
                  <c:v>-1</c:v>
                </c:pt>
                <c:pt idx="10">
                  <c:v>-5</c:v>
                </c:pt>
                <c:pt idx="11">
                  <c:v>-1</c:v>
                </c:pt>
                <c:pt idx="12">
                  <c:v>0</c:v>
                </c:pt>
                <c:pt idx="13">
                  <c:v>-2</c:v>
                </c:pt>
                <c:pt idx="14">
                  <c:v>-1</c:v>
                </c:pt>
                <c:pt idx="15">
                  <c:v>-1</c:v>
                </c:pt>
                <c:pt idx="16">
                  <c:v>0</c:v>
                </c:pt>
                <c:pt idx="17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D2E-46EC-BB5D-6EDCDEE975D2}"/>
            </c:ext>
          </c:extLst>
        </c:ser>
        <c:ser>
          <c:idx val="1"/>
          <c:order val="1"/>
          <c:tx>
            <c:strRef>
              <c:f>'Grupo Edad'!$K$8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3399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'Grupo Edad'!$H$9:$H$26</c:f>
              <c:strCache>
                <c:ptCount val="18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</c:strCache>
            </c:strRef>
          </c:cat>
          <c:val>
            <c:numRef>
              <c:f>'Grupo Edad'!$K$9:$K$26</c:f>
              <c:numCache>
                <c:formatCode>General</c:formatCode>
                <c:ptCount val="18"/>
                <c:pt idx="0">
                  <c:v>1</c:v>
                </c:pt>
                <c:pt idx="1">
                  <c:v>3</c:v>
                </c:pt>
                <c:pt idx="2">
                  <c:v>2</c:v>
                </c:pt>
                <c:pt idx="3">
                  <c:v>5</c:v>
                </c:pt>
                <c:pt idx="4">
                  <c:v>4</c:v>
                </c:pt>
                <c:pt idx="5">
                  <c:v>4</c:v>
                </c:pt>
                <c:pt idx="6">
                  <c:v>2</c:v>
                </c:pt>
                <c:pt idx="7">
                  <c:v>3</c:v>
                </c:pt>
                <c:pt idx="8">
                  <c:v>5</c:v>
                </c:pt>
                <c:pt idx="9">
                  <c:v>5</c:v>
                </c:pt>
                <c:pt idx="10">
                  <c:v>4</c:v>
                </c:pt>
                <c:pt idx="11">
                  <c:v>2</c:v>
                </c:pt>
                <c:pt idx="12">
                  <c:v>3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D2E-46EC-BB5D-6EDCDEE975D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7"/>
          <c:min val="-7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7625840"/>
        <c:crosses val="autoZero"/>
        <c:crossBetween val="between"/>
        <c:majorUnit val="1"/>
        <c:minorUnit val="1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63-4371-9A88-28D14FBBC8B0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63-4371-9A88-28D14FBBC8B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Fallecidos!$A$39:$A$40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Fallecidos!$B$39:$B$40</c:f>
              <c:numCache>
                <c:formatCode>General</c:formatCode>
                <c:ptCount val="2"/>
                <c:pt idx="0">
                  <c:v>6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63-4371-9A88-28D14FBBC8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3443988878686465"/>
          <c:y val="5.9426876222937575E-2"/>
          <c:w val="0.62892619112581261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FE92-4622-B974-FA745ED8C194}"/>
              </c:ext>
            </c:extLst>
          </c:dPt>
          <c:dPt>
            <c:idx val="2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FE92-4622-B974-FA745ED8C194}"/>
              </c:ext>
            </c:extLst>
          </c:dPt>
          <c:dPt>
            <c:idx val="3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FE92-4622-B974-FA745ED8C194}"/>
              </c:ext>
            </c:extLst>
          </c:dPt>
          <c:dPt>
            <c:idx val="4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FE92-4622-B974-FA745ED8C19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'Fallecidos-1'!$M$25:$M$29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'Fallecidos-1'!$N$25:$N$29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5.2631578947368418E-2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FE92-4622-B974-FA745ED8C19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rgbClr val="FF66FF"/>
              </a:solidFill>
            </a:ln>
            <a:effectLst/>
            <a:scene3d>
              <a:camera prst="orthographicFront"/>
              <a:lightRig rig="threePt" dir="t"/>
            </a:scene3d>
            <a:sp3d>
              <a:bevelT w="82550" h="44450" prst="angle"/>
              <a:bevelB w="82550" h="44450" prst="angle"/>
              <a:contourClr>
                <a:srgbClr val="000000"/>
              </a:contourClr>
            </a:sp3d>
          </c:spPr>
          <c:invertIfNegative val="0"/>
          <c:dPt>
            <c:idx val="1"/>
            <c:invertIfNegative val="0"/>
            <c:bubble3D val="0"/>
            <c:spPr>
              <a:solidFill>
                <a:srgbClr val="FF66FF"/>
              </a:solidFill>
              <a:ln>
                <a:solidFill>
                  <a:srgbClr val="FF66FF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 w="82550" h="44450" prst="angle"/>
                <a:bevelB w="82550" h="4445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B168-4AF1-B092-74A13474935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'Letalidad y Mort'!$J$16:$J$17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'Letalidad y Mort'!$L$16:$L$17</c:f>
              <c:numCache>
                <c:formatCode>0.00%</c:formatCode>
                <c:ptCount val="2"/>
                <c:pt idx="0">
                  <c:v>5.2631578947368418E-2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168-4AF1-B092-74A1347493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36343616"/>
        <c:axId val="1296368576"/>
      </c:barChart>
      <c:catAx>
        <c:axId val="13363436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96368576"/>
        <c:crosses val="autoZero"/>
        <c:auto val="1"/>
        <c:lblAlgn val="ctr"/>
        <c:lblOffset val="100"/>
        <c:noMultiLvlLbl val="0"/>
      </c:catAx>
      <c:valAx>
        <c:axId val="1296368576"/>
        <c:scaling>
          <c:orientation val="minMax"/>
        </c:scaling>
        <c:delete val="0"/>
        <c:axPos val="l"/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363436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solidFill>
        <a:schemeClr val="bg1"/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image" Target="../media/image16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0.13778</cdr:x>
      <cdr:y>0.14664</cdr:y>
    </cdr:from>
    <cdr:to>
      <cdr:x>0.23155</cdr:x>
      <cdr:y>0.5308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559641" y="362984"/>
          <a:ext cx="380890" cy="950953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0.74153</cdr:x>
      <cdr:y>0.12145</cdr:y>
    </cdr:from>
    <cdr:to>
      <cdr:x>0.85523</cdr:x>
      <cdr:y>0.5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012081" y="300638"/>
          <a:ext cx="461845" cy="937066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6/17/2024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8344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16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1463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17/06/2024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17/06/2024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17/06/2024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17/06/2024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17/06/2024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17/06/2024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17/06/2024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17/06/2024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17/06/2024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17/06/2024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17/06/2024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17/06/2024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emf"/><Relationship Id="rId4" Type="http://schemas.openxmlformats.org/officeDocument/2006/relationships/chart" Target="../charts/char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emf"/><Relationship Id="rId5" Type="http://schemas.openxmlformats.org/officeDocument/2006/relationships/image" Target="../media/image20.emf"/><Relationship Id="rId4" Type="http://schemas.openxmlformats.org/officeDocument/2006/relationships/chart" Target="../charts/char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emf"/><Relationship Id="rId5" Type="http://schemas.openxmlformats.org/officeDocument/2006/relationships/image" Target="../media/image12.emf"/><Relationship Id="rId4" Type="http://schemas.openxmlformats.org/officeDocument/2006/relationships/image" Target="../media/image11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emf"/><Relationship Id="rId5" Type="http://schemas.openxmlformats.org/officeDocument/2006/relationships/image" Target="../media/image17.emf"/><Relationship Id="rId4" Type="http://schemas.openxmlformats.org/officeDocument/2006/relationships/image" Target="../media/image1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1" y="1"/>
            <a:ext cx="10287000" cy="6857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Forma libre 33"/>
          <p:cNvSpPr/>
          <p:nvPr/>
        </p:nvSpPr>
        <p:spPr>
          <a:xfrm rot="10800000">
            <a:off x="0" y="0"/>
            <a:ext cx="12191999" cy="6857999"/>
          </a:xfrm>
          <a:custGeom>
            <a:avLst/>
            <a:gdLst>
              <a:gd name="connsiteX0" fmla="*/ 5036461 w 12191999"/>
              <a:gd name="connsiteY0" fmla="*/ 2895600 h 6857999"/>
              <a:gd name="connsiteX1" fmla="*/ 5370290 w 12191999"/>
              <a:gd name="connsiteY1" fmla="*/ 2316481 h 6857999"/>
              <a:gd name="connsiteX2" fmla="*/ 5370290 w 12191999"/>
              <a:gd name="connsiteY2" fmla="*/ 2 h 6857999"/>
              <a:gd name="connsiteX3" fmla="*/ 4702633 w 12191999"/>
              <a:gd name="connsiteY3" fmla="*/ 2 h 6857999"/>
              <a:gd name="connsiteX4" fmla="*/ 4702633 w 12191999"/>
              <a:gd name="connsiteY4" fmla="*/ 2316481 h 6857999"/>
              <a:gd name="connsiteX5" fmla="*/ 2728688 w 12191999"/>
              <a:gd name="connsiteY5" fmla="*/ 4318000 h 6857999"/>
              <a:gd name="connsiteX6" fmla="*/ 3062516 w 12191999"/>
              <a:gd name="connsiteY6" fmla="*/ 3454401 h 6857999"/>
              <a:gd name="connsiteX7" fmla="*/ 3062516 w 12191999"/>
              <a:gd name="connsiteY7" fmla="*/ 1 h 6857999"/>
              <a:gd name="connsiteX8" fmla="*/ 2394859 w 12191999"/>
              <a:gd name="connsiteY8" fmla="*/ 1 h 6857999"/>
              <a:gd name="connsiteX9" fmla="*/ 2394859 w 12191999"/>
              <a:gd name="connsiteY9" fmla="*/ 3454401 h 6857999"/>
              <a:gd name="connsiteX10" fmla="*/ 4267201 w 12191999"/>
              <a:gd name="connsiteY10" fmla="*/ 4318002 h 6857999"/>
              <a:gd name="connsiteX11" fmla="*/ 4601030 w 12191999"/>
              <a:gd name="connsiteY11" fmla="*/ 3454402 h 6857999"/>
              <a:gd name="connsiteX12" fmla="*/ 4601030 w 12191999"/>
              <a:gd name="connsiteY12" fmla="*/ 2 h 6857999"/>
              <a:gd name="connsiteX13" fmla="*/ 3933373 w 12191999"/>
              <a:gd name="connsiteY13" fmla="*/ 2 h 6857999"/>
              <a:gd name="connsiteX14" fmla="*/ 3933373 w 12191999"/>
              <a:gd name="connsiteY14" fmla="*/ 3454402 h 6857999"/>
              <a:gd name="connsiteX15" fmla="*/ 3497946 w 12191999"/>
              <a:gd name="connsiteY15" fmla="*/ 4913086 h 6857999"/>
              <a:gd name="connsiteX16" fmla="*/ 3831774 w 12191999"/>
              <a:gd name="connsiteY16" fmla="*/ 3930469 h 6857999"/>
              <a:gd name="connsiteX17" fmla="*/ 3831774 w 12191999"/>
              <a:gd name="connsiteY17" fmla="*/ 2 h 6857999"/>
              <a:gd name="connsiteX18" fmla="*/ 3164117 w 12191999"/>
              <a:gd name="connsiteY18" fmla="*/ 2 h 6857999"/>
              <a:gd name="connsiteX19" fmla="*/ 3164117 w 12191999"/>
              <a:gd name="connsiteY19" fmla="*/ 3930469 h 6857999"/>
              <a:gd name="connsiteX20" fmla="*/ 1190174 w 12191999"/>
              <a:gd name="connsiteY20" fmla="*/ 5188856 h 6857999"/>
              <a:gd name="connsiteX21" fmla="*/ 1524003 w 12191999"/>
              <a:gd name="connsiteY21" fmla="*/ 4151085 h 6857999"/>
              <a:gd name="connsiteX22" fmla="*/ 1524003 w 12191999"/>
              <a:gd name="connsiteY22" fmla="*/ 1 h 6857999"/>
              <a:gd name="connsiteX23" fmla="*/ 856346 w 12191999"/>
              <a:gd name="connsiteY23" fmla="*/ 1 h 6857999"/>
              <a:gd name="connsiteX24" fmla="*/ 856346 w 12191999"/>
              <a:gd name="connsiteY24" fmla="*/ 4151085 h 6857999"/>
              <a:gd name="connsiteX25" fmla="*/ 420918 w 12191999"/>
              <a:gd name="connsiteY25" fmla="*/ 5841999 h 6857999"/>
              <a:gd name="connsiteX26" fmla="*/ 754746 w 12191999"/>
              <a:gd name="connsiteY26" fmla="*/ 4673599 h 6857999"/>
              <a:gd name="connsiteX27" fmla="*/ 754746 w 12191999"/>
              <a:gd name="connsiteY27" fmla="*/ 1 h 6857999"/>
              <a:gd name="connsiteX28" fmla="*/ 87089 w 12191999"/>
              <a:gd name="connsiteY28" fmla="*/ 1 h 6857999"/>
              <a:gd name="connsiteX29" fmla="*/ 87089 w 12191999"/>
              <a:gd name="connsiteY29" fmla="*/ 4673599 h 6857999"/>
              <a:gd name="connsiteX30" fmla="*/ 12191999 w 12191999"/>
              <a:gd name="connsiteY30" fmla="*/ 6857999 h 6857999"/>
              <a:gd name="connsiteX31" fmla="*/ 0 w 12191999"/>
              <a:gd name="connsiteY31" fmla="*/ 6857999 h 6857999"/>
              <a:gd name="connsiteX32" fmla="*/ 0 w 12191999"/>
              <a:gd name="connsiteY32" fmla="*/ 0 h 6857999"/>
              <a:gd name="connsiteX33" fmla="*/ 1625603 w 12191999"/>
              <a:gd name="connsiteY33" fmla="*/ 0 h 6857999"/>
              <a:gd name="connsiteX34" fmla="*/ 1625603 w 12191999"/>
              <a:gd name="connsiteY34" fmla="*/ 5149668 h 6857999"/>
              <a:gd name="connsiteX35" fmla="*/ 1959432 w 12191999"/>
              <a:gd name="connsiteY35" fmla="*/ 6437086 h 6857999"/>
              <a:gd name="connsiteX36" fmla="*/ 2293260 w 12191999"/>
              <a:gd name="connsiteY36" fmla="*/ 5149668 h 6857999"/>
              <a:gd name="connsiteX37" fmla="*/ 2293260 w 12191999"/>
              <a:gd name="connsiteY37" fmla="*/ 0 h 6857999"/>
              <a:gd name="connsiteX38" fmla="*/ 5471894 w 12191999"/>
              <a:gd name="connsiteY38" fmla="*/ 0 h 6857999"/>
              <a:gd name="connsiteX39" fmla="*/ 5471894 w 12191999"/>
              <a:gd name="connsiteY39" fmla="*/ 946331 h 6857999"/>
              <a:gd name="connsiteX40" fmla="*/ 5805723 w 12191999"/>
              <a:gd name="connsiteY40" fmla="*/ 1182914 h 6857999"/>
              <a:gd name="connsiteX41" fmla="*/ 6139551 w 12191999"/>
              <a:gd name="connsiteY41" fmla="*/ 946331 h 6857999"/>
              <a:gd name="connsiteX42" fmla="*/ 6139551 w 12191999"/>
              <a:gd name="connsiteY42" fmla="*/ 0 h 6857999"/>
              <a:gd name="connsiteX43" fmla="*/ 12191999 w 12191999"/>
              <a:gd name="connsiteY43" fmla="*/ 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12191999" h="6857999">
                <a:moveTo>
                  <a:pt x="5036461" y="2895600"/>
                </a:moveTo>
                <a:lnTo>
                  <a:pt x="5370290" y="2316481"/>
                </a:lnTo>
                <a:lnTo>
                  <a:pt x="5370290" y="2"/>
                </a:lnTo>
                <a:lnTo>
                  <a:pt x="4702633" y="2"/>
                </a:lnTo>
                <a:lnTo>
                  <a:pt x="4702633" y="2316481"/>
                </a:lnTo>
                <a:close/>
                <a:moveTo>
                  <a:pt x="2728688" y="4318000"/>
                </a:moveTo>
                <a:lnTo>
                  <a:pt x="3062516" y="3454401"/>
                </a:lnTo>
                <a:lnTo>
                  <a:pt x="3062516" y="1"/>
                </a:lnTo>
                <a:lnTo>
                  <a:pt x="2394859" y="1"/>
                </a:lnTo>
                <a:lnTo>
                  <a:pt x="2394859" y="3454401"/>
                </a:lnTo>
                <a:close/>
                <a:moveTo>
                  <a:pt x="4267201" y="4318002"/>
                </a:moveTo>
                <a:lnTo>
                  <a:pt x="4601030" y="3454402"/>
                </a:lnTo>
                <a:lnTo>
                  <a:pt x="4601030" y="2"/>
                </a:lnTo>
                <a:lnTo>
                  <a:pt x="3933373" y="2"/>
                </a:lnTo>
                <a:lnTo>
                  <a:pt x="3933373" y="3454402"/>
                </a:lnTo>
                <a:close/>
                <a:moveTo>
                  <a:pt x="3497946" y="4913086"/>
                </a:moveTo>
                <a:lnTo>
                  <a:pt x="3831774" y="3930469"/>
                </a:lnTo>
                <a:lnTo>
                  <a:pt x="3831774" y="2"/>
                </a:lnTo>
                <a:lnTo>
                  <a:pt x="3164117" y="2"/>
                </a:lnTo>
                <a:lnTo>
                  <a:pt x="3164117" y="3930469"/>
                </a:lnTo>
                <a:close/>
                <a:moveTo>
                  <a:pt x="1190174" y="5188856"/>
                </a:moveTo>
                <a:lnTo>
                  <a:pt x="1524003" y="4151085"/>
                </a:lnTo>
                <a:lnTo>
                  <a:pt x="1524003" y="1"/>
                </a:lnTo>
                <a:lnTo>
                  <a:pt x="856346" y="1"/>
                </a:lnTo>
                <a:lnTo>
                  <a:pt x="856346" y="4151085"/>
                </a:lnTo>
                <a:close/>
                <a:moveTo>
                  <a:pt x="420918" y="5841999"/>
                </a:moveTo>
                <a:lnTo>
                  <a:pt x="754746" y="4673599"/>
                </a:lnTo>
                <a:lnTo>
                  <a:pt x="754746" y="1"/>
                </a:lnTo>
                <a:lnTo>
                  <a:pt x="87089" y="1"/>
                </a:lnTo>
                <a:lnTo>
                  <a:pt x="87089" y="4673599"/>
                </a:lnTo>
                <a:close/>
                <a:moveTo>
                  <a:pt x="12191999" y="6857999"/>
                </a:moveTo>
                <a:lnTo>
                  <a:pt x="0" y="6857999"/>
                </a:lnTo>
                <a:lnTo>
                  <a:pt x="0" y="0"/>
                </a:lnTo>
                <a:lnTo>
                  <a:pt x="1625603" y="0"/>
                </a:lnTo>
                <a:lnTo>
                  <a:pt x="1625603" y="5149668"/>
                </a:lnTo>
                <a:lnTo>
                  <a:pt x="1959432" y="6437086"/>
                </a:lnTo>
                <a:lnTo>
                  <a:pt x="2293260" y="5149668"/>
                </a:lnTo>
                <a:lnTo>
                  <a:pt x="2293260" y="0"/>
                </a:lnTo>
                <a:lnTo>
                  <a:pt x="5471894" y="0"/>
                </a:lnTo>
                <a:lnTo>
                  <a:pt x="5471894" y="946331"/>
                </a:lnTo>
                <a:lnTo>
                  <a:pt x="5805723" y="1182914"/>
                </a:lnTo>
                <a:lnTo>
                  <a:pt x="6139551" y="946331"/>
                </a:lnTo>
                <a:lnTo>
                  <a:pt x="6139551" y="0"/>
                </a:lnTo>
                <a:lnTo>
                  <a:pt x="12191999" y="0"/>
                </a:lnTo>
                <a:close/>
              </a:path>
            </a:pathLst>
          </a:cu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7" name="Imagen 3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25" y="101600"/>
            <a:ext cx="5726331" cy="539203"/>
          </a:xfrm>
          <a:prstGeom prst="rect">
            <a:avLst/>
          </a:prstGeom>
        </p:spPr>
      </p:pic>
      <p:sp>
        <p:nvSpPr>
          <p:cNvPr id="39" name="Rectángulo 38"/>
          <p:cNvSpPr/>
          <p:nvPr/>
        </p:nvSpPr>
        <p:spPr>
          <a:xfrm>
            <a:off x="-117566" y="1840672"/>
            <a:ext cx="8077646" cy="144655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DIRECCIÓN </a:t>
            </a:r>
            <a:r>
              <a:rPr lang="en-US" sz="44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REGIONAL DE </a:t>
            </a:r>
            <a:r>
              <a:rPr lang="en-US" sz="44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SALUD</a:t>
            </a:r>
          </a:p>
          <a:p>
            <a:pPr algn="ctr"/>
            <a:r>
              <a:rPr lang="es-PE" sz="44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TUMBES</a:t>
            </a:r>
            <a:endParaRPr lang="en-US" sz="4400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0" y="4010498"/>
            <a:ext cx="5138058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i="0" u="none" strike="noStrike" baseline="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SALA COVID19</a:t>
            </a:r>
            <a:endParaRPr lang="en-US" sz="2400" b="1" i="0" u="none" strike="noStrike" baseline="0" dirty="0" smtClean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algn="ctr"/>
            <a:endParaRPr lang="en-US" sz="2400" b="0" i="0" u="none" strike="noStrike" baseline="0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n-US" sz="24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Semana</a:t>
            </a:r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Epidemiológica</a:t>
            </a:r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4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24</a:t>
            </a:r>
            <a:endParaRPr lang="en-US" sz="2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n-US" sz="1600" b="1" dirty="0">
                <a:solidFill>
                  <a:srgbClr val="FF0000"/>
                </a:solidFill>
                <a:latin typeface="Calibri" panose="020F0502020204030204" pitchFamily="34" charset="0"/>
              </a:rPr>
              <a:t>(Corte </a:t>
            </a:r>
            <a:r>
              <a:rPr lang="en-US" sz="16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15/06/2024 </a:t>
            </a:r>
            <a:r>
              <a:rPr lang="en-US" sz="1600" b="1" dirty="0">
                <a:solidFill>
                  <a:srgbClr val="FF0000"/>
                </a:solidFill>
                <a:latin typeface="Calibri" panose="020F0502020204030204" pitchFamily="34" charset="0"/>
              </a:rPr>
              <a:t>a las </a:t>
            </a:r>
            <a:r>
              <a:rPr lang="en-US" sz="16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11:59 </a:t>
            </a:r>
            <a:r>
              <a:rPr lang="en-US" sz="1600" b="1" dirty="0">
                <a:solidFill>
                  <a:srgbClr val="FF0000"/>
                </a:solidFill>
                <a:latin typeface="Calibri" panose="020F0502020204030204" pitchFamily="34" charset="0"/>
              </a:rPr>
              <a:t>pm</a:t>
            </a:r>
            <a:r>
              <a:rPr lang="en-US" sz="16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)</a:t>
            </a:r>
          </a:p>
          <a:p>
            <a:pPr algn="ctr"/>
            <a:endParaRPr lang="en-US" sz="2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s-ES" sz="24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(Del </a:t>
            </a:r>
            <a:r>
              <a:rPr lang="es-ES" sz="2400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09 al 15 de junio del </a:t>
            </a:r>
            <a:r>
              <a:rPr lang="es-ES" sz="24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2024)</a:t>
            </a:r>
            <a:endParaRPr lang="en-US" sz="2400" b="1" i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4" name="Picture 2" descr="Inicio - Diresa Tumbe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6815" y="118288"/>
            <a:ext cx="1832882" cy="81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renace – CDC MINS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3033" y="101599"/>
            <a:ext cx="971005" cy="957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4343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 smtClean="0"/>
              <a:t>Región Tumbes, al 15 de junio 2024 (SE24)</a:t>
            </a:r>
            <a:endParaRPr lang="es-PE" sz="2000" b="1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404584" y="4249078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648E1AC-74D1-25CD-EC84-4CB6668E371D}"/>
              </a:ext>
            </a:extLst>
          </p:cNvPr>
          <p:cNvSpPr txBox="1"/>
          <p:nvPr/>
        </p:nvSpPr>
        <p:spPr>
          <a:xfrm>
            <a:off x="8853584" y="1300870"/>
            <a:ext cx="1785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Fallecidos por sexo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65C42DC6-D74C-9D68-8F7E-342701FF7D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239232"/>
              </p:ext>
            </p:extLst>
          </p:nvPr>
        </p:nvGraphicFramePr>
        <p:xfrm>
          <a:off x="7817786" y="1618756"/>
          <a:ext cx="4061965" cy="2475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3" name="Gráfico 12">
            <a:extLst>
              <a:ext uri="{FF2B5EF4-FFF2-40B4-BE49-F238E27FC236}">
                <a16:creationId xmlns:a16="http://schemas.microsoft.com/office/drawing/2014/main" id="{00000000-0008-0000-0A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1673464"/>
              </p:ext>
            </p:extLst>
          </p:nvPr>
        </p:nvGraphicFramePr>
        <p:xfrm>
          <a:off x="6864937" y="4621699"/>
          <a:ext cx="4985742" cy="19645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2" name="Imagen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65" y="1835053"/>
            <a:ext cx="6858972" cy="4114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 smtClean="0"/>
              <a:t>Región Tumbes, al 15 de junio 2024 (SE24)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2E292C58-8597-4792-0D27-FD4D41B831BD}"/>
              </a:ext>
            </a:extLst>
          </p:cNvPr>
          <p:cNvSpPr txBox="1"/>
          <p:nvPr/>
        </p:nvSpPr>
        <p:spPr>
          <a:xfrm>
            <a:off x="2962498" y="2551837"/>
            <a:ext cx="69096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3600" dirty="0"/>
              <a:t>NO SE NOTIFICARON DEFUNCIONES EN LAS ULTIMAS </a:t>
            </a:r>
            <a:r>
              <a:rPr lang="es-PE" sz="3600" dirty="0" smtClean="0"/>
              <a:t>6 </a:t>
            </a:r>
            <a:r>
              <a:rPr lang="es-PE" sz="3600" dirty="0"/>
              <a:t>SEMANAS EPIDEMIOLÓGICAS</a:t>
            </a:r>
          </a:p>
        </p:txBody>
      </p:sp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18326" y="174180"/>
            <a:ext cx="7305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Letalidad por COVID-19 en la Región de Tumbes - 2022</a:t>
            </a:r>
          </a:p>
          <a:p>
            <a:pPr algn="ctr"/>
            <a:r>
              <a:rPr lang="es-ES" sz="2000" b="1" dirty="0" smtClean="0"/>
              <a:t>Región Tumbes, al 15 de junio 2024 (SE24)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EADF292-F9A3-B59B-BC42-866D674DB747}"/>
              </a:ext>
            </a:extLst>
          </p:cNvPr>
          <p:cNvSpPr txBox="1"/>
          <p:nvPr/>
        </p:nvSpPr>
        <p:spPr>
          <a:xfrm>
            <a:off x="9163355" y="2222191"/>
            <a:ext cx="16953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 por sexo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50750F1-713E-4706-1A61-CEC3F07A405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11" name="Gráfico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67071825"/>
              </p:ext>
            </p:extLst>
          </p:nvPr>
        </p:nvGraphicFramePr>
        <p:xfrm>
          <a:off x="7484935" y="2554061"/>
          <a:ext cx="4641760" cy="30587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12" name="Imagen 11"/>
          <p:cNvPicPr>
            <a:picLocks noChangeAspect="1"/>
          </p:cNvPicPr>
          <p:nvPr/>
        </p:nvPicPr>
        <p:blipFill rotWithShape="1">
          <a:blip r:embed="rId5"/>
          <a:srcRect l="4079" t="3905" r="4965" b="2700"/>
          <a:stretch/>
        </p:blipFill>
        <p:spPr>
          <a:xfrm>
            <a:off x="97487" y="1566414"/>
            <a:ext cx="6673756" cy="4135271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07354" y="5188704"/>
            <a:ext cx="2263889" cy="843375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C6EF4C60-8A44-056B-9FCA-7AF8B8ABCF1E}"/>
              </a:ext>
            </a:extLst>
          </p:cNvPr>
          <p:cNvSpPr txBox="1"/>
          <p:nvPr/>
        </p:nvSpPr>
        <p:spPr>
          <a:xfrm>
            <a:off x="97487" y="1558017"/>
            <a:ext cx="21224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dirty="0"/>
              <a:t>PERIODO </a:t>
            </a:r>
            <a:r>
              <a:rPr lang="es-PE" dirty="0" smtClean="0"/>
              <a:t>2024</a:t>
            </a:r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1047524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844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4438645" y="130372"/>
            <a:ext cx="470487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 smtClean="0"/>
              <a:t>Comportamiento  de COVID-19</a:t>
            </a:r>
            <a:endParaRPr lang="es-PE" sz="2000" b="1" dirty="0"/>
          </a:p>
          <a:p>
            <a:pPr algn="ctr"/>
            <a:r>
              <a:rPr lang="es-ES" sz="2000" b="1" dirty="0" smtClean="0"/>
              <a:t>Región Tumbes, al 15 de junio 2024 (SE24)</a:t>
            </a:r>
            <a:endParaRPr lang="es-PE" sz="2000" b="1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2595" y="939600"/>
            <a:ext cx="9866810" cy="591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634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ES" sz="2000" b="1" dirty="0" smtClean="0"/>
              <a:t>Región Tumbes, al 15 de junio 2024 (SE24)</a:t>
            </a:r>
            <a:endParaRPr lang="es-PE" sz="2000" b="1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000" y="939600"/>
            <a:ext cx="9864000" cy="591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 smtClean="0"/>
              <a:t>Región Tumbes, al 15 de junio 2024 (SE24)</a:t>
            </a:r>
            <a:endParaRPr lang="es-PE" sz="2000" b="1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2595" y="938381"/>
            <a:ext cx="9866810" cy="59184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ángulo redondeado 9"/>
              <p:cNvSpPr/>
              <p:nvPr/>
            </p:nvSpPr>
            <p:spPr>
              <a:xfrm>
                <a:off x="10842152" y="4858896"/>
                <a:ext cx="1302836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</a:t>
                </a:r>
                <a:r>
                  <a:rPr lang="es-ES" b="1" dirty="0" smtClean="0">
                    <a:solidFill>
                      <a:schemeClr val="tx1"/>
                    </a:solidFill>
                  </a:rPr>
                  <a:t>2.04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Rectángulo redondeado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42152" y="4858896"/>
                <a:ext cx="1302836" cy="627797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ángulo redondeado 10"/>
              <p:cNvSpPr/>
              <p:nvPr/>
            </p:nvSpPr>
            <p:spPr>
              <a:xfrm>
                <a:off x="10122845" y="3193344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</a:t>
                </a:r>
                <a:r>
                  <a:rPr lang="es-ES" sz="1400" b="1" dirty="0" smtClean="0">
                    <a:solidFill>
                      <a:schemeClr val="tx1"/>
                    </a:solidFill>
                  </a:rPr>
                  <a:t>22 </a:t>
                </a:r>
                <a:r>
                  <a:rPr lang="es-ES" sz="1400" b="1" dirty="0">
                    <a:solidFill>
                      <a:schemeClr val="tx1"/>
                    </a:solidFill>
                  </a:rPr>
                  <a:t>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Rectángulo redondeado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22845" y="3193344"/>
                <a:ext cx="2022143" cy="832520"/>
              </a:xfrm>
              <a:prstGeom prst="roundRect">
                <a:avLst/>
              </a:prstGeom>
              <a:blipFill>
                <a:blip r:embed="rId6"/>
                <a:stretch>
                  <a:fillRect b="-14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Conector recto 12"/>
          <p:cNvCxnSpPr/>
          <p:nvPr/>
        </p:nvCxnSpPr>
        <p:spPr>
          <a:xfrm>
            <a:off x="2129051" y="5172794"/>
            <a:ext cx="8393382" cy="1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 smtClean="0"/>
              <a:t>Región Tumbes, al 15 de junio 2024 (SE24)</a:t>
            </a:r>
            <a:endParaRPr lang="es-PE" sz="2000" b="1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000" y="939600"/>
            <a:ext cx="9864000" cy="591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</a:t>
            </a:r>
            <a:r>
              <a:rPr lang="es-PE" sz="2000" b="1" dirty="0" smtClean="0"/>
              <a:t>los linajes de las </a:t>
            </a:r>
            <a:r>
              <a:rPr lang="es-PE" sz="2000" b="1" dirty="0"/>
              <a:t>Variantes de COVID-19</a:t>
            </a:r>
          </a:p>
          <a:p>
            <a:pPr algn="ctr"/>
            <a:r>
              <a:rPr lang="es-ES" sz="2000" b="1" dirty="0" smtClean="0"/>
              <a:t>Región Tumbes, al 15 de junio 2024 (SE24)</a:t>
            </a:r>
            <a:endParaRPr lang="es-PE" sz="2000" b="1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2595" y="939600"/>
            <a:ext cx="9866810" cy="591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ES" sz="2000" b="1" dirty="0" smtClean="0"/>
              <a:t>Región Tumbes, al 15 de junio 2024 (SE24)</a:t>
            </a:r>
            <a:endParaRPr lang="es-PE" sz="2000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31348" y="6349252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CB93453A-DE70-72B3-44A4-37A6613BECDB}"/>
              </a:ext>
            </a:extLst>
          </p:cNvPr>
          <p:cNvSpPr txBox="1"/>
          <p:nvPr/>
        </p:nvSpPr>
        <p:spPr>
          <a:xfrm>
            <a:off x="31348" y="6581001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2" name="Imagen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41909"/>
            <a:ext cx="5704764" cy="3402897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EA57B83D-9DE3-E57A-C105-B3F6BFCF6F7C}"/>
              </a:ext>
            </a:extLst>
          </p:cNvPr>
          <p:cNvSpPr txBox="1"/>
          <p:nvPr/>
        </p:nvSpPr>
        <p:spPr>
          <a:xfrm>
            <a:off x="-130614" y="2046289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PERIODO </a:t>
            </a:r>
            <a:r>
              <a:rPr lang="es-P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2024</a:t>
            </a:r>
            <a:endParaRPr lang="es-PE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6" name="Imagen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61965" y="4961618"/>
            <a:ext cx="2182454" cy="843375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52886" y="2046289"/>
            <a:ext cx="6839113" cy="2915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84084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Casos confirmados de COVID-19, según Distrito y edad</a:t>
            </a:r>
            <a:endParaRPr lang="es-PE" sz="2000" b="1" dirty="0"/>
          </a:p>
          <a:p>
            <a:pPr algn="ctr"/>
            <a:r>
              <a:rPr lang="es-ES" sz="2000" b="1" dirty="0" smtClean="0"/>
              <a:t>Región Tumbes, al 15 de junio 2024 (SE24)</a:t>
            </a:r>
            <a:endParaRPr lang="es-PE" sz="2000" b="1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38381"/>
            <a:ext cx="6001709" cy="360000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0291" y="3258000"/>
            <a:ext cx="6001709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33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ES" sz="2000" b="1" dirty="0" smtClean="0"/>
              <a:t>Región Tumbes, al 15 de junio 2024 (SE24)</a:t>
            </a:r>
            <a:endParaRPr lang="es-PE" sz="2000" b="1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0" y="6581001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6AA68ACB-FE51-409C-B2C1-F36D11E5F049}"/>
              </a:ext>
            </a:extLst>
          </p:cNvPr>
          <p:cNvCxnSpPr/>
          <p:nvPr/>
        </p:nvCxnSpPr>
        <p:spPr>
          <a:xfrm>
            <a:off x="6663267" y="1148778"/>
            <a:ext cx="0" cy="522000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Grupo 22">
            <a:extLst>
              <a:ext uri="{FF2B5EF4-FFF2-40B4-BE49-F238E27FC236}">
                <a16:creationId xmlns:a16="http://schemas.microsoft.com/office/drawing/2014/main" id="{00000000-0008-0000-0300-000006000000}"/>
              </a:ext>
            </a:extLst>
          </p:cNvPr>
          <p:cNvGrpSpPr/>
          <p:nvPr/>
        </p:nvGrpSpPr>
        <p:grpSpPr>
          <a:xfrm>
            <a:off x="140083" y="1637118"/>
            <a:ext cx="6388101" cy="4276725"/>
            <a:chOff x="0" y="0"/>
            <a:chExt cx="4931700" cy="4276725"/>
          </a:xfrm>
        </p:grpSpPr>
        <p:graphicFrame>
          <p:nvGraphicFramePr>
            <p:cNvPr id="24" name="Gráfico 23">
              <a:extLst>
                <a:ext uri="{FF2B5EF4-FFF2-40B4-BE49-F238E27FC236}">
                  <a16:creationId xmlns:a16="http://schemas.microsoft.com/office/drawing/2014/main" id="{00000000-0008-0000-0300-000003000000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997983023"/>
                </p:ext>
              </p:extLst>
            </p:nvPr>
          </p:nvGraphicFramePr>
          <p:xfrm>
            <a:off x="0" y="0"/>
            <a:ext cx="4931700" cy="4276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pic>
          <p:nvPicPr>
            <p:cNvPr id="25" name="Imagen 24">
              <a:extLst>
                <a:ext uri="{FF2B5EF4-FFF2-40B4-BE49-F238E27FC236}">
                  <a16:creationId xmlns:a16="http://schemas.microsoft.com/office/drawing/2014/main" id="{00000000-0008-0000-0300-00000400000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994" y="123937"/>
              <a:ext cx="379978" cy="1104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6" name="Imagen 25">
              <a:extLst>
                <a:ext uri="{FF2B5EF4-FFF2-40B4-BE49-F238E27FC236}">
                  <a16:creationId xmlns:a16="http://schemas.microsoft.com/office/drawing/2014/main" id="{00000000-0008-0000-0300-00000500000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8990" y="152399"/>
              <a:ext cx="434431" cy="1038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01367" y="2138778"/>
            <a:ext cx="5401539" cy="3240000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7FAA66AA-15CA-905B-814A-7408FC26DC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083" y="3154450"/>
            <a:ext cx="428948" cy="1252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1E68ECBF-8833-8ED8-1110-9147381062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6245" y="3186730"/>
            <a:ext cx="490419" cy="1177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Yu Gothic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Yu Gothic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30099</TotalTime>
  <Words>348</Words>
  <Application>Microsoft Office PowerPoint</Application>
  <PresentationFormat>Panorámica</PresentationFormat>
  <Paragraphs>51</Paragraphs>
  <Slides>13</Slides>
  <Notes>6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Cambria Math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Pvilchez</cp:lastModifiedBy>
  <cp:revision>2620</cp:revision>
  <dcterms:created xsi:type="dcterms:W3CDTF">2022-02-06T20:00:10Z</dcterms:created>
  <dcterms:modified xsi:type="dcterms:W3CDTF">2024-06-17T16:14:25Z</dcterms:modified>
</cp:coreProperties>
</file>