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9" r:id="rId2"/>
    <p:sldId id="277" r:id="rId3"/>
    <p:sldId id="257" r:id="rId4"/>
    <p:sldId id="259" r:id="rId5"/>
    <p:sldId id="260" r:id="rId6"/>
    <p:sldId id="272" r:id="rId7"/>
    <p:sldId id="262" r:id="rId8"/>
    <p:sldId id="263" r:id="rId9"/>
    <p:sldId id="264" r:id="rId10"/>
    <p:sldId id="266" r:id="rId11"/>
    <p:sldId id="270" r:id="rId12"/>
    <p:sldId id="274" r:id="rId13"/>
    <p:sldId id="276" r:id="rId14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99CCFF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68" d="100"/>
          <a:sy n="68" d="100"/>
        </p:scale>
        <p:origin x="6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'Grupo Edad'!$J$8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'Grupo Edad'!$H$9:$H$26</c:f>
              <c:strCache>
                <c:ptCount val="18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</c:strCache>
            </c:strRef>
          </c:cat>
          <c:val>
            <c:numRef>
              <c:f>'Grupo Edad'!$J$9:$J$26</c:f>
              <c:numCache>
                <c:formatCode>0;0</c:formatCode>
                <c:ptCount val="18"/>
                <c:pt idx="0">
                  <c:v>-1</c:v>
                </c:pt>
                <c:pt idx="1">
                  <c:v>-2</c:v>
                </c:pt>
                <c:pt idx="2">
                  <c:v>-2</c:v>
                </c:pt>
                <c:pt idx="3">
                  <c:v>0</c:v>
                </c:pt>
                <c:pt idx="4">
                  <c:v>-2</c:v>
                </c:pt>
                <c:pt idx="5">
                  <c:v>0</c:v>
                </c:pt>
                <c:pt idx="6">
                  <c:v>-2</c:v>
                </c:pt>
                <c:pt idx="7">
                  <c:v>0</c:v>
                </c:pt>
                <c:pt idx="8">
                  <c:v>-1</c:v>
                </c:pt>
                <c:pt idx="9">
                  <c:v>-1</c:v>
                </c:pt>
                <c:pt idx="10">
                  <c:v>-6</c:v>
                </c:pt>
                <c:pt idx="11">
                  <c:v>-1</c:v>
                </c:pt>
                <c:pt idx="12">
                  <c:v>0</c:v>
                </c:pt>
                <c:pt idx="13">
                  <c:v>-2</c:v>
                </c:pt>
                <c:pt idx="14">
                  <c:v>-1</c:v>
                </c:pt>
                <c:pt idx="15">
                  <c:v>-1</c:v>
                </c:pt>
                <c:pt idx="16">
                  <c:v>0</c:v>
                </c:pt>
                <c:pt idx="1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BA-4DFA-81B3-C4412D017080}"/>
            </c:ext>
          </c:extLst>
        </c:ser>
        <c:ser>
          <c:idx val="1"/>
          <c:order val="1"/>
          <c:tx>
            <c:strRef>
              <c:f>'Grupo Edad'!$K$8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3399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'Grupo Edad'!$H$9:$H$26</c:f>
              <c:strCache>
                <c:ptCount val="18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</c:strCache>
            </c:strRef>
          </c:cat>
          <c:val>
            <c:numRef>
              <c:f>'Grupo Edad'!$K$9:$K$26</c:f>
              <c:numCache>
                <c:formatCode>General</c:formatCode>
                <c:ptCount val="18"/>
                <c:pt idx="0">
                  <c:v>1</c:v>
                </c:pt>
                <c:pt idx="1">
                  <c:v>3</c:v>
                </c:pt>
                <c:pt idx="2">
                  <c:v>2</c:v>
                </c:pt>
                <c:pt idx="3">
                  <c:v>5</c:v>
                </c:pt>
                <c:pt idx="4">
                  <c:v>6</c:v>
                </c:pt>
                <c:pt idx="5">
                  <c:v>4</c:v>
                </c:pt>
                <c:pt idx="6">
                  <c:v>2</c:v>
                </c:pt>
                <c:pt idx="7">
                  <c:v>5</c:v>
                </c:pt>
                <c:pt idx="8">
                  <c:v>5</c:v>
                </c:pt>
                <c:pt idx="9">
                  <c:v>7</c:v>
                </c:pt>
                <c:pt idx="10">
                  <c:v>5</c:v>
                </c:pt>
                <c:pt idx="11">
                  <c:v>3</c:v>
                </c:pt>
                <c:pt idx="12">
                  <c:v>3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EBA-4DFA-81B3-C4412D0170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7"/>
          <c:min val="-7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"/>
        <c:minorUnit val="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717620767380264"/>
          <c:y val="6.5891520219573937E-2"/>
          <c:w val="0.62892619112581261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BB1-45D7-8291-EE1E0FFB5360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BB1-45D7-8291-EE1E0FFB5360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BB1-45D7-8291-EE1E0FFB5360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BB1-45D7-8291-EE1E0FFB536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'Fallecidos-1'!$M$25:$M$29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'Fallecidos-1'!$N$25:$N$29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4.5454545454545456E-2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BB1-45D7-8291-EE1E0FFB53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rgbClr val="FF66FF"/>
              </a:solidFill>
            </a:ln>
            <a:effectLst/>
            <a:scene3d>
              <a:camera prst="orthographicFront"/>
              <a:lightRig rig="threePt" dir="t"/>
            </a:scene3d>
            <a:sp3d>
              <a:bevelT w="82550" h="44450" prst="angle"/>
              <a:bevelB w="82550" h="44450" prst="angle"/>
              <a:contourClr>
                <a:srgbClr val="000000"/>
              </a:contourClr>
            </a:sp3d>
          </c:spPr>
          <c:invertIfNegative val="0"/>
          <c:dPt>
            <c:idx val="1"/>
            <c:invertIfNegative val="0"/>
            <c:bubble3D val="0"/>
            <c:spPr>
              <a:solidFill>
                <a:srgbClr val="FF66FF"/>
              </a:solidFill>
              <a:ln>
                <a:solidFill>
                  <a:srgbClr val="FF66FF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 w="82550" h="44450" prst="angle"/>
                <a:bevelB w="82550" h="4445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92B3-4C22-8B91-C905550A118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'Letalidad y Mort'!$J$16:$J$17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'Letalidad y Mort'!$L$16:$L$17</c:f>
              <c:numCache>
                <c:formatCode>0.00%</c:formatCode>
                <c:ptCount val="2"/>
                <c:pt idx="0">
                  <c:v>4.5454545454545456E-2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2B3-4C22-8B91-C905550A11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36343616"/>
        <c:axId val="1296368576"/>
      </c:barChart>
      <c:catAx>
        <c:axId val="1336343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296368576"/>
        <c:crosses val="autoZero"/>
        <c:auto val="1"/>
        <c:lblAlgn val="ctr"/>
        <c:lblOffset val="100"/>
        <c:noMultiLvlLbl val="0"/>
      </c:catAx>
      <c:valAx>
        <c:axId val="1296368576"/>
        <c:scaling>
          <c:orientation val="minMax"/>
        </c:scaling>
        <c:delete val="0"/>
        <c:axPos val="l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336343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solidFill>
        <a:schemeClr val="bg1"/>
      </a:solidFill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image" Target="../media/image18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0.13778</cdr:x>
      <cdr:y>0.14664</cdr:y>
    </cdr:from>
    <cdr:to>
      <cdr:x>0.23155</cdr:x>
      <cdr:y>0.5308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59641" y="362984"/>
          <a:ext cx="380890" cy="950953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0.74153</cdr:x>
      <cdr:y>0.12145</cdr:y>
    </cdr:from>
    <cdr:to>
      <cdr:x>0.85523</cdr:x>
      <cdr:y>0.5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012081" y="300638"/>
          <a:ext cx="461845" cy="937066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8/5/2024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834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5/08/2024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5/08/2024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5/08/2024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5/08/2024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5/08/2024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5/08/2024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5/08/2024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5/08/2024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5/08/2024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5/08/2024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5/08/2024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5/08/2024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emf"/><Relationship Id="rId4" Type="http://schemas.openxmlformats.org/officeDocument/2006/relationships/chart" Target="../charts/char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package" Target="../embeddings/Microsoft_Excel_Worksheet.xlsx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emf"/><Relationship Id="rId5" Type="http://schemas.openxmlformats.org/officeDocument/2006/relationships/image" Target="../media/image19.emf"/><Relationship Id="rId4" Type="http://schemas.openxmlformats.org/officeDocument/2006/relationships/image" Target="../media/image1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1" y="1"/>
            <a:ext cx="10287000" cy="685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Forma libre 33"/>
          <p:cNvSpPr/>
          <p:nvPr/>
        </p:nvSpPr>
        <p:spPr>
          <a:xfrm rot="10800000">
            <a:off x="0" y="0"/>
            <a:ext cx="12191999" cy="6857999"/>
          </a:xfrm>
          <a:custGeom>
            <a:avLst/>
            <a:gdLst>
              <a:gd name="connsiteX0" fmla="*/ 5036461 w 12191999"/>
              <a:gd name="connsiteY0" fmla="*/ 2895600 h 6857999"/>
              <a:gd name="connsiteX1" fmla="*/ 5370290 w 12191999"/>
              <a:gd name="connsiteY1" fmla="*/ 2316481 h 6857999"/>
              <a:gd name="connsiteX2" fmla="*/ 5370290 w 12191999"/>
              <a:gd name="connsiteY2" fmla="*/ 2 h 6857999"/>
              <a:gd name="connsiteX3" fmla="*/ 4702633 w 12191999"/>
              <a:gd name="connsiteY3" fmla="*/ 2 h 6857999"/>
              <a:gd name="connsiteX4" fmla="*/ 4702633 w 12191999"/>
              <a:gd name="connsiteY4" fmla="*/ 2316481 h 6857999"/>
              <a:gd name="connsiteX5" fmla="*/ 2728688 w 12191999"/>
              <a:gd name="connsiteY5" fmla="*/ 4318000 h 6857999"/>
              <a:gd name="connsiteX6" fmla="*/ 3062516 w 12191999"/>
              <a:gd name="connsiteY6" fmla="*/ 3454401 h 6857999"/>
              <a:gd name="connsiteX7" fmla="*/ 3062516 w 12191999"/>
              <a:gd name="connsiteY7" fmla="*/ 1 h 6857999"/>
              <a:gd name="connsiteX8" fmla="*/ 2394859 w 12191999"/>
              <a:gd name="connsiteY8" fmla="*/ 1 h 6857999"/>
              <a:gd name="connsiteX9" fmla="*/ 2394859 w 12191999"/>
              <a:gd name="connsiteY9" fmla="*/ 3454401 h 6857999"/>
              <a:gd name="connsiteX10" fmla="*/ 4267201 w 12191999"/>
              <a:gd name="connsiteY10" fmla="*/ 4318002 h 6857999"/>
              <a:gd name="connsiteX11" fmla="*/ 4601030 w 12191999"/>
              <a:gd name="connsiteY11" fmla="*/ 3454402 h 6857999"/>
              <a:gd name="connsiteX12" fmla="*/ 4601030 w 12191999"/>
              <a:gd name="connsiteY12" fmla="*/ 2 h 6857999"/>
              <a:gd name="connsiteX13" fmla="*/ 3933373 w 12191999"/>
              <a:gd name="connsiteY13" fmla="*/ 2 h 6857999"/>
              <a:gd name="connsiteX14" fmla="*/ 3933373 w 12191999"/>
              <a:gd name="connsiteY14" fmla="*/ 3454402 h 6857999"/>
              <a:gd name="connsiteX15" fmla="*/ 3497946 w 12191999"/>
              <a:gd name="connsiteY15" fmla="*/ 4913086 h 6857999"/>
              <a:gd name="connsiteX16" fmla="*/ 3831774 w 12191999"/>
              <a:gd name="connsiteY16" fmla="*/ 3930469 h 6857999"/>
              <a:gd name="connsiteX17" fmla="*/ 3831774 w 12191999"/>
              <a:gd name="connsiteY17" fmla="*/ 2 h 6857999"/>
              <a:gd name="connsiteX18" fmla="*/ 3164117 w 12191999"/>
              <a:gd name="connsiteY18" fmla="*/ 2 h 6857999"/>
              <a:gd name="connsiteX19" fmla="*/ 3164117 w 12191999"/>
              <a:gd name="connsiteY19" fmla="*/ 3930469 h 6857999"/>
              <a:gd name="connsiteX20" fmla="*/ 1190174 w 12191999"/>
              <a:gd name="connsiteY20" fmla="*/ 5188856 h 6857999"/>
              <a:gd name="connsiteX21" fmla="*/ 1524003 w 12191999"/>
              <a:gd name="connsiteY21" fmla="*/ 4151085 h 6857999"/>
              <a:gd name="connsiteX22" fmla="*/ 1524003 w 12191999"/>
              <a:gd name="connsiteY22" fmla="*/ 1 h 6857999"/>
              <a:gd name="connsiteX23" fmla="*/ 856346 w 12191999"/>
              <a:gd name="connsiteY23" fmla="*/ 1 h 6857999"/>
              <a:gd name="connsiteX24" fmla="*/ 856346 w 12191999"/>
              <a:gd name="connsiteY24" fmla="*/ 4151085 h 6857999"/>
              <a:gd name="connsiteX25" fmla="*/ 420918 w 12191999"/>
              <a:gd name="connsiteY25" fmla="*/ 5841999 h 6857999"/>
              <a:gd name="connsiteX26" fmla="*/ 754746 w 12191999"/>
              <a:gd name="connsiteY26" fmla="*/ 4673599 h 6857999"/>
              <a:gd name="connsiteX27" fmla="*/ 754746 w 12191999"/>
              <a:gd name="connsiteY27" fmla="*/ 1 h 6857999"/>
              <a:gd name="connsiteX28" fmla="*/ 87089 w 12191999"/>
              <a:gd name="connsiteY28" fmla="*/ 1 h 6857999"/>
              <a:gd name="connsiteX29" fmla="*/ 87089 w 12191999"/>
              <a:gd name="connsiteY29" fmla="*/ 4673599 h 6857999"/>
              <a:gd name="connsiteX30" fmla="*/ 12191999 w 12191999"/>
              <a:gd name="connsiteY30" fmla="*/ 6857999 h 6857999"/>
              <a:gd name="connsiteX31" fmla="*/ 0 w 12191999"/>
              <a:gd name="connsiteY31" fmla="*/ 6857999 h 6857999"/>
              <a:gd name="connsiteX32" fmla="*/ 0 w 12191999"/>
              <a:gd name="connsiteY32" fmla="*/ 0 h 6857999"/>
              <a:gd name="connsiteX33" fmla="*/ 1625603 w 12191999"/>
              <a:gd name="connsiteY33" fmla="*/ 0 h 6857999"/>
              <a:gd name="connsiteX34" fmla="*/ 1625603 w 12191999"/>
              <a:gd name="connsiteY34" fmla="*/ 5149668 h 6857999"/>
              <a:gd name="connsiteX35" fmla="*/ 1959432 w 12191999"/>
              <a:gd name="connsiteY35" fmla="*/ 6437086 h 6857999"/>
              <a:gd name="connsiteX36" fmla="*/ 2293260 w 12191999"/>
              <a:gd name="connsiteY36" fmla="*/ 5149668 h 6857999"/>
              <a:gd name="connsiteX37" fmla="*/ 2293260 w 12191999"/>
              <a:gd name="connsiteY37" fmla="*/ 0 h 6857999"/>
              <a:gd name="connsiteX38" fmla="*/ 5471894 w 12191999"/>
              <a:gd name="connsiteY38" fmla="*/ 0 h 6857999"/>
              <a:gd name="connsiteX39" fmla="*/ 5471894 w 12191999"/>
              <a:gd name="connsiteY39" fmla="*/ 946331 h 6857999"/>
              <a:gd name="connsiteX40" fmla="*/ 5805723 w 12191999"/>
              <a:gd name="connsiteY40" fmla="*/ 1182914 h 6857999"/>
              <a:gd name="connsiteX41" fmla="*/ 6139551 w 12191999"/>
              <a:gd name="connsiteY41" fmla="*/ 946331 h 6857999"/>
              <a:gd name="connsiteX42" fmla="*/ 6139551 w 12191999"/>
              <a:gd name="connsiteY42" fmla="*/ 0 h 6857999"/>
              <a:gd name="connsiteX43" fmla="*/ 12191999 w 12191999"/>
              <a:gd name="connsiteY43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2191999" h="6857999">
                <a:moveTo>
                  <a:pt x="5036461" y="2895600"/>
                </a:moveTo>
                <a:lnTo>
                  <a:pt x="5370290" y="2316481"/>
                </a:lnTo>
                <a:lnTo>
                  <a:pt x="5370290" y="2"/>
                </a:lnTo>
                <a:lnTo>
                  <a:pt x="4702633" y="2"/>
                </a:lnTo>
                <a:lnTo>
                  <a:pt x="4702633" y="2316481"/>
                </a:lnTo>
                <a:close/>
                <a:moveTo>
                  <a:pt x="2728688" y="4318000"/>
                </a:moveTo>
                <a:lnTo>
                  <a:pt x="3062516" y="3454401"/>
                </a:lnTo>
                <a:lnTo>
                  <a:pt x="3062516" y="1"/>
                </a:lnTo>
                <a:lnTo>
                  <a:pt x="2394859" y="1"/>
                </a:lnTo>
                <a:lnTo>
                  <a:pt x="2394859" y="3454401"/>
                </a:lnTo>
                <a:close/>
                <a:moveTo>
                  <a:pt x="4267201" y="4318002"/>
                </a:moveTo>
                <a:lnTo>
                  <a:pt x="4601030" y="3454402"/>
                </a:lnTo>
                <a:lnTo>
                  <a:pt x="4601030" y="2"/>
                </a:lnTo>
                <a:lnTo>
                  <a:pt x="3933373" y="2"/>
                </a:lnTo>
                <a:lnTo>
                  <a:pt x="3933373" y="3454402"/>
                </a:lnTo>
                <a:close/>
                <a:moveTo>
                  <a:pt x="3497946" y="4913086"/>
                </a:moveTo>
                <a:lnTo>
                  <a:pt x="3831774" y="3930469"/>
                </a:lnTo>
                <a:lnTo>
                  <a:pt x="3831774" y="2"/>
                </a:lnTo>
                <a:lnTo>
                  <a:pt x="3164117" y="2"/>
                </a:lnTo>
                <a:lnTo>
                  <a:pt x="3164117" y="3930469"/>
                </a:lnTo>
                <a:close/>
                <a:moveTo>
                  <a:pt x="1190174" y="5188856"/>
                </a:moveTo>
                <a:lnTo>
                  <a:pt x="1524003" y="4151085"/>
                </a:lnTo>
                <a:lnTo>
                  <a:pt x="1524003" y="1"/>
                </a:lnTo>
                <a:lnTo>
                  <a:pt x="856346" y="1"/>
                </a:lnTo>
                <a:lnTo>
                  <a:pt x="856346" y="4151085"/>
                </a:lnTo>
                <a:close/>
                <a:moveTo>
                  <a:pt x="420918" y="5841999"/>
                </a:moveTo>
                <a:lnTo>
                  <a:pt x="754746" y="4673599"/>
                </a:lnTo>
                <a:lnTo>
                  <a:pt x="754746" y="1"/>
                </a:lnTo>
                <a:lnTo>
                  <a:pt x="87089" y="1"/>
                </a:lnTo>
                <a:lnTo>
                  <a:pt x="87089" y="4673599"/>
                </a:lnTo>
                <a:close/>
                <a:moveTo>
                  <a:pt x="12191999" y="6857999"/>
                </a:moveTo>
                <a:lnTo>
                  <a:pt x="0" y="6857999"/>
                </a:lnTo>
                <a:lnTo>
                  <a:pt x="0" y="0"/>
                </a:lnTo>
                <a:lnTo>
                  <a:pt x="1625603" y="0"/>
                </a:lnTo>
                <a:lnTo>
                  <a:pt x="1625603" y="5149668"/>
                </a:lnTo>
                <a:lnTo>
                  <a:pt x="1959432" y="6437086"/>
                </a:lnTo>
                <a:lnTo>
                  <a:pt x="2293260" y="5149668"/>
                </a:lnTo>
                <a:lnTo>
                  <a:pt x="2293260" y="0"/>
                </a:lnTo>
                <a:lnTo>
                  <a:pt x="5471894" y="0"/>
                </a:lnTo>
                <a:lnTo>
                  <a:pt x="5471894" y="946331"/>
                </a:lnTo>
                <a:lnTo>
                  <a:pt x="5805723" y="1182914"/>
                </a:lnTo>
                <a:lnTo>
                  <a:pt x="6139551" y="946331"/>
                </a:lnTo>
                <a:lnTo>
                  <a:pt x="6139551" y="0"/>
                </a:lnTo>
                <a:lnTo>
                  <a:pt x="12191999" y="0"/>
                </a:ln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Imagen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25" y="101600"/>
            <a:ext cx="5726331" cy="539203"/>
          </a:xfrm>
          <a:prstGeom prst="rect">
            <a:avLst/>
          </a:prstGeom>
        </p:spPr>
      </p:pic>
      <p:sp>
        <p:nvSpPr>
          <p:cNvPr id="39" name="Rectángulo 38"/>
          <p:cNvSpPr/>
          <p:nvPr/>
        </p:nvSpPr>
        <p:spPr>
          <a:xfrm>
            <a:off x="-117566" y="1840672"/>
            <a:ext cx="8077646" cy="144655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DIRECCIÓN REGIONAL DE SALUD</a:t>
            </a:r>
          </a:p>
          <a:p>
            <a:pPr algn="ctr"/>
            <a:r>
              <a:rPr lang="es-PE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TUMBES</a:t>
            </a:r>
            <a:endParaRPr lang="en-US" sz="44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0" y="4010498"/>
            <a:ext cx="5472332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i="0" u="none" strike="noStrike" baseline="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SALA COVID19</a:t>
            </a:r>
            <a:endParaRPr lang="en-US" sz="2400" b="1" i="0" u="none" strike="noStrike" baseline="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ctr"/>
            <a:endParaRPr lang="en-US" sz="24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Semana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Epidemiológica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31</a:t>
            </a:r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(Corte 03/08/2024 a las 11:59 pm)</a:t>
            </a:r>
          </a:p>
          <a:p>
            <a:pPr algn="ctr"/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s-ES" sz="24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(Del 28 de julio al 03 de agosto del 2024)</a:t>
            </a:r>
            <a:endParaRPr lang="en-US" sz="2400" b="1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Inicio - Diresa Tumb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6815" y="118288"/>
            <a:ext cx="1832882" cy="81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renace – CDC MINS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3033" y="101599"/>
            <a:ext cx="971005" cy="957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43439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03 de agosto 2024 (SE31)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404584" y="4249078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4" y="1300870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39232"/>
              </p:ext>
            </p:extLst>
          </p:nvPr>
        </p:nvGraphicFramePr>
        <p:xfrm>
          <a:off x="7817786" y="1618756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0000000-0008-0000-07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2422479"/>
              </p:ext>
            </p:extLst>
          </p:nvPr>
        </p:nvGraphicFramePr>
        <p:xfrm>
          <a:off x="6894009" y="4684380"/>
          <a:ext cx="4985742" cy="19645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1E32EAC1-B907-70BE-8A75-7066AE7959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469" y="1671510"/>
            <a:ext cx="686054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ES" sz="2000" b="1" dirty="0"/>
              <a:t>Región Tumbes, al 03 de agosto 2024 (SE31)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751317"/>
            <a:ext cx="7069539" cy="4266149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C6EF4C60-8A44-056B-9FCA-7AF8B8ABCF1E}"/>
              </a:ext>
            </a:extLst>
          </p:cNvPr>
          <p:cNvSpPr txBox="1"/>
          <p:nvPr/>
        </p:nvSpPr>
        <p:spPr>
          <a:xfrm>
            <a:off x="0" y="1807632"/>
            <a:ext cx="2122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dirty="0"/>
              <a:t>PERIODO 2024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35473" y="5174443"/>
            <a:ext cx="2187316" cy="814849"/>
          </a:xfrm>
          <a:prstGeom prst="rect">
            <a:avLst/>
          </a:prstGeom>
        </p:spPr>
      </p:pic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00000000-0008-0000-08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1189199"/>
              </p:ext>
            </p:extLst>
          </p:nvPr>
        </p:nvGraphicFramePr>
        <p:xfrm>
          <a:off x="7263252" y="2767890"/>
          <a:ext cx="4641760" cy="30587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03 de agosto 2024 (SE31)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E292C58-8597-4792-0D27-FD4D41B831BD}"/>
              </a:ext>
            </a:extLst>
          </p:cNvPr>
          <p:cNvSpPr txBox="1"/>
          <p:nvPr/>
        </p:nvSpPr>
        <p:spPr>
          <a:xfrm>
            <a:off x="2962498" y="2551837"/>
            <a:ext cx="69096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DEFUNCIONES EN LAS ULTIMAS 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DF077757-F8DE-C8E5-7132-79B490C5A8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4378789" y="130372"/>
            <a:ext cx="482459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Comportamiento  de COVID-19</a:t>
            </a:r>
          </a:p>
          <a:p>
            <a:pPr algn="ctr"/>
            <a:r>
              <a:rPr lang="es-ES" sz="2000" b="1" dirty="0"/>
              <a:t>Región Tumbes, al 03 de agosto 2024 (SE31)</a:t>
            </a:r>
            <a:endParaRPr lang="es-PE" sz="20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F30BEF1-85AB-D238-62BE-1BE2247643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176" y="938381"/>
            <a:ext cx="9849647" cy="59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634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ES" sz="2000" b="1" dirty="0"/>
              <a:t>Región Tumbes, al 03 de agosto 2024 (SE31)</a:t>
            </a:r>
            <a:endParaRPr lang="es-PE" sz="2000" b="1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FB3BE45B-220A-93DD-440C-2F1295207D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176" y="938381"/>
            <a:ext cx="9849647" cy="5907600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217ECBD9-88A7-20C8-14B3-6255041361BE}"/>
              </a:ext>
            </a:extLst>
          </p:cNvPr>
          <p:cNvSpPr txBox="1"/>
          <p:nvPr/>
        </p:nvSpPr>
        <p:spPr>
          <a:xfrm>
            <a:off x="3854952" y="2100880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2023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CF1FE41-74F5-D432-0051-F96337D1C92F}"/>
              </a:ext>
            </a:extLst>
          </p:cNvPr>
          <p:cNvSpPr txBox="1"/>
          <p:nvPr/>
        </p:nvSpPr>
        <p:spPr>
          <a:xfrm>
            <a:off x="8747452" y="2100880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2024</a:t>
            </a:r>
          </a:p>
        </p:txBody>
      </p: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577A5631-FD68-273D-692E-8151FC1D20F8}"/>
              </a:ext>
            </a:extLst>
          </p:cNvPr>
          <p:cNvCxnSpPr/>
          <p:nvPr/>
        </p:nvCxnSpPr>
        <p:spPr>
          <a:xfrm>
            <a:off x="7773341" y="1201003"/>
            <a:ext cx="11845" cy="4585651"/>
          </a:xfrm>
          <a:prstGeom prst="line">
            <a:avLst/>
          </a:prstGeom>
          <a:ln w="28575">
            <a:solidFill>
              <a:srgbClr val="FF3300"/>
            </a:solidFill>
            <a:prstDash val="lgDash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03 de agosto 2024 (SE31)</a:t>
            </a:r>
            <a:endParaRPr lang="es-PE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6D4CBCD-536A-85AD-B9B5-3DC55ED6FA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6838" y="931807"/>
            <a:ext cx="9849647" cy="59076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ángulo redondeado 11">
                <a:extLst>
                  <a:ext uri="{FF2B5EF4-FFF2-40B4-BE49-F238E27FC236}">
                    <a16:creationId xmlns:a16="http://schemas.microsoft.com/office/drawing/2014/main" id="{8ADA300D-665B-3506-27C8-12B5A4DC6251}"/>
                  </a:ext>
                </a:extLst>
              </p:cNvPr>
              <p:cNvSpPr/>
              <p:nvPr/>
            </p:nvSpPr>
            <p:spPr>
              <a:xfrm>
                <a:off x="10879850" y="4584035"/>
                <a:ext cx="1254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2.35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5" name="Rectángulo redondeado 11">
                <a:extLst>
                  <a:ext uri="{FF2B5EF4-FFF2-40B4-BE49-F238E27FC236}">
                    <a16:creationId xmlns:a16="http://schemas.microsoft.com/office/drawing/2014/main" id="{8ADA300D-665B-3506-27C8-12B5A4DC625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9850" y="4584035"/>
                <a:ext cx="1254424" cy="627797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ángulo redondeado 13">
                <a:extLst>
                  <a:ext uri="{FF2B5EF4-FFF2-40B4-BE49-F238E27FC236}">
                    <a16:creationId xmlns:a16="http://schemas.microsoft.com/office/drawing/2014/main" id="{47612A67-3E85-0D06-F247-9F6117A36C63}"/>
                  </a:ext>
                </a:extLst>
              </p:cNvPr>
              <p:cNvSpPr/>
              <p:nvPr/>
            </p:nvSpPr>
            <p:spPr>
              <a:xfrm>
                <a:off x="10122845" y="3193344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31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Rectángulo redondeado 13">
                <a:extLst>
                  <a:ext uri="{FF2B5EF4-FFF2-40B4-BE49-F238E27FC236}">
                    <a16:creationId xmlns:a16="http://schemas.microsoft.com/office/drawing/2014/main" id="{47612A67-3E85-0D06-F247-9F6117A36C6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2845" y="3193344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144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0B5A3800-8985-9BE8-9942-E65A2189D81A}"/>
              </a:ext>
            </a:extLst>
          </p:cNvPr>
          <p:cNvCxnSpPr/>
          <p:nvPr/>
        </p:nvCxnSpPr>
        <p:spPr>
          <a:xfrm>
            <a:off x="2129051" y="5046182"/>
            <a:ext cx="8393382" cy="1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9">
                <a:extLst>
                  <a:ext uri="{FF2B5EF4-FFF2-40B4-BE49-F238E27FC236}">
                    <a16:creationId xmlns:a16="http://schemas.microsoft.com/office/drawing/2014/main" id="{346B7079-9461-37BB-0FE7-D39365E0EDA1}"/>
                  </a:ext>
                </a:extLst>
              </p:cNvPr>
              <p:cNvSpPr/>
              <p:nvPr/>
            </p:nvSpPr>
            <p:spPr>
              <a:xfrm>
                <a:off x="10879850" y="5298396"/>
                <a:ext cx="1254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s-PE" sz="1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𝑴𝒆𝒅𝒊𝒂𝒏𝒂</m:t>
                    </m:r>
                    <m:r>
                      <a:rPr lang="es-PE" sz="1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s-ES" sz="1200" b="1" dirty="0">
                    <a:solidFill>
                      <a:schemeClr val="tx1"/>
                    </a:solidFill>
                  </a:rPr>
                  <a:t>= 1</a:t>
                </a:r>
                <a:endParaRPr lang="en-US" sz="1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9">
                <a:extLst>
                  <a:ext uri="{FF2B5EF4-FFF2-40B4-BE49-F238E27FC236}">
                    <a16:creationId xmlns:a16="http://schemas.microsoft.com/office/drawing/2014/main" id="{346B7079-9461-37BB-0FE7-D39365E0EDA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9850" y="5298396"/>
                <a:ext cx="1254424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1CA28A36-7621-B059-C269-6C24A0CDB6AC}"/>
              </a:ext>
            </a:extLst>
          </p:cNvPr>
          <p:cNvCxnSpPr/>
          <p:nvPr/>
        </p:nvCxnSpPr>
        <p:spPr>
          <a:xfrm>
            <a:off x="2144971" y="5488970"/>
            <a:ext cx="8393382" cy="1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03 de agosto 2024 (SE31)</a:t>
            </a:r>
            <a:endParaRPr lang="es-PE" sz="2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1597" y="950400"/>
            <a:ext cx="9848805" cy="59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los linajes de las Variantes de COVID-19</a:t>
            </a:r>
          </a:p>
          <a:p>
            <a:pPr algn="ctr"/>
            <a:r>
              <a:rPr lang="es-ES" sz="2000" b="1" dirty="0"/>
              <a:t>Región Tumbes, al 03 de agosto 2024 (SE31)</a:t>
            </a:r>
            <a:endParaRPr lang="es-PE" sz="2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595" y="939600"/>
            <a:ext cx="9866810" cy="591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ES" sz="2000" b="1" dirty="0"/>
              <a:t>Región Tumbes, al 03 de agosto 2024 (SE31)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1348" y="6349252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31348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A1842014-C18E-7C1F-F671-B63756849F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784391"/>
            <a:ext cx="5265033" cy="3284131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863CF255-8A05-9A5C-4DC0-EDDF93068EB7}"/>
              </a:ext>
            </a:extLst>
          </p:cNvPr>
          <p:cNvSpPr txBox="1"/>
          <p:nvPr/>
        </p:nvSpPr>
        <p:spPr>
          <a:xfrm>
            <a:off x="31348" y="1849779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2024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68512679-11C9-4FD5-7119-D6525C6C4B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33606" y="4861194"/>
            <a:ext cx="2251710" cy="873798"/>
          </a:xfrm>
          <a:prstGeom prst="rect">
            <a:avLst/>
          </a:prstGeom>
        </p:spPr>
      </p:pic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8237A9CE-D507-5D1E-CF74-35905636843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9135344"/>
              </p:ext>
            </p:extLst>
          </p:nvPr>
        </p:nvGraphicFramePr>
        <p:xfrm>
          <a:off x="5185316" y="1969380"/>
          <a:ext cx="7045428" cy="30111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8067755" imgH="3447869" progId="Excel.Sheet.12">
                  <p:embed/>
                </p:oleObj>
              </mc:Choice>
              <mc:Fallback>
                <p:oleObj name="Worksheet" r:id="rId6" imgW="8067755" imgH="3447869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185316" y="1969380"/>
                        <a:ext cx="7045428" cy="30111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ES" sz="2000" b="1" dirty="0"/>
              <a:t>Región Tumbes, al 03 de agosto 2024 (SE31)</a:t>
            </a:r>
            <a:endParaRPr lang="es-PE" sz="20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B4DF1B5-16B0-2B3D-689F-862EFE4EB4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943200"/>
            <a:ext cx="6002222" cy="360000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A340FDD-BD53-E8BC-2807-A32EF20C2F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9779" y="3258000"/>
            <a:ext cx="6002222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ES" sz="2000" b="1" dirty="0"/>
              <a:t>Región Tumbes, al 03 de agosto 2024 (SE31)</a:t>
            </a:r>
            <a:endParaRPr lang="es-PE" sz="20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0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6AA68ACB-FE51-409C-B2C1-F36D11E5F049}"/>
              </a:ext>
            </a:extLst>
          </p:cNvPr>
          <p:cNvCxnSpPr/>
          <p:nvPr/>
        </p:nvCxnSpPr>
        <p:spPr>
          <a:xfrm>
            <a:off x="6663267" y="1148778"/>
            <a:ext cx="0" cy="5220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upo 17">
            <a:extLst>
              <a:ext uri="{FF2B5EF4-FFF2-40B4-BE49-F238E27FC236}">
                <a16:creationId xmlns:a16="http://schemas.microsoft.com/office/drawing/2014/main" id="{00000000-0008-0000-0400-000006000000}"/>
              </a:ext>
            </a:extLst>
          </p:cNvPr>
          <p:cNvGrpSpPr/>
          <p:nvPr/>
        </p:nvGrpSpPr>
        <p:grpSpPr>
          <a:xfrm>
            <a:off x="197688" y="1509392"/>
            <a:ext cx="6388101" cy="4276725"/>
            <a:chOff x="0" y="0"/>
            <a:chExt cx="4931700" cy="4276725"/>
          </a:xfrm>
        </p:grpSpPr>
        <p:graphicFrame>
          <p:nvGraphicFramePr>
            <p:cNvPr id="20" name="Gráfico 19">
              <a:extLst>
                <a:ext uri="{FF2B5EF4-FFF2-40B4-BE49-F238E27FC236}">
                  <a16:creationId xmlns:a16="http://schemas.microsoft.com/office/drawing/2014/main" id="{00000000-0008-0000-0400-000003000000}"/>
                </a:ext>
              </a:extLst>
            </p:cNvPr>
            <p:cNvGraphicFramePr/>
            <p:nvPr/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21" name="Imagen 20">
              <a:extLst>
                <a:ext uri="{FF2B5EF4-FFF2-40B4-BE49-F238E27FC236}">
                  <a16:creationId xmlns:a16="http://schemas.microsoft.com/office/drawing/2014/main" id="{00000000-0008-0000-0400-000004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Imagen 21">
              <a:extLst>
                <a:ext uri="{FF2B5EF4-FFF2-40B4-BE49-F238E27FC236}">
                  <a16:creationId xmlns:a16="http://schemas.microsoft.com/office/drawing/2014/main" id="{00000000-0008-0000-0400-000005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Imagen 3">
            <a:extLst>
              <a:ext uri="{FF2B5EF4-FFF2-40B4-BE49-F238E27FC236}">
                <a16:creationId xmlns:a16="http://schemas.microsoft.com/office/drawing/2014/main" id="{6F4851E9-DA5C-F9D9-1C0C-E69779A023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40746" y="2032556"/>
            <a:ext cx="5385987" cy="323039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302FC2-B8EA-FE1C-B8EA-81D9372F7D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083" y="3154450"/>
            <a:ext cx="428948" cy="125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3F3485A5-2670-3407-5759-4904514166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6245" y="3186730"/>
            <a:ext cx="490419" cy="117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34482</TotalTime>
  <Words>370</Words>
  <Application>Microsoft Office PowerPoint</Application>
  <PresentationFormat>Panorámica</PresentationFormat>
  <Paragraphs>54</Paragraphs>
  <Slides>13</Slides>
  <Notes>6</Notes>
  <HiddenSlides>0</HiddenSlides>
  <MMClips>0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Tema de Office</vt:lpstr>
      <vt:lpstr>Hoja de cálculo de Microsoft Excel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Percy Mc Quén Vilchez Barreto</cp:lastModifiedBy>
  <cp:revision>2656</cp:revision>
  <dcterms:created xsi:type="dcterms:W3CDTF">2022-02-06T20:00:10Z</dcterms:created>
  <dcterms:modified xsi:type="dcterms:W3CDTF">2024-08-05T15:13:15Z</dcterms:modified>
</cp:coreProperties>
</file>