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0" r:id="rId12"/>
    <p:sldId id="274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9CCFF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68" d="100"/>
          <a:sy n="68" d="100"/>
        </p:scale>
        <p:origin x="6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-2</c:v>
                </c:pt>
                <c:pt idx="1">
                  <c:v>-1</c:v>
                </c:pt>
                <c:pt idx="2">
                  <c:v>-1</c:v>
                </c:pt>
                <c:pt idx="3">
                  <c:v>-2</c:v>
                </c:pt>
                <c:pt idx="4">
                  <c:v>-2</c:v>
                </c:pt>
                <c:pt idx="5">
                  <c:v>0</c:v>
                </c:pt>
                <c:pt idx="6">
                  <c:v>-7</c:v>
                </c:pt>
                <c:pt idx="7">
                  <c:v>0</c:v>
                </c:pt>
                <c:pt idx="8">
                  <c:v>-2</c:v>
                </c:pt>
                <c:pt idx="9">
                  <c:v>0</c:v>
                </c:pt>
                <c:pt idx="10">
                  <c:v>-2</c:v>
                </c:pt>
                <c:pt idx="11">
                  <c:v>-2</c:v>
                </c:pt>
                <c:pt idx="12">
                  <c:v>-6</c:v>
                </c:pt>
                <c:pt idx="13">
                  <c:v>-2</c:v>
                </c:pt>
                <c:pt idx="14">
                  <c:v>0</c:v>
                </c:pt>
                <c:pt idx="15">
                  <c:v>-2</c:v>
                </c:pt>
                <c:pt idx="16">
                  <c:v>-1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8C-4B3C-BFD9-197201CCAEFB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3</c:v>
                </c:pt>
                <c:pt idx="4">
                  <c:v>2</c:v>
                </c:pt>
                <c:pt idx="5">
                  <c:v>6</c:v>
                </c:pt>
                <c:pt idx="6">
                  <c:v>6</c:v>
                </c:pt>
                <c:pt idx="7">
                  <c:v>6</c:v>
                </c:pt>
                <c:pt idx="8">
                  <c:v>3</c:v>
                </c:pt>
                <c:pt idx="9">
                  <c:v>6</c:v>
                </c:pt>
                <c:pt idx="10">
                  <c:v>5</c:v>
                </c:pt>
                <c:pt idx="11">
                  <c:v>7</c:v>
                </c:pt>
                <c:pt idx="12">
                  <c:v>5</c:v>
                </c:pt>
                <c:pt idx="13">
                  <c:v>2</c:v>
                </c:pt>
                <c:pt idx="14">
                  <c:v>3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8C-4B3C-BFD9-197201CCAE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FE1-4B59-97EF-8CDE9AE307A6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FE1-4B59-97EF-8CDE9AE307A6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FE1-4B59-97EF-8CDE9AE307A6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FE1-4B59-97EF-8CDE9AE307A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4.1666666666666664E-2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FE1-4B59-97EF-8CDE9AE307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49-48C3-900F-DCA30E830B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4.1666666666666664E-2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49-48C3-900F-DCA30E830B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8/10/2024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8/10/2024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8/10/2024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8/10/2024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8/10/2024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5.png"/><Relationship Id="rId7" Type="http://schemas.openxmlformats.org/officeDocument/2006/relationships/oleObject" Target="file:///D:\2021\salas%2008-2021\Mapa%20COVID-19%20-%20TIA%20-%20Letalidad.xlsm!Letalidad!F10C6:F14C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emf"/><Relationship Id="rId5" Type="http://schemas.openxmlformats.org/officeDocument/2006/relationships/oleObject" Target="file:///D:\2021\salas%2008-2021\Mapa%20COVID-19%20-%20TIA%20-%20Letalidad.xlsm!Letalidad!F11C15:F38C40" TargetMode="Externa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package" Target="../embeddings/Microsoft_Excel_Worksheet.xls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REGIONAL DE SALUD</a:t>
            </a:r>
          </a:p>
          <a:p>
            <a:pPr algn="ctr"/>
            <a:r>
              <a:rPr lang="es-PE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4723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40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05/10/2024 a las 11:59 pm)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29 de setiembre al 05 de octubre del 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05 de octubre 2024 (SE40)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1E32EAC1-B907-70BE-8A75-7066AE7959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9" y="1671510"/>
            <a:ext cx="6860540" cy="4114800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272553"/>
              </p:ext>
            </p:extLst>
          </p:nvPr>
        </p:nvGraphicFramePr>
        <p:xfrm>
          <a:off x="6894009" y="4587632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- 2024</a:t>
            </a:r>
          </a:p>
          <a:p>
            <a:pPr algn="ctr"/>
            <a:r>
              <a:rPr lang="es-ES" sz="2000" b="1" dirty="0"/>
              <a:t>Región Tumbes, al 05 de octubre 2024 (SE40)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-1" y="6545320"/>
            <a:ext cx="4178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b="1" dirty="0"/>
              <a:t>Fuente: </a:t>
            </a:r>
            <a:r>
              <a:rPr lang="es-PE" sz="1200" b="1" dirty="0" err="1"/>
              <a:t>NotiCovid</a:t>
            </a:r>
            <a:r>
              <a:rPr lang="es-PE" sz="1200" b="1" dirty="0"/>
              <a:t> / </a:t>
            </a:r>
            <a:r>
              <a:rPr lang="es-PE" sz="1200" b="1" dirty="0" err="1"/>
              <a:t>SIScovid</a:t>
            </a:r>
            <a:r>
              <a:rPr lang="es-PE" sz="1200" b="1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440047"/>
              </p:ext>
            </p:extLst>
          </p:nvPr>
        </p:nvGraphicFramePr>
        <p:xfrm>
          <a:off x="7481765" y="2857464"/>
          <a:ext cx="4464661" cy="2879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38CD25A4-6C02-476B-ED33-23340F2862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671163"/>
              </p:ext>
            </p:extLst>
          </p:nvPr>
        </p:nvGraphicFramePr>
        <p:xfrm>
          <a:off x="-1" y="1828164"/>
          <a:ext cx="6391439" cy="396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5" imgW="7686684" imgH="4762491" progId="Excel.SheetMacroEnabled.12">
                  <p:link updateAutomatic="1"/>
                </p:oleObj>
              </mc:Choice>
              <mc:Fallback>
                <p:oleObj name="Macro-Enabled Worksheet" r:id="rId5" imgW="7686684" imgH="4762491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1" y="1828164"/>
                        <a:ext cx="6391439" cy="396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7B25562A-286E-1364-73D8-2CC6C0575BE0}"/>
              </a:ext>
            </a:extLst>
          </p:cNvPr>
          <p:cNvSpPr txBox="1"/>
          <p:nvPr/>
        </p:nvSpPr>
        <p:spPr>
          <a:xfrm>
            <a:off x="0" y="1807632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/>
              <a:t>PERIODO 2024</a:t>
            </a:r>
          </a:p>
        </p:txBody>
      </p: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51FCF2A-F47A-06E6-4AFA-36CDFF6063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174979"/>
              </p:ext>
            </p:extLst>
          </p:nvPr>
        </p:nvGraphicFramePr>
        <p:xfrm>
          <a:off x="4411028" y="5246510"/>
          <a:ext cx="2638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7" imgW="2638442" imgH="980998" progId="Excel.SheetMacroEnabled.12">
                  <p:link updateAutomatic="1"/>
                </p:oleObj>
              </mc:Choice>
              <mc:Fallback>
                <p:oleObj name="Macro-Enabled Worksheet" r:id="rId7" imgW="2638442" imgH="980998" progId="Excel.SheetMacroEnabled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11028" y="5246510"/>
                        <a:ext cx="2638425" cy="981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05 de octubre 2024 (SE40)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2085C4A5-8CB6-F0F8-17A0-9F51CB3D5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318580" y="130372"/>
            <a:ext cx="49450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Comportamiento  de COVID-19</a:t>
            </a:r>
          </a:p>
          <a:p>
            <a:pPr algn="ctr"/>
            <a:r>
              <a:rPr lang="es-ES" sz="2000" b="1" dirty="0"/>
              <a:t>Región Tumbes, al 05 de octubre 2024 (SE40)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36E6F99-9BEC-2776-78F3-21ED21DFA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48019"/>
            <a:ext cx="9849647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/>
              <a:t>Región Tumbes, al 05 de octubre 2024 (SE40)</a:t>
            </a:r>
            <a:endParaRPr lang="es-PE" sz="20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1D72451-CF27-C596-A0C8-0AE01B2B4B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38381"/>
            <a:ext cx="9849647" cy="5907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B3E5762-1732-42F0-F6AC-095D7D24BDD8}"/>
              </a:ext>
            </a:extLst>
          </p:cNvPr>
          <p:cNvSpPr txBox="1"/>
          <p:nvPr/>
        </p:nvSpPr>
        <p:spPr>
          <a:xfrm>
            <a:off x="36298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2023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11B4AE2-427F-A09E-1618-4AF4B1B9202A}"/>
              </a:ext>
            </a:extLst>
          </p:cNvPr>
          <p:cNvSpPr txBox="1"/>
          <p:nvPr/>
        </p:nvSpPr>
        <p:spPr>
          <a:xfrm>
            <a:off x="8522368" y="2733925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3DE2E7C4-8393-F80E-9F3D-88CFF4091A1C}"/>
              </a:ext>
            </a:extLst>
          </p:cNvPr>
          <p:cNvCxnSpPr/>
          <p:nvPr/>
        </p:nvCxnSpPr>
        <p:spPr>
          <a:xfrm>
            <a:off x="7224689" y="1215071"/>
            <a:ext cx="11845" cy="4585651"/>
          </a:xfrm>
          <a:prstGeom prst="line">
            <a:avLst/>
          </a:prstGeom>
          <a:ln w="28575">
            <a:solidFill>
              <a:srgbClr val="FF3300"/>
            </a:solidFill>
            <a:prstDash val="lgDash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05 de octubre 2024 (SE40)</a:t>
            </a:r>
            <a:endParaRPr lang="es-PE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F375923-EA9A-4577-5048-F57A29901F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1176" y="964835"/>
            <a:ext cx="9849647" cy="59076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33F9FB8B-D501-D6D0-C8E1-E622CA884C60}"/>
                  </a:ext>
                </a:extLst>
              </p:cNvPr>
              <p:cNvSpPr/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1.82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Rectángulo redondeado 11">
                <a:extLst>
                  <a:ext uri="{FF2B5EF4-FFF2-40B4-BE49-F238E27FC236}">
                    <a16:creationId xmlns:a16="http://schemas.microsoft.com/office/drawing/2014/main" id="{33F9FB8B-D501-D6D0-C8E1-E622CA884C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024068"/>
                <a:ext cx="1254424" cy="353725"/>
              </a:xfrm>
              <a:prstGeom prst="roundRect">
                <a:avLst/>
              </a:prstGeom>
              <a:blipFill>
                <a:blip r:embed="rId5"/>
                <a:stretch>
                  <a:fillRect t="-8333" b="-26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7DFC4E65-3D5F-2C40-298D-E6EC1E5AA857}"/>
                  </a:ext>
                </a:extLst>
              </p:cNvPr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40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4" name="Rectángulo redondeado 13">
                <a:extLst>
                  <a:ext uri="{FF2B5EF4-FFF2-40B4-BE49-F238E27FC236}">
                    <a16:creationId xmlns:a16="http://schemas.microsoft.com/office/drawing/2014/main" id="{7DFC4E65-3D5F-2C40-298D-E6EC1E5AA8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AC46DBAA-275E-8093-9C4C-4E6EFE87D534}"/>
              </a:ext>
            </a:extLst>
          </p:cNvPr>
          <p:cNvCxnSpPr>
            <a:cxnSpLocks/>
          </p:cNvCxnSpPr>
          <p:nvPr/>
        </p:nvCxnSpPr>
        <p:spPr>
          <a:xfrm>
            <a:off x="2377440" y="5299407"/>
            <a:ext cx="8144993" cy="0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E7245C1B-B19C-16E2-9F5C-B2529E8E4139}"/>
                  </a:ext>
                </a:extLst>
              </p:cNvPr>
              <p:cNvSpPr/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𝑴𝒆𝒅𝒊𝒂𝒏𝒂</m:t>
                    </m:r>
                    <m:r>
                      <a:rPr lang="es-PE" sz="1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200" b="1" dirty="0">
                    <a:solidFill>
                      <a:schemeClr val="tx1"/>
                    </a:solidFill>
                  </a:rPr>
                  <a:t>= 1</a:t>
                </a:r>
                <a:endParaRPr lang="en-US" sz="12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6" name="Rectángulo redondeado 9">
                <a:extLst>
                  <a:ext uri="{FF2B5EF4-FFF2-40B4-BE49-F238E27FC236}">
                    <a16:creationId xmlns:a16="http://schemas.microsoft.com/office/drawing/2014/main" id="{E7245C1B-B19C-16E2-9F5C-B2529E8E41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9850" y="5431788"/>
                <a:ext cx="1254424" cy="353725"/>
              </a:xfrm>
              <a:prstGeom prst="roundRect">
                <a:avLst/>
              </a:prstGeom>
              <a:blipFill>
                <a:blip r:embed="rId7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DF79AE82-7AB2-C684-6F59-AE98A4A58ECC}"/>
              </a:ext>
            </a:extLst>
          </p:cNvPr>
          <p:cNvCxnSpPr>
            <a:cxnSpLocks/>
          </p:cNvCxnSpPr>
          <p:nvPr/>
        </p:nvCxnSpPr>
        <p:spPr>
          <a:xfrm>
            <a:off x="2377440" y="5503039"/>
            <a:ext cx="8160913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/>
              <a:t>Región Tumbes, al 05 de octubre 2024 (SE40)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1597" y="950400"/>
            <a:ext cx="9848805" cy="590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los linajes de las Variantes de COVID-19</a:t>
            </a:r>
          </a:p>
          <a:p>
            <a:pPr algn="ctr"/>
            <a:r>
              <a:rPr lang="es-ES" sz="2000" b="1" dirty="0"/>
              <a:t>Región Tumbes, al 05 de octubre 2024 (SE40)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/>
              <a:t>Región Tumbes, al 05 de octubre 2024 (SE40)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98301EEE-260D-7C7B-758E-F86610F220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5520148"/>
              </p:ext>
            </p:extLst>
          </p:nvPr>
        </p:nvGraphicFramePr>
        <p:xfrm>
          <a:off x="5277839" y="2058259"/>
          <a:ext cx="6925964" cy="277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8610518" imgH="3447869" progId="Excel.Sheet.12">
                  <p:embed/>
                </p:oleObj>
              </mc:Choice>
              <mc:Fallback>
                <p:oleObj name="Worksheet" r:id="rId4" imgW="8610518" imgH="344786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77839" y="2058259"/>
                        <a:ext cx="6925964" cy="2773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04FE5897-FC35-31B9-7679-371801F413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44984"/>
            <a:ext cx="5328572" cy="36000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8268160-3645-5166-F6A4-A46651DED8DD}"/>
              </a:ext>
            </a:extLst>
          </p:cNvPr>
          <p:cNvSpPr txBox="1"/>
          <p:nvPr/>
        </p:nvSpPr>
        <p:spPr>
          <a:xfrm>
            <a:off x="55105" y="1821447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2024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2F45D69-F729-72AE-D761-C8EEAAD10E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7649" y="4931630"/>
            <a:ext cx="204092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/>
              <a:t>Región Tumbes, al 05 de octubre 2024 (SE40)</a:t>
            </a:r>
            <a:endParaRPr lang="es-PE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D10DEE-3F25-1C37-E9B0-F949414F8E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5750"/>
            <a:ext cx="6002222" cy="3600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FDE97E7-B36C-3099-6C07-E3047D2EF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258000"/>
            <a:ext cx="6002222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/>
              <a:t>Región Tumbes, al 05 de octubre 2024 (SE40)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>
            <a:extLst>
              <a:ext uri="{FF2B5EF4-FFF2-40B4-BE49-F238E27FC236}">
                <a16:creationId xmlns:a16="http://schemas.microsoft.com/office/drawing/2014/main" id="{93F071A4-5578-3230-05D3-114C33C87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240" y="2161055"/>
            <a:ext cx="5101888" cy="306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587D335-C526-2B8B-3FED-E0B996DEC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83" y="3154450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C329A39-CA83-2206-38C4-496CB12DB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6245" y="3186730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upo 13">
            <a:extLst>
              <a:ext uri="{FF2B5EF4-FFF2-40B4-BE49-F238E27FC236}">
                <a16:creationId xmlns:a16="http://schemas.microsoft.com/office/drawing/2014/main" id="{00000000-0008-0000-0400-000006000000}"/>
              </a:ext>
            </a:extLst>
          </p:cNvPr>
          <p:cNvGrpSpPr/>
          <p:nvPr/>
        </p:nvGrpSpPr>
        <p:grpSpPr>
          <a:xfrm>
            <a:off x="166194" y="1552692"/>
            <a:ext cx="6388101" cy="4276725"/>
            <a:chOff x="0" y="0"/>
            <a:chExt cx="4931700" cy="4276725"/>
          </a:xfrm>
        </p:grpSpPr>
        <p:graphicFrame>
          <p:nvGraphicFramePr>
            <p:cNvPr id="15" name="Gráfico 14">
              <a:extLst>
                <a:ext uri="{FF2B5EF4-FFF2-40B4-BE49-F238E27FC236}">
                  <a16:creationId xmlns:a16="http://schemas.microsoft.com/office/drawing/2014/main" id="{00000000-0008-0000-0400-000003000000}"/>
                </a:ext>
              </a:extLst>
            </p:cNvPr>
            <p:cNvGraphicFramePr/>
            <p:nvPr/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00000000-0008-0000-04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00000000-0008-0000-04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36176</TotalTime>
  <Words>370</Words>
  <Application>Microsoft Office PowerPoint</Application>
  <PresentationFormat>Panorámica</PresentationFormat>
  <Paragraphs>54</Paragraphs>
  <Slides>13</Slides>
  <Notes>6</Notes>
  <HiddenSlides>0</HiddenSlides>
  <MMClips>0</MMClips>
  <ScaleCrop>false</ScaleCrop>
  <HeadingPairs>
    <vt:vector size="10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Vínculos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Tema de Office</vt:lpstr>
      <vt:lpstr>D:\2021\salas 08-2021\Mapa COVID-19 - TIA - Letalidad.xlsm!Letalidad!F11C15:F38C40</vt:lpstr>
      <vt:lpstr>D:\2021\salas 08-2021\Mapa COVID-19 - TIA - Letalidad.xlsm!Letalidad!F10C6:F14C9</vt:lpstr>
      <vt:lpstr>Hoja de cálculo de Microsoft Excel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Percy Mc Quén Vilchez Barreto</cp:lastModifiedBy>
  <cp:revision>2677</cp:revision>
  <dcterms:created xsi:type="dcterms:W3CDTF">2022-02-06T20:00:10Z</dcterms:created>
  <dcterms:modified xsi:type="dcterms:W3CDTF">2024-10-08T13:10:35Z</dcterms:modified>
</cp:coreProperties>
</file>