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9" r:id="rId2"/>
    <p:sldId id="277" r:id="rId3"/>
    <p:sldId id="257" r:id="rId4"/>
    <p:sldId id="259" r:id="rId5"/>
    <p:sldId id="260" r:id="rId6"/>
    <p:sldId id="272" r:id="rId7"/>
    <p:sldId id="262" r:id="rId8"/>
    <p:sldId id="263" r:id="rId9"/>
    <p:sldId id="264" r:id="rId10"/>
    <p:sldId id="266" r:id="rId11"/>
    <p:sldId id="270" r:id="rId12"/>
    <p:sldId id="274" r:id="rId13"/>
    <p:sldId id="276" r:id="rId14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99CCFF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68" d="100"/>
          <a:sy n="68" d="100"/>
        </p:scale>
        <p:origin x="6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D:\2021\salas%2008-2021\SQL-COVID-19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'Grupo Edad'!$J$8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'Grupo Edad'!$H$9:$H$27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'Grupo Edad'!$J$9:$J$27</c:f>
              <c:numCache>
                <c:formatCode>0;0</c:formatCode>
                <c:ptCount val="19"/>
                <c:pt idx="0">
                  <c:v>-2</c:v>
                </c:pt>
                <c:pt idx="1">
                  <c:v>-1</c:v>
                </c:pt>
                <c:pt idx="2">
                  <c:v>-1</c:v>
                </c:pt>
                <c:pt idx="3">
                  <c:v>-3</c:v>
                </c:pt>
                <c:pt idx="4">
                  <c:v>-2</c:v>
                </c:pt>
                <c:pt idx="5">
                  <c:v>0</c:v>
                </c:pt>
                <c:pt idx="6">
                  <c:v>-7</c:v>
                </c:pt>
                <c:pt idx="7">
                  <c:v>-2</c:v>
                </c:pt>
                <c:pt idx="8">
                  <c:v>-2</c:v>
                </c:pt>
                <c:pt idx="9">
                  <c:v>0</c:v>
                </c:pt>
                <c:pt idx="10">
                  <c:v>-3</c:v>
                </c:pt>
                <c:pt idx="11">
                  <c:v>-3</c:v>
                </c:pt>
                <c:pt idx="12">
                  <c:v>-6</c:v>
                </c:pt>
                <c:pt idx="13">
                  <c:v>-2</c:v>
                </c:pt>
                <c:pt idx="14">
                  <c:v>0</c:v>
                </c:pt>
                <c:pt idx="15">
                  <c:v>-2</c:v>
                </c:pt>
                <c:pt idx="16">
                  <c:v>-1</c:v>
                </c:pt>
                <c:pt idx="17">
                  <c:v>0</c:v>
                </c:pt>
                <c:pt idx="1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7F-4B7E-B46F-BA1A8A39A93D}"/>
            </c:ext>
          </c:extLst>
        </c:ser>
        <c:ser>
          <c:idx val="1"/>
          <c:order val="1"/>
          <c:tx>
            <c:strRef>
              <c:f>'Grupo Edad'!$K$8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3399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'Grupo Edad'!$H$9:$H$27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'Grupo Edad'!$K$9:$K$27</c:f>
              <c:numCache>
                <c:formatCode>General</c:formatCode>
                <c:ptCount val="19"/>
                <c:pt idx="0">
                  <c:v>1</c:v>
                </c:pt>
                <c:pt idx="1">
                  <c:v>1</c:v>
                </c:pt>
                <c:pt idx="2">
                  <c:v>0</c:v>
                </c:pt>
                <c:pt idx="3">
                  <c:v>3</c:v>
                </c:pt>
                <c:pt idx="4">
                  <c:v>2</c:v>
                </c:pt>
                <c:pt idx="5">
                  <c:v>7</c:v>
                </c:pt>
                <c:pt idx="6">
                  <c:v>6</c:v>
                </c:pt>
                <c:pt idx="7">
                  <c:v>6</c:v>
                </c:pt>
                <c:pt idx="8">
                  <c:v>3</c:v>
                </c:pt>
                <c:pt idx="9">
                  <c:v>6</c:v>
                </c:pt>
                <c:pt idx="10">
                  <c:v>6</c:v>
                </c:pt>
                <c:pt idx="11">
                  <c:v>7</c:v>
                </c:pt>
                <c:pt idx="12">
                  <c:v>5</c:v>
                </c:pt>
                <c:pt idx="13">
                  <c:v>2</c:v>
                </c:pt>
                <c:pt idx="14">
                  <c:v>4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F7F-4B7E-B46F-BA1A8A39A9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7"/>
          <c:min val="-7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"/>
        <c:minorUnit val="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3443988878686465"/>
          <c:y val="5.9426876222937575E-2"/>
          <c:w val="0.62892619112581261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80F-4AEB-A7D6-510391B2F896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80F-4AEB-A7D6-510391B2F896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80F-4AEB-A7D6-510391B2F896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280F-4AEB-A7D6-510391B2F89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'Fallecidos-1'!$M$25:$M$29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'Fallecidos-1'!$N$25:$N$29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80F-4AEB-A7D6-510391B2F8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rgbClr val="FF66FF"/>
              </a:solidFill>
            </a:ln>
            <a:effectLst/>
            <a:scene3d>
              <a:camera prst="orthographicFront"/>
              <a:lightRig rig="threePt" dir="t"/>
            </a:scene3d>
            <a:sp3d>
              <a:bevelT w="82550" h="44450" prst="angle"/>
              <a:bevelB w="82550" h="44450" prst="angle"/>
              <a:contourClr>
                <a:srgbClr val="000000"/>
              </a:contourClr>
            </a:sp3d>
          </c:spPr>
          <c:invertIfNegative val="0"/>
          <c:dPt>
            <c:idx val="1"/>
            <c:invertIfNegative val="0"/>
            <c:bubble3D val="0"/>
            <c:spPr>
              <a:solidFill>
                <a:srgbClr val="FF66FF"/>
              </a:solidFill>
              <a:ln>
                <a:solidFill>
                  <a:srgbClr val="FF66FF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 w="82550" h="44450" prst="angle"/>
                <a:bevelB w="82550" h="4445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A549-48C3-900F-DCA30E830B8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'Letalidad y Mort'!$J$16:$J$17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'Letalidad y Mort'!$L$16:$L$17</c:f>
              <c:numCache>
                <c:formatCode>0.00%</c:formatCode>
                <c:ptCount val="2"/>
                <c:pt idx="0">
                  <c:v>4.1666666666666664E-2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549-48C3-900F-DCA30E830B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36343616"/>
        <c:axId val="1296368576"/>
      </c:barChart>
      <c:catAx>
        <c:axId val="1336343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296368576"/>
        <c:crosses val="autoZero"/>
        <c:auto val="1"/>
        <c:lblAlgn val="ctr"/>
        <c:lblOffset val="100"/>
        <c:noMultiLvlLbl val="0"/>
      </c:catAx>
      <c:valAx>
        <c:axId val="1296368576"/>
        <c:scaling>
          <c:orientation val="minMax"/>
        </c:scaling>
        <c:delete val="0"/>
        <c:axPos val="l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336343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solidFill>
        <a:schemeClr val="bg1"/>
      </a:solidFill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0.13778</cdr:x>
      <cdr:y>0.14664</cdr:y>
    </cdr:from>
    <cdr:to>
      <cdr:x>0.23155</cdr:x>
      <cdr:y>0.5308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59641" y="362984"/>
          <a:ext cx="380890" cy="950953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0.74153</cdr:x>
      <cdr:y>0.12145</cdr:y>
    </cdr:from>
    <cdr:to>
      <cdr:x>0.85523</cdr:x>
      <cdr:y>0.5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012081" y="300638"/>
          <a:ext cx="461845" cy="937066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12/10/2024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834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10/12/2024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10/12/2024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10/12/2024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10/12/2024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10/12/2024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10/12/2024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10/12/2024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10/12/2024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10/12/2024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10/12/2024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10/12/2024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10/12/2024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image" Target="../media/image22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emf"/><Relationship Id="rId3" Type="http://schemas.openxmlformats.org/officeDocument/2006/relationships/image" Target="../media/image5.png"/><Relationship Id="rId7" Type="http://schemas.openxmlformats.org/officeDocument/2006/relationships/oleObject" Target="file:///D:\2021\salas%2008-2021\Mapa%20COVID-19%20-%20TIA%20-%20Letalidad.xlsm!Letalidad!F10C6:F14C9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emf"/><Relationship Id="rId5" Type="http://schemas.openxmlformats.org/officeDocument/2006/relationships/oleObject" Target="file:///D:\2021\salas%2008-2021\Mapa%20COVID-19%20-%20TIA%20-%20Letalidad.xlsm!Letalidad!F11C15:F38C40" TargetMode="External"/><Relationship Id="rId4" Type="http://schemas.openxmlformats.org/officeDocument/2006/relationships/chart" Target="../charts/char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Mapa%20COVID-19%20-%20V-2.xlsm!Mapa%20COVID!F1C18:F48C66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file:///D:\2021\salas%2008-2021\Mapa%20COVID-19%20-%20TIA%20-%20Letalidad.xlsm!CASOS!F10C6:F14C9" TargetMode="External"/><Relationship Id="rId3" Type="http://schemas.openxmlformats.org/officeDocument/2006/relationships/image" Target="../media/image5.png"/><Relationship Id="rId7" Type="http://schemas.openxmlformats.org/officeDocument/2006/relationships/image" Target="../media/image1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oleObject" Target="file:///D:\2021\salas%2008-2021\Mapa%20COVID-19%20-%20TIA%20-%20Letalidad.xlsm!CASOS!F11C15:F38C38" TargetMode="External"/><Relationship Id="rId5" Type="http://schemas.openxmlformats.org/officeDocument/2006/relationships/image" Target="../media/image14.emf"/><Relationship Id="rId4" Type="http://schemas.openxmlformats.org/officeDocument/2006/relationships/oleObject" Target="file:///D:\2021\salas%2008-2021\SQL-COVID-19.xlsx!residencia%20(2)!F2C2:F19C12" TargetMode="External"/><Relationship Id="rId9" Type="http://schemas.openxmlformats.org/officeDocument/2006/relationships/image" Target="../media/image16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-1"/>
            <a:ext cx="10287000" cy="685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Forma libre 33"/>
          <p:cNvSpPr/>
          <p:nvPr/>
        </p:nvSpPr>
        <p:spPr>
          <a:xfrm rot="10800000">
            <a:off x="0" y="0"/>
            <a:ext cx="12191999" cy="6857999"/>
          </a:xfrm>
          <a:custGeom>
            <a:avLst/>
            <a:gdLst>
              <a:gd name="connsiteX0" fmla="*/ 5036461 w 12191999"/>
              <a:gd name="connsiteY0" fmla="*/ 2895600 h 6857999"/>
              <a:gd name="connsiteX1" fmla="*/ 5370290 w 12191999"/>
              <a:gd name="connsiteY1" fmla="*/ 2316481 h 6857999"/>
              <a:gd name="connsiteX2" fmla="*/ 5370290 w 12191999"/>
              <a:gd name="connsiteY2" fmla="*/ 2 h 6857999"/>
              <a:gd name="connsiteX3" fmla="*/ 4702633 w 12191999"/>
              <a:gd name="connsiteY3" fmla="*/ 2 h 6857999"/>
              <a:gd name="connsiteX4" fmla="*/ 4702633 w 12191999"/>
              <a:gd name="connsiteY4" fmla="*/ 2316481 h 6857999"/>
              <a:gd name="connsiteX5" fmla="*/ 2728688 w 12191999"/>
              <a:gd name="connsiteY5" fmla="*/ 4318000 h 6857999"/>
              <a:gd name="connsiteX6" fmla="*/ 3062516 w 12191999"/>
              <a:gd name="connsiteY6" fmla="*/ 3454401 h 6857999"/>
              <a:gd name="connsiteX7" fmla="*/ 3062516 w 12191999"/>
              <a:gd name="connsiteY7" fmla="*/ 1 h 6857999"/>
              <a:gd name="connsiteX8" fmla="*/ 2394859 w 12191999"/>
              <a:gd name="connsiteY8" fmla="*/ 1 h 6857999"/>
              <a:gd name="connsiteX9" fmla="*/ 2394859 w 12191999"/>
              <a:gd name="connsiteY9" fmla="*/ 3454401 h 6857999"/>
              <a:gd name="connsiteX10" fmla="*/ 4267201 w 12191999"/>
              <a:gd name="connsiteY10" fmla="*/ 4318002 h 6857999"/>
              <a:gd name="connsiteX11" fmla="*/ 4601030 w 12191999"/>
              <a:gd name="connsiteY11" fmla="*/ 3454402 h 6857999"/>
              <a:gd name="connsiteX12" fmla="*/ 4601030 w 12191999"/>
              <a:gd name="connsiteY12" fmla="*/ 2 h 6857999"/>
              <a:gd name="connsiteX13" fmla="*/ 3933373 w 12191999"/>
              <a:gd name="connsiteY13" fmla="*/ 2 h 6857999"/>
              <a:gd name="connsiteX14" fmla="*/ 3933373 w 12191999"/>
              <a:gd name="connsiteY14" fmla="*/ 3454402 h 6857999"/>
              <a:gd name="connsiteX15" fmla="*/ 3497946 w 12191999"/>
              <a:gd name="connsiteY15" fmla="*/ 4913086 h 6857999"/>
              <a:gd name="connsiteX16" fmla="*/ 3831774 w 12191999"/>
              <a:gd name="connsiteY16" fmla="*/ 3930469 h 6857999"/>
              <a:gd name="connsiteX17" fmla="*/ 3831774 w 12191999"/>
              <a:gd name="connsiteY17" fmla="*/ 2 h 6857999"/>
              <a:gd name="connsiteX18" fmla="*/ 3164117 w 12191999"/>
              <a:gd name="connsiteY18" fmla="*/ 2 h 6857999"/>
              <a:gd name="connsiteX19" fmla="*/ 3164117 w 12191999"/>
              <a:gd name="connsiteY19" fmla="*/ 3930469 h 6857999"/>
              <a:gd name="connsiteX20" fmla="*/ 1190174 w 12191999"/>
              <a:gd name="connsiteY20" fmla="*/ 5188856 h 6857999"/>
              <a:gd name="connsiteX21" fmla="*/ 1524003 w 12191999"/>
              <a:gd name="connsiteY21" fmla="*/ 4151085 h 6857999"/>
              <a:gd name="connsiteX22" fmla="*/ 1524003 w 12191999"/>
              <a:gd name="connsiteY22" fmla="*/ 1 h 6857999"/>
              <a:gd name="connsiteX23" fmla="*/ 856346 w 12191999"/>
              <a:gd name="connsiteY23" fmla="*/ 1 h 6857999"/>
              <a:gd name="connsiteX24" fmla="*/ 856346 w 12191999"/>
              <a:gd name="connsiteY24" fmla="*/ 4151085 h 6857999"/>
              <a:gd name="connsiteX25" fmla="*/ 420918 w 12191999"/>
              <a:gd name="connsiteY25" fmla="*/ 5841999 h 6857999"/>
              <a:gd name="connsiteX26" fmla="*/ 754746 w 12191999"/>
              <a:gd name="connsiteY26" fmla="*/ 4673599 h 6857999"/>
              <a:gd name="connsiteX27" fmla="*/ 754746 w 12191999"/>
              <a:gd name="connsiteY27" fmla="*/ 1 h 6857999"/>
              <a:gd name="connsiteX28" fmla="*/ 87089 w 12191999"/>
              <a:gd name="connsiteY28" fmla="*/ 1 h 6857999"/>
              <a:gd name="connsiteX29" fmla="*/ 87089 w 12191999"/>
              <a:gd name="connsiteY29" fmla="*/ 4673599 h 6857999"/>
              <a:gd name="connsiteX30" fmla="*/ 12191999 w 12191999"/>
              <a:gd name="connsiteY30" fmla="*/ 6857999 h 6857999"/>
              <a:gd name="connsiteX31" fmla="*/ 0 w 12191999"/>
              <a:gd name="connsiteY31" fmla="*/ 6857999 h 6857999"/>
              <a:gd name="connsiteX32" fmla="*/ 0 w 12191999"/>
              <a:gd name="connsiteY32" fmla="*/ 0 h 6857999"/>
              <a:gd name="connsiteX33" fmla="*/ 1625603 w 12191999"/>
              <a:gd name="connsiteY33" fmla="*/ 0 h 6857999"/>
              <a:gd name="connsiteX34" fmla="*/ 1625603 w 12191999"/>
              <a:gd name="connsiteY34" fmla="*/ 5149668 h 6857999"/>
              <a:gd name="connsiteX35" fmla="*/ 1959432 w 12191999"/>
              <a:gd name="connsiteY35" fmla="*/ 6437086 h 6857999"/>
              <a:gd name="connsiteX36" fmla="*/ 2293260 w 12191999"/>
              <a:gd name="connsiteY36" fmla="*/ 5149668 h 6857999"/>
              <a:gd name="connsiteX37" fmla="*/ 2293260 w 12191999"/>
              <a:gd name="connsiteY37" fmla="*/ 0 h 6857999"/>
              <a:gd name="connsiteX38" fmla="*/ 5471894 w 12191999"/>
              <a:gd name="connsiteY38" fmla="*/ 0 h 6857999"/>
              <a:gd name="connsiteX39" fmla="*/ 5471894 w 12191999"/>
              <a:gd name="connsiteY39" fmla="*/ 946331 h 6857999"/>
              <a:gd name="connsiteX40" fmla="*/ 5805723 w 12191999"/>
              <a:gd name="connsiteY40" fmla="*/ 1182914 h 6857999"/>
              <a:gd name="connsiteX41" fmla="*/ 6139551 w 12191999"/>
              <a:gd name="connsiteY41" fmla="*/ 946331 h 6857999"/>
              <a:gd name="connsiteX42" fmla="*/ 6139551 w 12191999"/>
              <a:gd name="connsiteY42" fmla="*/ 0 h 6857999"/>
              <a:gd name="connsiteX43" fmla="*/ 12191999 w 12191999"/>
              <a:gd name="connsiteY43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2191999" h="6857999">
                <a:moveTo>
                  <a:pt x="5036461" y="2895600"/>
                </a:moveTo>
                <a:lnTo>
                  <a:pt x="5370290" y="2316481"/>
                </a:lnTo>
                <a:lnTo>
                  <a:pt x="5370290" y="2"/>
                </a:lnTo>
                <a:lnTo>
                  <a:pt x="4702633" y="2"/>
                </a:lnTo>
                <a:lnTo>
                  <a:pt x="4702633" y="2316481"/>
                </a:lnTo>
                <a:close/>
                <a:moveTo>
                  <a:pt x="2728688" y="4318000"/>
                </a:moveTo>
                <a:lnTo>
                  <a:pt x="3062516" y="3454401"/>
                </a:lnTo>
                <a:lnTo>
                  <a:pt x="3062516" y="1"/>
                </a:lnTo>
                <a:lnTo>
                  <a:pt x="2394859" y="1"/>
                </a:lnTo>
                <a:lnTo>
                  <a:pt x="2394859" y="3454401"/>
                </a:lnTo>
                <a:close/>
                <a:moveTo>
                  <a:pt x="4267201" y="4318002"/>
                </a:moveTo>
                <a:lnTo>
                  <a:pt x="4601030" y="3454402"/>
                </a:lnTo>
                <a:lnTo>
                  <a:pt x="4601030" y="2"/>
                </a:lnTo>
                <a:lnTo>
                  <a:pt x="3933373" y="2"/>
                </a:lnTo>
                <a:lnTo>
                  <a:pt x="3933373" y="3454402"/>
                </a:lnTo>
                <a:close/>
                <a:moveTo>
                  <a:pt x="3497946" y="4913086"/>
                </a:moveTo>
                <a:lnTo>
                  <a:pt x="3831774" y="3930469"/>
                </a:lnTo>
                <a:lnTo>
                  <a:pt x="3831774" y="2"/>
                </a:lnTo>
                <a:lnTo>
                  <a:pt x="3164117" y="2"/>
                </a:lnTo>
                <a:lnTo>
                  <a:pt x="3164117" y="3930469"/>
                </a:lnTo>
                <a:close/>
                <a:moveTo>
                  <a:pt x="1190174" y="5188856"/>
                </a:moveTo>
                <a:lnTo>
                  <a:pt x="1524003" y="4151085"/>
                </a:lnTo>
                <a:lnTo>
                  <a:pt x="1524003" y="1"/>
                </a:lnTo>
                <a:lnTo>
                  <a:pt x="856346" y="1"/>
                </a:lnTo>
                <a:lnTo>
                  <a:pt x="856346" y="4151085"/>
                </a:lnTo>
                <a:close/>
                <a:moveTo>
                  <a:pt x="420918" y="5841999"/>
                </a:moveTo>
                <a:lnTo>
                  <a:pt x="754746" y="4673599"/>
                </a:lnTo>
                <a:lnTo>
                  <a:pt x="754746" y="1"/>
                </a:lnTo>
                <a:lnTo>
                  <a:pt x="87089" y="1"/>
                </a:lnTo>
                <a:lnTo>
                  <a:pt x="87089" y="4673599"/>
                </a:lnTo>
                <a:close/>
                <a:moveTo>
                  <a:pt x="12191999" y="6857999"/>
                </a:moveTo>
                <a:lnTo>
                  <a:pt x="0" y="6857999"/>
                </a:lnTo>
                <a:lnTo>
                  <a:pt x="0" y="0"/>
                </a:lnTo>
                <a:lnTo>
                  <a:pt x="1625603" y="0"/>
                </a:lnTo>
                <a:lnTo>
                  <a:pt x="1625603" y="5149668"/>
                </a:lnTo>
                <a:lnTo>
                  <a:pt x="1959432" y="6437086"/>
                </a:lnTo>
                <a:lnTo>
                  <a:pt x="2293260" y="5149668"/>
                </a:lnTo>
                <a:lnTo>
                  <a:pt x="2293260" y="0"/>
                </a:lnTo>
                <a:lnTo>
                  <a:pt x="5471894" y="0"/>
                </a:lnTo>
                <a:lnTo>
                  <a:pt x="5471894" y="946331"/>
                </a:lnTo>
                <a:lnTo>
                  <a:pt x="5805723" y="1182914"/>
                </a:lnTo>
                <a:lnTo>
                  <a:pt x="6139551" y="946331"/>
                </a:lnTo>
                <a:lnTo>
                  <a:pt x="6139551" y="0"/>
                </a:lnTo>
                <a:lnTo>
                  <a:pt x="12191999" y="0"/>
                </a:ln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Imagen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25" y="101600"/>
            <a:ext cx="5726331" cy="539203"/>
          </a:xfrm>
          <a:prstGeom prst="rect">
            <a:avLst/>
          </a:prstGeom>
        </p:spPr>
      </p:pic>
      <p:sp>
        <p:nvSpPr>
          <p:cNvPr id="39" name="Rectángulo 38"/>
          <p:cNvSpPr/>
          <p:nvPr/>
        </p:nvSpPr>
        <p:spPr>
          <a:xfrm>
            <a:off x="-117566" y="1840672"/>
            <a:ext cx="8077646" cy="144655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DIRECCIÓN REGIONAL DE SALUD</a:t>
            </a:r>
          </a:p>
          <a:p>
            <a:pPr algn="ctr"/>
            <a:r>
              <a:rPr lang="es-PE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TUMBES</a:t>
            </a:r>
            <a:endParaRPr lang="en-US" sz="44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0" y="4010498"/>
            <a:ext cx="5472332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i="0" u="none" strike="noStrike" baseline="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SALA COVID19</a:t>
            </a:r>
            <a:endParaRPr lang="en-US" sz="2400" b="1" i="0" u="none" strike="noStrike" baseline="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ctr"/>
            <a:endParaRPr lang="en-US" sz="24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Semana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Epidemiológica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49</a:t>
            </a:r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(Corte 07/12/2024 a las 11:59 pm)</a:t>
            </a:r>
          </a:p>
          <a:p>
            <a:pPr algn="ctr"/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s-ES" sz="20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(Del 01 al 07 de diciembre del 2024)</a:t>
            </a:r>
            <a:endParaRPr lang="en-US" sz="2000" b="1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Inicio - Diresa Tumb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6815" y="118288"/>
            <a:ext cx="1832882" cy="81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renace – CDC MINS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3033" y="101599"/>
            <a:ext cx="971005" cy="957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43439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07 de diciembre 2024 (SE49)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404584" y="4249078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4" y="1300870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39232"/>
              </p:ext>
            </p:extLst>
          </p:nvPr>
        </p:nvGraphicFramePr>
        <p:xfrm>
          <a:off x="7817786" y="1618756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1E32EAC1-B907-70BE-8A75-7066AE7959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69" y="1671510"/>
            <a:ext cx="6860540" cy="4114800"/>
          </a:xfrm>
          <a:prstGeom prst="rect">
            <a:avLst/>
          </a:prstGeom>
        </p:spPr>
      </p:pic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00000000-0008-0000-07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7819799"/>
              </p:ext>
            </p:extLst>
          </p:nvPr>
        </p:nvGraphicFramePr>
        <p:xfrm>
          <a:off x="6894009" y="4684380"/>
          <a:ext cx="4985742" cy="19645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- 2024</a:t>
            </a:r>
          </a:p>
          <a:p>
            <a:pPr algn="ctr"/>
            <a:r>
              <a:rPr lang="es-ES" sz="2000" b="1" dirty="0"/>
              <a:t>Región Tumbes, al 07 de diciembre 2024 (SE49)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-1" y="6545320"/>
            <a:ext cx="41781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b="1" dirty="0"/>
              <a:t>Fuente: </a:t>
            </a:r>
            <a:r>
              <a:rPr lang="es-PE" sz="1200" b="1" dirty="0" err="1"/>
              <a:t>NotiCovid</a:t>
            </a:r>
            <a:r>
              <a:rPr lang="es-PE" sz="1200" b="1" dirty="0"/>
              <a:t> / </a:t>
            </a:r>
            <a:r>
              <a:rPr lang="es-PE" sz="1200" b="1" dirty="0" err="1"/>
              <a:t>SIScovid</a:t>
            </a:r>
            <a:r>
              <a:rPr lang="es-PE" sz="1200" b="1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00000000-0008-0000-08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440047"/>
              </p:ext>
            </p:extLst>
          </p:nvPr>
        </p:nvGraphicFramePr>
        <p:xfrm>
          <a:off x="7481765" y="2857464"/>
          <a:ext cx="4464661" cy="2879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Objeto 11">
            <a:extLst>
              <a:ext uri="{FF2B5EF4-FFF2-40B4-BE49-F238E27FC236}">
                <a16:creationId xmlns:a16="http://schemas.microsoft.com/office/drawing/2014/main" id="{38CD25A4-6C02-476B-ED33-23340F28628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7471303"/>
              </p:ext>
            </p:extLst>
          </p:nvPr>
        </p:nvGraphicFramePr>
        <p:xfrm>
          <a:off x="-1" y="1828164"/>
          <a:ext cx="6391439" cy="396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5" imgW="7686684" imgH="4762491" progId="Excel.SheetMacroEnabled.12">
                  <p:link updateAutomatic="1"/>
                </p:oleObj>
              </mc:Choice>
              <mc:Fallback>
                <p:oleObj name="Macro-Enabled Worksheet" r:id="rId5" imgW="7686684" imgH="4762491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-1" y="1828164"/>
                        <a:ext cx="6391439" cy="396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7B25562A-286E-1364-73D8-2CC6C0575BE0}"/>
              </a:ext>
            </a:extLst>
          </p:cNvPr>
          <p:cNvSpPr txBox="1"/>
          <p:nvPr/>
        </p:nvSpPr>
        <p:spPr>
          <a:xfrm>
            <a:off x="0" y="1807632"/>
            <a:ext cx="2122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b="1" dirty="0"/>
              <a:t>PERIODO 2024</a:t>
            </a:r>
          </a:p>
        </p:txBody>
      </p:sp>
      <p:graphicFrame>
        <p:nvGraphicFramePr>
          <p:cNvPr id="14" name="Objeto 13">
            <a:extLst>
              <a:ext uri="{FF2B5EF4-FFF2-40B4-BE49-F238E27FC236}">
                <a16:creationId xmlns:a16="http://schemas.microsoft.com/office/drawing/2014/main" id="{E51FCF2A-F47A-06E6-4AFA-36CDFF60630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3157434"/>
              </p:ext>
            </p:extLst>
          </p:nvPr>
        </p:nvGraphicFramePr>
        <p:xfrm>
          <a:off x="4411028" y="5246510"/>
          <a:ext cx="2638425" cy="981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7" imgW="2638442" imgH="980998" progId="Excel.SheetMacroEnabled.12">
                  <p:link updateAutomatic="1"/>
                </p:oleObj>
              </mc:Choice>
              <mc:Fallback>
                <p:oleObj name="Macro-Enabled Worksheet" r:id="rId7" imgW="2638442" imgH="980998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411028" y="5246510"/>
                        <a:ext cx="2638425" cy="981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07 de diciembre 2024 (SE49)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E292C58-8597-4792-0D27-FD4D41B831BD}"/>
              </a:ext>
            </a:extLst>
          </p:cNvPr>
          <p:cNvSpPr txBox="1"/>
          <p:nvPr/>
        </p:nvSpPr>
        <p:spPr>
          <a:xfrm>
            <a:off x="2962498" y="2551837"/>
            <a:ext cx="69096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DEFUNCIONES EN LAS ULTIMAS 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1BD34415-6E8B-54E4-3056-82D93574599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0688831"/>
              </p:ext>
            </p:extLst>
          </p:nvPr>
        </p:nvGraphicFramePr>
        <p:xfrm>
          <a:off x="0" y="0"/>
          <a:ext cx="12192000" cy="68699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3" imgW="14420902" imgH="8334254" progId="Excel.SheetMacroEnabled.12">
                  <p:link updateAutomatic="1"/>
                </p:oleObj>
              </mc:Choice>
              <mc:Fallback>
                <p:oleObj name="Macro-Enabled Worksheet" r:id="rId3" imgW="14420902" imgH="8334254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2192000" cy="68699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4155458" y="130372"/>
            <a:ext cx="52712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Comportamiento  de COVID-19</a:t>
            </a:r>
          </a:p>
          <a:p>
            <a:pPr algn="ctr"/>
            <a:r>
              <a:rPr lang="es-ES" sz="2000" b="1" dirty="0"/>
              <a:t>Región Tumbes, al 07 de diciembre 2024 (SE49)</a:t>
            </a:r>
            <a:endParaRPr lang="es-PE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4997DC4-1EF4-66CB-0DAB-0AE325C3AE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176" y="971755"/>
            <a:ext cx="9849647" cy="59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634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ES" sz="2000" b="1" dirty="0"/>
              <a:t>Región Tumbes, al 07 de diciembre 2024 (SE49)</a:t>
            </a:r>
            <a:endParaRPr lang="es-PE" sz="20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472E64A-592A-9A4C-967C-F8C9C72E98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176" y="950400"/>
            <a:ext cx="9849647" cy="59076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45EB37F-0FDD-BBF8-A5E8-AC4DD98B715C}"/>
              </a:ext>
            </a:extLst>
          </p:cNvPr>
          <p:cNvSpPr txBox="1"/>
          <p:nvPr/>
        </p:nvSpPr>
        <p:spPr>
          <a:xfrm>
            <a:off x="3629868" y="2733925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2023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9BC1358-3AD7-A7D1-81A4-4976E7218F95}"/>
              </a:ext>
            </a:extLst>
          </p:cNvPr>
          <p:cNvSpPr txBox="1"/>
          <p:nvPr/>
        </p:nvSpPr>
        <p:spPr>
          <a:xfrm>
            <a:off x="8522368" y="2733925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2024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DB18B529-C29E-76D8-492A-ABDFD09AF7B0}"/>
              </a:ext>
            </a:extLst>
          </p:cNvPr>
          <p:cNvCxnSpPr/>
          <p:nvPr/>
        </p:nvCxnSpPr>
        <p:spPr>
          <a:xfrm>
            <a:off x="6760448" y="1229139"/>
            <a:ext cx="11845" cy="4585651"/>
          </a:xfrm>
          <a:prstGeom prst="line">
            <a:avLst/>
          </a:prstGeom>
          <a:ln w="28575">
            <a:solidFill>
              <a:srgbClr val="FF3300"/>
            </a:solidFill>
            <a:prstDash val="lgDash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07 de diciembre 2024 (SE49)</a:t>
            </a:r>
            <a:endParaRPr lang="es-PE" sz="20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037E90D-10D0-60D6-0C28-E761C1A3B7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176" y="950717"/>
            <a:ext cx="9849647" cy="59076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ángulo redondeado 11">
                <a:extLst>
                  <a:ext uri="{FF2B5EF4-FFF2-40B4-BE49-F238E27FC236}">
                    <a16:creationId xmlns:a16="http://schemas.microsoft.com/office/drawing/2014/main" id="{CE475F14-30C4-1E11-2A1E-DB4696D1D189}"/>
                  </a:ext>
                </a:extLst>
              </p:cNvPr>
              <p:cNvSpPr/>
              <p:nvPr/>
            </p:nvSpPr>
            <p:spPr>
              <a:xfrm>
                <a:off x="10879850" y="5024068"/>
                <a:ext cx="1254424" cy="353725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1.74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" name="Rectángulo redondeado 11">
                <a:extLst>
                  <a:ext uri="{FF2B5EF4-FFF2-40B4-BE49-F238E27FC236}">
                    <a16:creationId xmlns:a16="http://schemas.microsoft.com/office/drawing/2014/main" id="{CE475F14-30C4-1E11-2A1E-DB4696D1D18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9850" y="5024068"/>
                <a:ext cx="1254424" cy="353725"/>
              </a:xfrm>
              <a:prstGeom prst="roundRect">
                <a:avLst/>
              </a:prstGeom>
              <a:blipFill>
                <a:blip r:embed="rId5"/>
                <a:stretch>
                  <a:fillRect t="-8333" b="-26667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ángulo redondeado 13">
                <a:extLst>
                  <a:ext uri="{FF2B5EF4-FFF2-40B4-BE49-F238E27FC236}">
                    <a16:creationId xmlns:a16="http://schemas.microsoft.com/office/drawing/2014/main" id="{DF4359C6-174B-2126-B5A0-44E91BD6D8D4}"/>
                  </a:ext>
                </a:extLst>
              </p:cNvPr>
              <p:cNvSpPr/>
              <p:nvPr/>
            </p:nvSpPr>
            <p:spPr>
              <a:xfrm>
                <a:off x="10740571" y="3904517"/>
                <a:ext cx="1404417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200" b="1" dirty="0">
                    <a:solidFill>
                      <a:schemeClr val="tx1"/>
                    </a:solidFill>
                  </a:rPr>
                  <a:t>= Promedio de casos en las últimas 49 semanas</a:t>
                </a:r>
                <a:endParaRPr lang="en-US" sz="12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5" name="Rectángulo redondeado 13">
                <a:extLst>
                  <a:ext uri="{FF2B5EF4-FFF2-40B4-BE49-F238E27FC236}">
                    <a16:creationId xmlns:a16="http://schemas.microsoft.com/office/drawing/2014/main" id="{DF4359C6-174B-2126-B5A0-44E91BD6D8D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40571" y="3904517"/>
                <a:ext cx="1404417" cy="832520"/>
              </a:xfrm>
              <a:prstGeom prst="roundRect">
                <a:avLst/>
              </a:prstGeom>
              <a:blipFill>
                <a:blip r:embed="rId6"/>
                <a:stretch>
                  <a:fillRect b="-4348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B5477E71-0E37-03C3-3020-85B1ABB351C8}"/>
              </a:ext>
            </a:extLst>
          </p:cNvPr>
          <p:cNvCxnSpPr>
            <a:cxnSpLocks/>
          </p:cNvCxnSpPr>
          <p:nvPr/>
        </p:nvCxnSpPr>
        <p:spPr>
          <a:xfrm>
            <a:off x="2377440" y="5341611"/>
            <a:ext cx="8144993" cy="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ángulo redondeado 9">
                <a:extLst>
                  <a:ext uri="{FF2B5EF4-FFF2-40B4-BE49-F238E27FC236}">
                    <a16:creationId xmlns:a16="http://schemas.microsoft.com/office/drawing/2014/main" id="{8C02A9C2-492A-B7C5-3AE4-3F65C94072E6}"/>
                  </a:ext>
                </a:extLst>
              </p:cNvPr>
              <p:cNvSpPr/>
              <p:nvPr/>
            </p:nvSpPr>
            <p:spPr>
              <a:xfrm>
                <a:off x="10879850" y="5431788"/>
                <a:ext cx="1254424" cy="353725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s-PE" sz="1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𝑴𝒆𝒅𝒊𝒂𝒏𝒂</m:t>
                    </m:r>
                    <m:r>
                      <a:rPr lang="es-PE" sz="1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s-ES" sz="1200" b="1" dirty="0">
                    <a:solidFill>
                      <a:schemeClr val="tx1"/>
                    </a:solidFill>
                  </a:rPr>
                  <a:t>= 1</a:t>
                </a:r>
                <a:endParaRPr lang="en-US" sz="12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0" name="Rectángulo redondeado 9">
                <a:extLst>
                  <a:ext uri="{FF2B5EF4-FFF2-40B4-BE49-F238E27FC236}">
                    <a16:creationId xmlns:a16="http://schemas.microsoft.com/office/drawing/2014/main" id="{8C02A9C2-492A-B7C5-3AE4-3F65C94072E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9850" y="5431788"/>
                <a:ext cx="1254424" cy="353725"/>
              </a:xfrm>
              <a:prstGeom prst="roundRect">
                <a:avLst/>
              </a:prstGeom>
              <a:blipFill>
                <a:blip r:embed="rId7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987ACA3F-4D05-D60C-A85E-27FD12854A8E}"/>
              </a:ext>
            </a:extLst>
          </p:cNvPr>
          <p:cNvCxnSpPr>
            <a:cxnSpLocks/>
          </p:cNvCxnSpPr>
          <p:nvPr/>
        </p:nvCxnSpPr>
        <p:spPr>
          <a:xfrm>
            <a:off x="2377440" y="5517107"/>
            <a:ext cx="8160913" cy="0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07 de diciembre 2024 (SE49)</a:t>
            </a:r>
            <a:endParaRPr lang="es-PE" sz="2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1597" y="950400"/>
            <a:ext cx="9848805" cy="59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los linajes de las Variantes de COVID-19</a:t>
            </a:r>
          </a:p>
          <a:p>
            <a:pPr algn="ctr"/>
            <a:r>
              <a:rPr lang="es-ES" sz="2000" b="1" dirty="0"/>
              <a:t>Región Tumbes, al 07 de diciembre 2024 (SE49)</a:t>
            </a:r>
            <a:endParaRPr lang="es-PE" sz="2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595" y="939600"/>
            <a:ext cx="9866810" cy="591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ES" sz="2000" b="1" dirty="0"/>
              <a:t>Región Tumbes, al 07 de diciembre 2024 (SE49)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1348" y="6349252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31348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13" name="Objeto 12">
            <a:extLst>
              <a:ext uri="{FF2B5EF4-FFF2-40B4-BE49-F238E27FC236}">
                <a16:creationId xmlns:a16="http://schemas.microsoft.com/office/drawing/2014/main" id="{BACB7AFA-C9B2-D5D0-0C7F-0494808608F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6863353"/>
              </p:ext>
            </p:extLst>
          </p:nvPr>
        </p:nvGraphicFramePr>
        <p:xfrm>
          <a:off x="5383677" y="2062745"/>
          <a:ext cx="6804927" cy="27325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8610518" imgH="3457595" progId="Excel.Sheet.12">
                  <p:link updateAutomatic="1"/>
                </p:oleObj>
              </mc:Choice>
              <mc:Fallback>
                <p:oleObj name="Worksheet" r:id="rId4" imgW="8610518" imgH="345759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383677" y="2062745"/>
                        <a:ext cx="6804927" cy="27325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to 13">
            <a:extLst>
              <a:ext uri="{FF2B5EF4-FFF2-40B4-BE49-F238E27FC236}">
                <a16:creationId xmlns:a16="http://schemas.microsoft.com/office/drawing/2014/main" id="{98A9251E-B483-EDD8-C5BB-598737CA58A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1747754"/>
              </p:ext>
            </p:extLst>
          </p:nvPr>
        </p:nvGraphicFramePr>
        <p:xfrm>
          <a:off x="0" y="1472970"/>
          <a:ext cx="5383677" cy="36348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6" imgW="7095919" imgH="4791245" progId="Excel.SheetMacroEnabled.12">
                  <p:link updateAutomatic="1"/>
                </p:oleObj>
              </mc:Choice>
              <mc:Fallback>
                <p:oleObj name="Macro-Enabled Worksheet" r:id="rId6" imgW="7095919" imgH="4791245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0" y="1472970"/>
                        <a:ext cx="5383677" cy="36348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CuadroTexto 14">
            <a:extLst>
              <a:ext uri="{FF2B5EF4-FFF2-40B4-BE49-F238E27FC236}">
                <a16:creationId xmlns:a16="http://schemas.microsoft.com/office/drawing/2014/main" id="{B635F4C9-2445-AE2B-B731-4C19484A61DE}"/>
              </a:ext>
            </a:extLst>
          </p:cNvPr>
          <p:cNvSpPr txBox="1"/>
          <p:nvPr/>
        </p:nvSpPr>
        <p:spPr>
          <a:xfrm>
            <a:off x="0" y="1605334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2024</a:t>
            </a:r>
          </a:p>
        </p:txBody>
      </p:sp>
      <p:graphicFrame>
        <p:nvGraphicFramePr>
          <p:cNvPr id="16" name="Objeto 15">
            <a:extLst>
              <a:ext uri="{FF2B5EF4-FFF2-40B4-BE49-F238E27FC236}">
                <a16:creationId xmlns:a16="http://schemas.microsoft.com/office/drawing/2014/main" id="{557A7528-88F4-F1BD-CCD1-025EBB94F70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5776879"/>
              </p:ext>
            </p:extLst>
          </p:nvPr>
        </p:nvGraphicFramePr>
        <p:xfrm>
          <a:off x="3313023" y="4842736"/>
          <a:ext cx="2070654" cy="7987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8" imgW="2543280" imgH="980998" progId="Excel.SheetMacroEnabled.12">
                  <p:link updateAutomatic="1"/>
                </p:oleObj>
              </mc:Choice>
              <mc:Fallback>
                <p:oleObj name="Macro-Enabled Worksheet" r:id="rId8" imgW="2543280" imgH="980998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313023" y="4842736"/>
                        <a:ext cx="2070654" cy="7987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ES" sz="2000" b="1" dirty="0"/>
              <a:t>Región Tumbes, al 07 de diciembre 2024 (SE49)</a:t>
            </a:r>
            <a:endParaRPr lang="es-PE" sz="20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DC56C4E-4D88-4E91-586A-C54947B079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73673"/>
            <a:ext cx="6002222" cy="3600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6DA2722A-6597-DE16-696A-8B81652D4D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9780" y="3258000"/>
            <a:ext cx="6002222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ES" sz="2000" b="1" dirty="0"/>
              <a:t>Región Tumbes, al 07 de diciembre 2024 (SE49)</a:t>
            </a:r>
            <a:endParaRPr lang="es-PE" sz="20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0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6AA68ACB-FE51-409C-B2C1-F36D11E5F049}"/>
              </a:ext>
            </a:extLst>
          </p:cNvPr>
          <p:cNvCxnSpPr/>
          <p:nvPr/>
        </p:nvCxnSpPr>
        <p:spPr>
          <a:xfrm>
            <a:off x="6663267" y="1148778"/>
            <a:ext cx="0" cy="5220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>
            <a:extLst>
              <a:ext uri="{FF2B5EF4-FFF2-40B4-BE49-F238E27FC236}">
                <a16:creationId xmlns:a16="http://schemas.microsoft.com/office/drawing/2014/main" id="{2D1956E4-399F-20B8-AD14-2F2A18936B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0000" y="2071055"/>
            <a:ext cx="5402000" cy="32400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2F2FFA9-100A-2192-5C8D-4351FB50BE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8423" y="3154450"/>
            <a:ext cx="428948" cy="125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4474FDCD-C76B-1B76-E7CB-46038C3B6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6585" y="3186730"/>
            <a:ext cx="490419" cy="117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Grupo 17">
            <a:extLst>
              <a:ext uri="{FF2B5EF4-FFF2-40B4-BE49-F238E27FC236}">
                <a16:creationId xmlns:a16="http://schemas.microsoft.com/office/drawing/2014/main" id="{00000000-0008-0000-0400-000006000000}"/>
              </a:ext>
            </a:extLst>
          </p:cNvPr>
          <p:cNvGrpSpPr/>
          <p:nvPr/>
        </p:nvGrpSpPr>
        <p:grpSpPr>
          <a:xfrm>
            <a:off x="148434" y="1637118"/>
            <a:ext cx="6388101" cy="4276725"/>
            <a:chOff x="0" y="0"/>
            <a:chExt cx="4931700" cy="4276725"/>
          </a:xfrm>
        </p:grpSpPr>
        <p:graphicFrame>
          <p:nvGraphicFramePr>
            <p:cNvPr id="19" name="Gráfico 18">
              <a:extLst>
                <a:ext uri="{FF2B5EF4-FFF2-40B4-BE49-F238E27FC236}">
                  <a16:creationId xmlns:a16="http://schemas.microsoft.com/office/drawing/2014/main" id="{00000000-0008-0000-0400-000003000000}"/>
                </a:ext>
              </a:extLst>
            </p:cNvPr>
            <p:cNvGraphicFramePr/>
            <p:nvPr/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id="{00000000-0008-0000-0400-000004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Imagen 20">
              <a:extLst>
                <a:ext uri="{FF2B5EF4-FFF2-40B4-BE49-F238E27FC236}">
                  <a16:creationId xmlns:a16="http://schemas.microsoft.com/office/drawing/2014/main" id="{00000000-0008-0000-0400-000005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37780</TotalTime>
  <Words>368</Words>
  <Application>Microsoft Office PowerPoint</Application>
  <PresentationFormat>Panorámica</PresentationFormat>
  <Paragraphs>54</Paragraphs>
  <Slides>13</Slides>
  <Notes>6</Notes>
  <HiddenSlides>0</HiddenSlides>
  <MMClips>0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Vínculos</vt:lpstr>
      </vt:variant>
      <vt:variant>
        <vt:i4>6</vt:i4>
      </vt:variant>
      <vt:variant>
        <vt:lpstr>Títulos de diapositiva</vt:lpstr>
      </vt:variant>
      <vt:variant>
        <vt:i4>13</vt:i4>
      </vt:variant>
    </vt:vector>
  </HeadingPairs>
  <TitlesOfParts>
    <vt:vector size="24" baseType="lpstr">
      <vt:lpstr>Arial</vt:lpstr>
      <vt:lpstr>Calibri</vt:lpstr>
      <vt:lpstr>Calibri Light</vt:lpstr>
      <vt:lpstr>Cambria Math</vt:lpstr>
      <vt:lpstr>Tema de Office</vt:lpstr>
      <vt:lpstr>D:\2021\salas 08-2021\SQL-COVID-19.xlsx!residencia (2)!F2C2:F19C12</vt:lpstr>
      <vt:lpstr>D:\2021\salas 08-2021\Mapa COVID-19 - TIA - Letalidad.xlsm!CASOS!F11C15:F38C38</vt:lpstr>
      <vt:lpstr>D:\2021\salas 08-2021\Mapa COVID-19 - TIA - Letalidad.xlsm!CASOS!F10C6:F14C9</vt:lpstr>
      <vt:lpstr>file:///D:\2021\salas%2008-2021\Mapa%20COVID-19%20-%20TIA%20-%20Letalidad.xlsm!Letalidad!F11C15:F38C40</vt:lpstr>
      <vt:lpstr>file:///D:\2021\salas%2008-2021\Mapa%20COVID-19%20-%20TIA%20-%20Letalidad.xlsm!Letalidad!F10C6:F14C9</vt:lpstr>
      <vt:lpstr>D:\2021\salas 08-2021\Mapa COVID-19 - V-2.xlsm!Mapa COVID!F1C18:F48C66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Percy Mc Quén Vilchez Barreto</cp:lastModifiedBy>
  <cp:revision>2695</cp:revision>
  <dcterms:created xsi:type="dcterms:W3CDTF">2022-02-06T20:00:10Z</dcterms:created>
  <dcterms:modified xsi:type="dcterms:W3CDTF">2024-12-11T03:15:48Z</dcterms:modified>
</cp:coreProperties>
</file>