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1.xml" ContentType="application/vnd.openxmlformats-officedocument.drawingml.chartshapes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1.xml" ContentType="application/vnd.openxmlformats-officedocument.themeOverride+xml"/>
  <Override PartName="/ppt/notesSlides/notesSlide5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79" r:id="rId2"/>
    <p:sldId id="277" r:id="rId3"/>
    <p:sldId id="257" r:id="rId4"/>
    <p:sldId id="259" r:id="rId5"/>
    <p:sldId id="260" r:id="rId6"/>
    <p:sldId id="272" r:id="rId7"/>
    <p:sldId id="262" r:id="rId8"/>
    <p:sldId id="263" r:id="rId9"/>
    <p:sldId id="264" r:id="rId10"/>
    <p:sldId id="266" r:id="rId11"/>
    <p:sldId id="274" r:id="rId12"/>
    <p:sldId id="270" r:id="rId13"/>
    <p:sldId id="276" r:id="rId14"/>
  </p:sldIdLst>
  <p:sldSz cx="12192000" cy="6858000"/>
  <p:notesSz cx="6858000" cy="9144000"/>
  <p:defaultTextStyle>
    <a:defPPr>
      <a:defRPr lang="es-P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CCFF"/>
    <a:srgbClr val="FF3300"/>
    <a:srgbClr val="01A2D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667" autoAdjust="0"/>
    <p:restoredTop sz="96374" autoAdjust="0"/>
  </p:normalViewPr>
  <p:slideViewPr>
    <p:cSldViewPr snapToGrid="0">
      <p:cViewPr varScale="1">
        <p:scale>
          <a:sx n="70" d="100"/>
          <a:sy n="70" d="100"/>
        </p:scale>
        <p:origin x="58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03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D:\2021\salas%2008-2021\SQL-COVID-19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oleObject" Target="file:///D:\2021\salas%2008-2021\SQL-COVID-19.xlsx" TargetMode="Externa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D:\2021\salas%2008-2021\SQL-COVID-19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'Grupo Edad'!$J$8</c:f>
              <c:strCache>
                <c:ptCount val="1"/>
                <c:pt idx="0">
                  <c:v>MASCULINO</c:v>
                </c:pt>
              </c:strCache>
            </c:strRef>
          </c:tx>
          <c:spPr>
            <a:solidFill>
              <a:schemeClr val="accent1">
                <a:lumMod val="60000"/>
                <a:lumOff val="40000"/>
              </a:schemeClr>
            </a:solidFill>
            <a:ln>
              <a:solidFill>
                <a:schemeClr val="accent1"/>
              </a:solidFill>
            </a:ln>
            <a:effectLst/>
          </c:spPr>
          <c:invertIfNegative val="0"/>
          <c:dLbls>
            <c:dLbl>
              <c:idx val="18"/>
              <c:layout>
                <c:manualLayout>
                  <c:x val="-2.163224837103905E-2"/>
                  <c:y val="0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DFEE-472E-9140-AA838B40B43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'Grupo Edad'!$H$9:$H$27</c:f>
              <c:strCache>
                <c:ptCount val="19"/>
                <c:pt idx="0">
                  <c:v>00 a 04 años</c:v>
                </c:pt>
                <c:pt idx="1">
                  <c:v>05 a 09 años</c:v>
                </c:pt>
                <c:pt idx="2">
                  <c:v>10 a 14 años</c:v>
                </c:pt>
                <c:pt idx="3">
                  <c:v>15 a 19 años</c:v>
                </c:pt>
                <c:pt idx="4">
                  <c:v>20 a 24 años</c:v>
                </c:pt>
                <c:pt idx="5">
                  <c:v>25 a 29 años</c:v>
                </c:pt>
                <c:pt idx="6">
                  <c:v>30 a 34 años</c:v>
                </c:pt>
                <c:pt idx="7">
                  <c:v>35 a 39 años</c:v>
                </c:pt>
                <c:pt idx="8">
                  <c:v>40 a 44 años</c:v>
                </c:pt>
                <c:pt idx="9">
                  <c:v>45 a 49 años</c:v>
                </c:pt>
                <c:pt idx="10">
                  <c:v>50 a 54 años</c:v>
                </c:pt>
                <c:pt idx="11">
                  <c:v>55 a 59 años</c:v>
                </c:pt>
                <c:pt idx="12">
                  <c:v>60 a 64 años</c:v>
                </c:pt>
                <c:pt idx="13">
                  <c:v>65 a 69 años</c:v>
                </c:pt>
                <c:pt idx="14">
                  <c:v>70 a 74 años</c:v>
                </c:pt>
                <c:pt idx="15">
                  <c:v>75 a 79 años</c:v>
                </c:pt>
                <c:pt idx="16">
                  <c:v>80 a 84 años</c:v>
                </c:pt>
                <c:pt idx="17">
                  <c:v>85 a 89 años</c:v>
                </c:pt>
                <c:pt idx="18">
                  <c:v>90 años a más</c:v>
                </c:pt>
              </c:strCache>
            </c:strRef>
          </c:cat>
          <c:val>
            <c:numRef>
              <c:f>'Grupo Edad'!$J$9:$J$27</c:f>
              <c:numCache>
                <c:formatCode>0;0</c:formatCode>
                <c:ptCount val="19"/>
                <c:pt idx="0">
                  <c:v>-1</c:v>
                </c:pt>
                <c:pt idx="1">
                  <c:v>-2</c:v>
                </c:pt>
                <c:pt idx="2">
                  <c:v>-2</c:v>
                </c:pt>
                <c:pt idx="3">
                  <c:v>0</c:v>
                </c:pt>
                <c:pt idx="4">
                  <c:v>-2</c:v>
                </c:pt>
                <c:pt idx="5">
                  <c:v>0</c:v>
                </c:pt>
                <c:pt idx="6">
                  <c:v>-1</c:v>
                </c:pt>
                <c:pt idx="7">
                  <c:v>0</c:v>
                </c:pt>
                <c:pt idx="8">
                  <c:v>0</c:v>
                </c:pt>
                <c:pt idx="9">
                  <c:v>-1</c:v>
                </c:pt>
                <c:pt idx="10">
                  <c:v>-5</c:v>
                </c:pt>
                <c:pt idx="11">
                  <c:v>-1</c:v>
                </c:pt>
                <c:pt idx="12">
                  <c:v>0</c:v>
                </c:pt>
                <c:pt idx="13">
                  <c:v>-2</c:v>
                </c:pt>
                <c:pt idx="14">
                  <c:v>-1</c:v>
                </c:pt>
                <c:pt idx="15">
                  <c:v>-1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FEE-472E-9140-AA838B40B43D}"/>
            </c:ext>
          </c:extLst>
        </c:ser>
        <c:ser>
          <c:idx val="1"/>
          <c:order val="1"/>
          <c:tx>
            <c:strRef>
              <c:f>'Grupo Edad'!$K$8</c:f>
              <c:strCache>
                <c:ptCount val="1"/>
                <c:pt idx="0">
                  <c:v>FEMENINO</c:v>
                </c:pt>
              </c:strCache>
            </c:strRef>
          </c:tx>
          <c:spPr>
            <a:solidFill>
              <a:srgbClr val="FF99CC"/>
            </a:solidFill>
            <a:ln>
              <a:solidFill>
                <a:srgbClr val="FF3399"/>
              </a:solidFill>
            </a:ln>
            <a:effectLst/>
          </c:spPr>
          <c:invertIfNegative val="0"/>
          <c:dLbls>
            <c:dLbl>
              <c:idx val="18"/>
              <c:layout>
                <c:manualLayout>
                  <c:x val="1.3765976236115758E-2"/>
                  <c:y val="0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DFEE-472E-9140-AA838B40B43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'Grupo Edad'!$H$9:$H$27</c:f>
              <c:strCache>
                <c:ptCount val="19"/>
                <c:pt idx="0">
                  <c:v>00 a 04 años</c:v>
                </c:pt>
                <c:pt idx="1">
                  <c:v>05 a 09 años</c:v>
                </c:pt>
                <c:pt idx="2">
                  <c:v>10 a 14 años</c:v>
                </c:pt>
                <c:pt idx="3">
                  <c:v>15 a 19 años</c:v>
                </c:pt>
                <c:pt idx="4">
                  <c:v>20 a 24 años</c:v>
                </c:pt>
                <c:pt idx="5">
                  <c:v>25 a 29 años</c:v>
                </c:pt>
                <c:pt idx="6">
                  <c:v>30 a 34 años</c:v>
                </c:pt>
                <c:pt idx="7">
                  <c:v>35 a 39 años</c:v>
                </c:pt>
                <c:pt idx="8">
                  <c:v>40 a 44 años</c:v>
                </c:pt>
                <c:pt idx="9">
                  <c:v>45 a 49 años</c:v>
                </c:pt>
                <c:pt idx="10">
                  <c:v>50 a 54 años</c:v>
                </c:pt>
                <c:pt idx="11">
                  <c:v>55 a 59 años</c:v>
                </c:pt>
                <c:pt idx="12">
                  <c:v>60 a 64 años</c:v>
                </c:pt>
                <c:pt idx="13">
                  <c:v>65 a 69 años</c:v>
                </c:pt>
                <c:pt idx="14">
                  <c:v>70 a 74 años</c:v>
                </c:pt>
                <c:pt idx="15">
                  <c:v>75 a 79 años</c:v>
                </c:pt>
                <c:pt idx="16">
                  <c:v>80 a 84 años</c:v>
                </c:pt>
                <c:pt idx="17">
                  <c:v>85 a 89 años</c:v>
                </c:pt>
                <c:pt idx="18">
                  <c:v>90 años a más</c:v>
                </c:pt>
              </c:strCache>
            </c:strRef>
          </c:cat>
          <c:val>
            <c:numRef>
              <c:f>'Grupo Edad'!$K$9:$K$27</c:f>
              <c:numCache>
                <c:formatCode>General</c:formatCode>
                <c:ptCount val="19"/>
                <c:pt idx="0">
                  <c:v>1</c:v>
                </c:pt>
                <c:pt idx="1">
                  <c:v>3</c:v>
                </c:pt>
                <c:pt idx="2">
                  <c:v>2</c:v>
                </c:pt>
                <c:pt idx="3">
                  <c:v>5</c:v>
                </c:pt>
                <c:pt idx="4">
                  <c:v>4</c:v>
                </c:pt>
                <c:pt idx="5">
                  <c:v>4</c:v>
                </c:pt>
                <c:pt idx="6">
                  <c:v>2</c:v>
                </c:pt>
                <c:pt idx="7">
                  <c:v>2</c:v>
                </c:pt>
                <c:pt idx="8">
                  <c:v>5</c:v>
                </c:pt>
                <c:pt idx="9">
                  <c:v>5</c:v>
                </c:pt>
                <c:pt idx="10">
                  <c:v>4</c:v>
                </c:pt>
                <c:pt idx="11">
                  <c:v>2</c:v>
                </c:pt>
                <c:pt idx="12">
                  <c:v>3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 formatCode="#,##0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DFEE-472E-9140-AA838B40B43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overlap val="100"/>
        <c:axId val="417625840"/>
        <c:axId val="417639152"/>
      </c:barChart>
      <c:catAx>
        <c:axId val="417625840"/>
        <c:scaling>
          <c:orientation val="minMax"/>
        </c:scaling>
        <c:delete val="0"/>
        <c:axPos val="l"/>
        <c:numFmt formatCode="General" sourceLinked="1"/>
        <c:majorTickMark val="cross"/>
        <c:minorTickMark val="none"/>
        <c:tickLblPos val="low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17639152"/>
        <c:crosses val="autoZero"/>
        <c:auto val="1"/>
        <c:lblAlgn val="ctr"/>
        <c:lblOffset val="100"/>
        <c:noMultiLvlLbl val="0"/>
      </c:catAx>
      <c:valAx>
        <c:axId val="417639152"/>
        <c:scaling>
          <c:orientation val="minMax"/>
          <c:max val="7"/>
          <c:min val="-7"/>
        </c:scaling>
        <c:delete val="0"/>
        <c:axPos val="b"/>
        <c:numFmt formatCode="0;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17625840"/>
        <c:crosses val="autoZero"/>
        <c:crossBetween val="between"/>
        <c:majorUnit val="1"/>
        <c:minorUnit val="1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3996908472175238"/>
          <c:y val="0.92910135676247607"/>
          <c:w val="0.57206951632535452"/>
          <c:h val="5.011170931027831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rgbClr val="99CCFF"/>
              </a:solidFill>
              <a:ln w="19050">
                <a:solidFill>
                  <a:schemeClr val="accent5">
                    <a:lumMod val="75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2763-4371-9A88-28D14FBBC8B0}"/>
              </c:ext>
            </c:extLst>
          </c:dPt>
          <c:dPt>
            <c:idx val="1"/>
            <c:bubble3D val="0"/>
            <c:spPr>
              <a:solidFill>
                <a:srgbClr val="FF99CC"/>
              </a:solidFill>
              <a:ln w="19050">
                <a:solidFill>
                  <a:srgbClr val="FF66F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2763-4371-9A88-28D14FBBC8B0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Fallecidos!$A$39:$A$40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Fallecidos!$B$39:$B$40</c:f>
              <c:numCache>
                <c:formatCode>General</c:formatCode>
                <c:ptCount val="2"/>
                <c:pt idx="0">
                  <c:v>6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763-4371-9A88-28D14FBBC8B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11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33443988878686465"/>
          <c:y val="5.9426876222937575E-2"/>
          <c:w val="0.62892619112581261"/>
          <c:h val="0.84235868420844762"/>
        </c:manualLayout>
      </c:layout>
      <c:barChart>
        <c:barDir val="bar"/>
        <c:grouping val="clustered"/>
        <c:varyColors val="0"/>
        <c:ser>
          <c:idx val="0"/>
          <c:order val="0"/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FE92-4622-B974-FA745ED8C194}"/>
              </c:ext>
            </c:extLst>
          </c:dPt>
          <c:dPt>
            <c:idx val="2"/>
            <c:invertIfNegative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FE92-4622-B974-FA745ED8C194}"/>
              </c:ext>
            </c:extLst>
          </c:dPt>
          <c:dPt>
            <c:idx val="3"/>
            <c:invertIfNegative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FE92-4622-B974-FA745ED8C194}"/>
              </c:ext>
            </c:extLst>
          </c:dPt>
          <c:dPt>
            <c:idx val="4"/>
            <c:invertIfNegative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FE92-4622-B974-FA745ED8C194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rgbClr val="FF0000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'Fallecidos-1'!$M$25:$M$29</c:f>
              <c:strCache>
                <c:ptCount val="5"/>
                <c:pt idx="0">
                  <c:v>Niño (0 - 11 años)</c:v>
                </c:pt>
                <c:pt idx="1">
                  <c:v>Adolescente (12 - 17 años)</c:v>
                </c:pt>
                <c:pt idx="2">
                  <c:v>Joven (18 - 29 años)</c:v>
                </c:pt>
                <c:pt idx="3">
                  <c:v>Adulto (30 - 59 años)</c:v>
                </c:pt>
                <c:pt idx="4">
                  <c:v>Adulto Mayor (60 a más años)</c:v>
                </c:pt>
              </c:strCache>
            </c:strRef>
          </c:cat>
          <c:val>
            <c:numRef>
              <c:f>'Fallecidos-1'!$N$25:$N$29</c:f>
              <c:numCache>
                <c:formatCode>0.00%</c:formatCode>
                <c:ptCount val="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5.2631578947368418E-2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FE92-4622-B974-FA745ED8C19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axId val="1008629200"/>
        <c:axId val="998967328"/>
      </c:barChart>
      <c:catAx>
        <c:axId val="100862920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1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98967328"/>
        <c:crosses val="autoZero"/>
        <c:auto val="1"/>
        <c:lblAlgn val="ctr"/>
        <c:lblOffset val="100"/>
        <c:noMultiLvlLbl val="0"/>
      </c:catAx>
      <c:valAx>
        <c:axId val="998967328"/>
        <c:scaling>
          <c:orientation val="minMax"/>
        </c:scaling>
        <c:delete val="1"/>
        <c:axPos val="b"/>
        <c:numFmt formatCode="0.00%" sourceLinked="1"/>
        <c:majorTickMark val="none"/>
        <c:minorTickMark val="none"/>
        <c:tickLblPos val="nextTo"/>
        <c:crossAx val="10086292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solidFill>
                <a:srgbClr val="FF66FF"/>
              </a:solidFill>
            </a:ln>
            <a:effectLst/>
            <a:scene3d>
              <a:camera prst="orthographicFront"/>
              <a:lightRig rig="threePt" dir="t"/>
            </a:scene3d>
            <a:sp3d>
              <a:bevelT w="82550" h="44450" prst="angle"/>
              <a:bevelB w="82550" h="44450" prst="angle"/>
              <a:contourClr>
                <a:srgbClr val="000000"/>
              </a:contourClr>
            </a:sp3d>
          </c:spPr>
          <c:invertIfNegative val="0"/>
          <c:dPt>
            <c:idx val="1"/>
            <c:invertIfNegative val="0"/>
            <c:bubble3D val="0"/>
            <c:spPr>
              <a:solidFill>
                <a:srgbClr val="FF66FF"/>
              </a:solidFill>
              <a:ln>
                <a:solidFill>
                  <a:srgbClr val="FF66FF"/>
                </a:solidFill>
              </a:ln>
              <a:effectLst/>
              <a:scene3d>
                <a:camera prst="orthographicFront"/>
                <a:lightRig rig="threePt" dir="t"/>
              </a:scene3d>
              <a:sp3d>
                <a:bevelT w="82550" h="44450" prst="angle"/>
                <a:bevelB w="82550" h="44450" prst="angle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B168-4AF1-B092-74A134749351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'Letalidad y Mort'!$J$16:$J$17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'Letalidad y Mort'!$L$16:$L$17</c:f>
              <c:numCache>
                <c:formatCode>0.00%</c:formatCode>
                <c:ptCount val="2"/>
                <c:pt idx="0">
                  <c:v>5.2631578947368418E-2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168-4AF1-B092-74A13474935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336343616"/>
        <c:axId val="1296368576"/>
      </c:barChart>
      <c:catAx>
        <c:axId val="13363436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96368576"/>
        <c:crosses val="autoZero"/>
        <c:auto val="1"/>
        <c:lblAlgn val="ctr"/>
        <c:lblOffset val="100"/>
        <c:noMultiLvlLbl val="0"/>
      </c:catAx>
      <c:valAx>
        <c:axId val="1296368576"/>
        <c:scaling>
          <c:orientation val="minMax"/>
        </c:scaling>
        <c:delete val="0"/>
        <c:axPos val="l"/>
        <c:numFmt formatCode="0.0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3634361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solidFill>
        <a:schemeClr val="bg1"/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20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drawing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image" Target="../media/image17.emf"/></Relationships>
</file>

<file path=ppt/drawings/_rels/vmlDrawing1.v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13" Type="http://schemas.openxmlformats.org/officeDocument/2006/relationships/image" Target="../media/image34.png"/><Relationship Id="rId18" Type="http://schemas.openxmlformats.org/officeDocument/2006/relationships/image" Target="../media/image39.png"/><Relationship Id="rId26" Type="http://schemas.openxmlformats.org/officeDocument/2006/relationships/image" Target="../media/image47.png"/><Relationship Id="rId3" Type="http://schemas.openxmlformats.org/officeDocument/2006/relationships/image" Target="../media/image24.png"/><Relationship Id="rId21" Type="http://schemas.openxmlformats.org/officeDocument/2006/relationships/image" Target="../media/image42.png"/><Relationship Id="rId7" Type="http://schemas.openxmlformats.org/officeDocument/2006/relationships/image" Target="../media/image28.png"/><Relationship Id="rId12" Type="http://schemas.openxmlformats.org/officeDocument/2006/relationships/image" Target="../media/image33.png"/><Relationship Id="rId17" Type="http://schemas.openxmlformats.org/officeDocument/2006/relationships/image" Target="../media/image38.png"/><Relationship Id="rId25" Type="http://schemas.openxmlformats.org/officeDocument/2006/relationships/image" Target="../media/image46.png"/><Relationship Id="rId2" Type="http://schemas.openxmlformats.org/officeDocument/2006/relationships/image" Target="../media/image23.png"/><Relationship Id="rId16" Type="http://schemas.openxmlformats.org/officeDocument/2006/relationships/image" Target="../media/image37.png"/><Relationship Id="rId20" Type="http://schemas.openxmlformats.org/officeDocument/2006/relationships/image" Target="../media/image41.png"/><Relationship Id="rId29" Type="http://schemas.openxmlformats.org/officeDocument/2006/relationships/image" Target="../media/image50.png"/><Relationship Id="rId1" Type="http://schemas.openxmlformats.org/officeDocument/2006/relationships/image" Target="../media/image22.png"/><Relationship Id="rId6" Type="http://schemas.openxmlformats.org/officeDocument/2006/relationships/image" Target="../media/image27.png"/><Relationship Id="rId11" Type="http://schemas.openxmlformats.org/officeDocument/2006/relationships/image" Target="../media/image32.png"/><Relationship Id="rId24" Type="http://schemas.openxmlformats.org/officeDocument/2006/relationships/image" Target="../media/image45.png"/><Relationship Id="rId5" Type="http://schemas.openxmlformats.org/officeDocument/2006/relationships/image" Target="../media/image26.png"/><Relationship Id="rId15" Type="http://schemas.openxmlformats.org/officeDocument/2006/relationships/image" Target="../media/image36.png"/><Relationship Id="rId23" Type="http://schemas.openxmlformats.org/officeDocument/2006/relationships/image" Target="../media/image44.png"/><Relationship Id="rId28" Type="http://schemas.openxmlformats.org/officeDocument/2006/relationships/image" Target="../media/image49.png"/><Relationship Id="rId10" Type="http://schemas.openxmlformats.org/officeDocument/2006/relationships/image" Target="../media/image31.png"/><Relationship Id="rId19" Type="http://schemas.openxmlformats.org/officeDocument/2006/relationships/image" Target="../media/image40.png"/><Relationship Id="rId4" Type="http://schemas.openxmlformats.org/officeDocument/2006/relationships/image" Target="../media/image25.png"/><Relationship Id="rId9" Type="http://schemas.openxmlformats.org/officeDocument/2006/relationships/image" Target="../media/image30.png"/><Relationship Id="rId14" Type="http://schemas.openxmlformats.org/officeDocument/2006/relationships/image" Target="../media/image35.png"/><Relationship Id="rId22" Type="http://schemas.openxmlformats.org/officeDocument/2006/relationships/image" Target="../media/image43.png"/><Relationship Id="rId27" Type="http://schemas.openxmlformats.org/officeDocument/2006/relationships/image" Target="../media/image48.png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0.13778</cdr:x>
      <cdr:y>0.14664</cdr:y>
    </cdr:from>
    <cdr:to>
      <cdr:x>0.23155</cdr:x>
      <cdr:y>0.5308</cdr:y>
    </cdr:to>
    <cdr:pic>
      <cdr:nvPicPr>
        <cdr:cNvPr id="2" name="Imagen 1">
          <a:extLst xmlns:a="http://schemas.openxmlformats.org/drawingml/2006/main">
            <a:ext uri="{FF2B5EF4-FFF2-40B4-BE49-F238E27FC236}">
              <a16:creationId xmlns:a16="http://schemas.microsoft.com/office/drawing/2014/main" id="{2D958D21-1DFD-4789-ABF9-CFF22821A4DD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1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559641" y="362984"/>
          <a:ext cx="380890" cy="950953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  <cdr:relSizeAnchor xmlns:cdr="http://schemas.openxmlformats.org/drawingml/2006/chartDrawing">
    <cdr:from>
      <cdr:x>0.74153</cdr:x>
      <cdr:y>0.12145</cdr:y>
    </cdr:from>
    <cdr:to>
      <cdr:x>0.85523</cdr:x>
      <cdr:y>0.5</cdr:y>
    </cdr:to>
    <cdr:pic>
      <cdr:nvPicPr>
        <cdr:cNvPr id="3" name="Imagen 2">
          <a:extLst xmlns:a="http://schemas.openxmlformats.org/drawingml/2006/main">
            <a:ext uri="{FF2B5EF4-FFF2-40B4-BE49-F238E27FC236}">
              <a16:creationId xmlns:a16="http://schemas.microsoft.com/office/drawing/2014/main" id="{DAD83F8E-0FA3-4281-8477-26AC143848B9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2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3012081" y="300638"/>
          <a:ext cx="461845" cy="937066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8A0E5B-6BBD-409C-95E2-33B8E96DF903}" type="datetimeFigureOut">
              <a:rPr lang="en-US" smtClean="0"/>
              <a:t>5/31/2024</a:t>
            </a:fld>
            <a:endParaRPr lang="en-U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CAE87F-08D5-41F8-90D0-918F13BC644B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69691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18344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3212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7</a:t>
            </a:r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090358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20868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13167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51463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0222C08-D8E0-440F-B13C-F1501710451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F803630-C593-4095-8BA0-F12BDC41CC4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629FE4-D5D8-43EC-B667-FB631EE25A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31/05/2024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1144A63-2FDA-4267-B0ED-4510725D17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2EEE26F-0990-4F8E-8C8F-4058EA259C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417157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A1CD74-D80F-4BDB-AD94-7C1FCD7C74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0B4FB3E-C5D5-4EFD-910B-B96621132F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9FA0AE5-7548-4342-9BAA-D4CE2D9A2D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31/05/2024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9F93BF9-C770-4DB1-9953-8ED3758F0A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68AA50-7FC1-4917-984A-724DAD66ED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1359620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E960CAEC-7FC8-48BA-8B98-735A4C1059C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293B425-8D91-42B1-B77D-1B91B8C596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80BC208-67BD-496F-9EC9-315D2C4A63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31/05/2024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66DE3EB-15FE-410C-A70C-9B6AD4E46E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E91B3C4-541C-40B4-9F43-5D33DD9EA3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5069876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56359F1-710E-4C79-A4C0-013BA3C696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F58A42E-21B2-4C45-83E9-0A27C2BC5C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FE363D8-7925-4AEA-BF6D-E986B4F77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31/05/2024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ABE9FF8-F449-4F63-A18C-E1705726D6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7BCB4D3-D624-43BA-AFF6-3485F61C7D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2067323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C4D08AF-1D05-4397-A426-476FF82891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F8B1F12-A54D-4C58-9E92-A08406E575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CD1E2F9-A476-47BE-9363-CD2A14AB84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31/05/2024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B1637FC-2583-4DF4-BA78-1B841BA21D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323A2F3-2466-40D9-852E-9C4E5D722D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2259029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AB04B2E-25B1-4C96-85FD-9ED9251E6D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E72D04C-B290-4419-8B8E-ACEF3AA785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73583B3-1534-4B89-AE8C-91B33104D5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F321E3A-991A-411D-A99A-1CD0D3FA35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31/05/2024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C5C7C852-F14A-4201-8204-776DAD6EF9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B0FA7EC-AA2D-4801-A540-1576FAD84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5922841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E4F3C36-8C31-405A-9923-EF723AF472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C40251E-6037-4CDB-8792-81417D0A6D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823E074-8692-4C93-9896-C21F5B715B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B5973EDA-DA4F-4072-B409-C5A1782F36B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FEB9EED8-24C3-4E7C-88BC-95BA6AC1053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D486BCFD-5CE9-49F1-BB35-AA0B40D35B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31/05/2024</a:t>
            </a:fld>
            <a:endParaRPr lang="es-PE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060E6FD5-2009-4ADE-AE21-2FE23B2EDE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02743087-AD80-44F7-B698-702E009DE6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5915416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6D9E1A0-FB06-488E-BC6A-FE2A6B6887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E421A8A-80E0-420F-AAB5-0A2D302435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31/05/2024</a:t>
            </a:fld>
            <a:endParaRPr lang="es-PE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498D9018-9CBC-44D7-A56E-4C89E38544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4A8E94FA-4E15-4C7E-BCCD-F751502FAE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2759753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65BDEA36-5EDE-47A3-B988-47BA6B46DE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31/05/2024</a:t>
            </a:fld>
            <a:endParaRPr lang="es-PE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62543858-50E1-4CEA-91B8-5F8E512260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EA0A1111-FE97-4200-A996-6D3091AB98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6497774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8A01E8D-B64F-4A35-A77F-4690970972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F8512D7-05A6-43D3-BC51-BA2C42C094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F1A60D04-C932-40A2-A96F-15906DB2760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619A209-B50E-4412-95A3-9B937A55EA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31/05/2024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0B65EA9-62A7-4D29-B88C-261EAC9BE7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0043DBA-8755-4798-B6CE-06A2E4E65C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709753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81A354A-68BF-43FF-8CE7-A22FDA1780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DD5E7592-E004-4065-80F5-4320A661DB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D1B45A2B-10E1-4524-81C8-CCCC7B7818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8DDAAAC-7C07-4299-A8FD-C953C32535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31/05/2024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F9EA6D4-9E7F-4A3C-BCAB-CB8E2614C4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2D1BA95-E5C1-43C8-B460-B9B230035E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0349855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A8510E8-7FEC-4C0B-B1C4-A29CC80F54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A01019E-9FCD-41D2-B159-BC91297200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C6080B9-4DE7-4E8B-A662-769F2784F39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5D5087-6F6E-4AC3-B908-B8A9A83F1946}" type="datetimeFigureOut">
              <a:rPr lang="es-PE" smtClean="0"/>
              <a:t>31/05/2024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81475F2-9B39-4467-9A77-D015F4B8292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46F3B42-C4C8-4932-AC64-E1F709D59D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8627534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P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3.xml"/><Relationship Id="rId4" Type="http://schemas.openxmlformats.org/officeDocument/2006/relationships/image" Target="../media/image19.emf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emf"/><Relationship Id="rId5" Type="http://schemas.openxmlformats.org/officeDocument/2006/relationships/image" Target="../media/image20.emf"/><Relationship Id="rId4" Type="http://schemas.openxmlformats.org/officeDocument/2006/relationships/chart" Target="../charts/char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51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8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emf"/><Relationship Id="rId5" Type="http://schemas.openxmlformats.org/officeDocument/2006/relationships/image" Target="../media/image12.emf"/><Relationship Id="rId4" Type="http://schemas.openxmlformats.org/officeDocument/2006/relationships/image" Target="../media/image11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1.xml"/><Relationship Id="rId5" Type="http://schemas.openxmlformats.org/officeDocument/2006/relationships/image" Target="../media/image18.emf"/><Relationship Id="rId4" Type="http://schemas.openxmlformats.org/officeDocument/2006/relationships/image" Target="../media/image17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1" y="1"/>
            <a:ext cx="10287000" cy="68579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4" name="Forma libre 33"/>
          <p:cNvSpPr/>
          <p:nvPr/>
        </p:nvSpPr>
        <p:spPr>
          <a:xfrm rot="10800000">
            <a:off x="0" y="0"/>
            <a:ext cx="12191999" cy="6857999"/>
          </a:xfrm>
          <a:custGeom>
            <a:avLst/>
            <a:gdLst>
              <a:gd name="connsiteX0" fmla="*/ 5036461 w 12191999"/>
              <a:gd name="connsiteY0" fmla="*/ 2895600 h 6857999"/>
              <a:gd name="connsiteX1" fmla="*/ 5370290 w 12191999"/>
              <a:gd name="connsiteY1" fmla="*/ 2316481 h 6857999"/>
              <a:gd name="connsiteX2" fmla="*/ 5370290 w 12191999"/>
              <a:gd name="connsiteY2" fmla="*/ 2 h 6857999"/>
              <a:gd name="connsiteX3" fmla="*/ 4702633 w 12191999"/>
              <a:gd name="connsiteY3" fmla="*/ 2 h 6857999"/>
              <a:gd name="connsiteX4" fmla="*/ 4702633 w 12191999"/>
              <a:gd name="connsiteY4" fmla="*/ 2316481 h 6857999"/>
              <a:gd name="connsiteX5" fmla="*/ 2728688 w 12191999"/>
              <a:gd name="connsiteY5" fmla="*/ 4318000 h 6857999"/>
              <a:gd name="connsiteX6" fmla="*/ 3062516 w 12191999"/>
              <a:gd name="connsiteY6" fmla="*/ 3454401 h 6857999"/>
              <a:gd name="connsiteX7" fmla="*/ 3062516 w 12191999"/>
              <a:gd name="connsiteY7" fmla="*/ 1 h 6857999"/>
              <a:gd name="connsiteX8" fmla="*/ 2394859 w 12191999"/>
              <a:gd name="connsiteY8" fmla="*/ 1 h 6857999"/>
              <a:gd name="connsiteX9" fmla="*/ 2394859 w 12191999"/>
              <a:gd name="connsiteY9" fmla="*/ 3454401 h 6857999"/>
              <a:gd name="connsiteX10" fmla="*/ 4267201 w 12191999"/>
              <a:gd name="connsiteY10" fmla="*/ 4318002 h 6857999"/>
              <a:gd name="connsiteX11" fmla="*/ 4601030 w 12191999"/>
              <a:gd name="connsiteY11" fmla="*/ 3454402 h 6857999"/>
              <a:gd name="connsiteX12" fmla="*/ 4601030 w 12191999"/>
              <a:gd name="connsiteY12" fmla="*/ 2 h 6857999"/>
              <a:gd name="connsiteX13" fmla="*/ 3933373 w 12191999"/>
              <a:gd name="connsiteY13" fmla="*/ 2 h 6857999"/>
              <a:gd name="connsiteX14" fmla="*/ 3933373 w 12191999"/>
              <a:gd name="connsiteY14" fmla="*/ 3454402 h 6857999"/>
              <a:gd name="connsiteX15" fmla="*/ 3497946 w 12191999"/>
              <a:gd name="connsiteY15" fmla="*/ 4913086 h 6857999"/>
              <a:gd name="connsiteX16" fmla="*/ 3831774 w 12191999"/>
              <a:gd name="connsiteY16" fmla="*/ 3930469 h 6857999"/>
              <a:gd name="connsiteX17" fmla="*/ 3831774 w 12191999"/>
              <a:gd name="connsiteY17" fmla="*/ 2 h 6857999"/>
              <a:gd name="connsiteX18" fmla="*/ 3164117 w 12191999"/>
              <a:gd name="connsiteY18" fmla="*/ 2 h 6857999"/>
              <a:gd name="connsiteX19" fmla="*/ 3164117 w 12191999"/>
              <a:gd name="connsiteY19" fmla="*/ 3930469 h 6857999"/>
              <a:gd name="connsiteX20" fmla="*/ 1190174 w 12191999"/>
              <a:gd name="connsiteY20" fmla="*/ 5188856 h 6857999"/>
              <a:gd name="connsiteX21" fmla="*/ 1524003 w 12191999"/>
              <a:gd name="connsiteY21" fmla="*/ 4151085 h 6857999"/>
              <a:gd name="connsiteX22" fmla="*/ 1524003 w 12191999"/>
              <a:gd name="connsiteY22" fmla="*/ 1 h 6857999"/>
              <a:gd name="connsiteX23" fmla="*/ 856346 w 12191999"/>
              <a:gd name="connsiteY23" fmla="*/ 1 h 6857999"/>
              <a:gd name="connsiteX24" fmla="*/ 856346 w 12191999"/>
              <a:gd name="connsiteY24" fmla="*/ 4151085 h 6857999"/>
              <a:gd name="connsiteX25" fmla="*/ 420918 w 12191999"/>
              <a:gd name="connsiteY25" fmla="*/ 5841999 h 6857999"/>
              <a:gd name="connsiteX26" fmla="*/ 754746 w 12191999"/>
              <a:gd name="connsiteY26" fmla="*/ 4673599 h 6857999"/>
              <a:gd name="connsiteX27" fmla="*/ 754746 w 12191999"/>
              <a:gd name="connsiteY27" fmla="*/ 1 h 6857999"/>
              <a:gd name="connsiteX28" fmla="*/ 87089 w 12191999"/>
              <a:gd name="connsiteY28" fmla="*/ 1 h 6857999"/>
              <a:gd name="connsiteX29" fmla="*/ 87089 w 12191999"/>
              <a:gd name="connsiteY29" fmla="*/ 4673599 h 6857999"/>
              <a:gd name="connsiteX30" fmla="*/ 12191999 w 12191999"/>
              <a:gd name="connsiteY30" fmla="*/ 6857999 h 6857999"/>
              <a:gd name="connsiteX31" fmla="*/ 0 w 12191999"/>
              <a:gd name="connsiteY31" fmla="*/ 6857999 h 6857999"/>
              <a:gd name="connsiteX32" fmla="*/ 0 w 12191999"/>
              <a:gd name="connsiteY32" fmla="*/ 0 h 6857999"/>
              <a:gd name="connsiteX33" fmla="*/ 1625603 w 12191999"/>
              <a:gd name="connsiteY33" fmla="*/ 0 h 6857999"/>
              <a:gd name="connsiteX34" fmla="*/ 1625603 w 12191999"/>
              <a:gd name="connsiteY34" fmla="*/ 5149668 h 6857999"/>
              <a:gd name="connsiteX35" fmla="*/ 1959432 w 12191999"/>
              <a:gd name="connsiteY35" fmla="*/ 6437086 h 6857999"/>
              <a:gd name="connsiteX36" fmla="*/ 2293260 w 12191999"/>
              <a:gd name="connsiteY36" fmla="*/ 5149668 h 6857999"/>
              <a:gd name="connsiteX37" fmla="*/ 2293260 w 12191999"/>
              <a:gd name="connsiteY37" fmla="*/ 0 h 6857999"/>
              <a:gd name="connsiteX38" fmla="*/ 5471894 w 12191999"/>
              <a:gd name="connsiteY38" fmla="*/ 0 h 6857999"/>
              <a:gd name="connsiteX39" fmla="*/ 5471894 w 12191999"/>
              <a:gd name="connsiteY39" fmla="*/ 946331 h 6857999"/>
              <a:gd name="connsiteX40" fmla="*/ 5805723 w 12191999"/>
              <a:gd name="connsiteY40" fmla="*/ 1182914 h 6857999"/>
              <a:gd name="connsiteX41" fmla="*/ 6139551 w 12191999"/>
              <a:gd name="connsiteY41" fmla="*/ 946331 h 6857999"/>
              <a:gd name="connsiteX42" fmla="*/ 6139551 w 12191999"/>
              <a:gd name="connsiteY42" fmla="*/ 0 h 6857999"/>
              <a:gd name="connsiteX43" fmla="*/ 12191999 w 12191999"/>
              <a:gd name="connsiteY43" fmla="*/ 0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12191999" h="6857999">
                <a:moveTo>
                  <a:pt x="5036461" y="2895600"/>
                </a:moveTo>
                <a:lnTo>
                  <a:pt x="5370290" y="2316481"/>
                </a:lnTo>
                <a:lnTo>
                  <a:pt x="5370290" y="2"/>
                </a:lnTo>
                <a:lnTo>
                  <a:pt x="4702633" y="2"/>
                </a:lnTo>
                <a:lnTo>
                  <a:pt x="4702633" y="2316481"/>
                </a:lnTo>
                <a:close/>
                <a:moveTo>
                  <a:pt x="2728688" y="4318000"/>
                </a:moveTo>
                <a:lnTo>
                  <a:pt x="3062516" y="3454401"/>
                </a:lnTo>
                <a:lnTo>
                  <a:pt x="3062516" y="1"/>
                </a:lnTo>
                <a:lnTo>
                  <a:pt x="2394859" y="1"/>
                </a:lnTo>
                <a:lnTo>
                  <a:pt x="2394859" y="3454401"/>
                </a:lnTo>
                <a:close/>
                <a:moveTo>
                  <a:pt x="4267201" y="4318002"/>
                </a:moveTo>
                <a:lnTo>
                  <a:pt x="4601030" y="3454402"/>
                </a:lnTo>
                <a:lnTo>
                  <a:pt x="4601030" y="2"/>
                </a:lnTo>
                <a:lnTo>
                  <a:pt x="3933373" y="2"/>
                </a:lnTo>
                <a:lnTo>
                  <a:pt x="3933373" y="3454402"/>
                </a:lnTo>
                <a:close/>
                <a:moveTo>
                  <a:pt x="3497946" y="4913086"/>
                </a:moveTo>
                <a:lnTo>
                  <a:pt x="3831774" y="3930469"/>
                </a:lnTo>
                <a:lnTo>
                  <a:pt x="3831774" y="2"/>
                </a:lnTo>
                <a:lnTo>
                  <a:pt x="3164117" y="2"/>
                </a:lnTo>
                <a:lnTo>
                  <a:pt x="3164117" y="3930469"/>
                </a:lnTo>
                <a:close/>
                <a:moveTo>
                  <a:pt x="1190174" y="5188856"/>
                </a:moveTo>
                <a:lnTo>
                  <a:pt x="1524003" y="4151085"/>
                </a:lnTo>
                <a:lnTo>
                  <a:pt x="1524003" y="1"/>
                </a:lnTo>
                <a:lnTo>
                  <a:pt x="856346" y="1"/>
                </a:lnTo>
                <a:lnTo>
                  <a:pt x="856346" y="4151085"/>
                </a:lnTo>
                <a:close/>
                <a:moveTo>
                  <a:pt x="420918" y="5841999"/>
                </a:moveTo>
                <a:lnTo>
                  <a:pt x="754746" y="4673599"/>
                </a:lnTo>
                <a:lnTo>
                  <a:pt x="754746" y="1"/>
                </a:lnTo>
                <a:lnTo>
                  <a:pt x="87089" y="1"/>
                </a:lnTo>
                <a:lnTo>
                  <a:pt x="87089" y="4673599"/>
                </a:lnTo>
                <a:close/>
                <a:moveTo>
                  <a:pt x="12191999" y="6857999"/>
                </a:moveTo>
                <a:lnTo>
                  <a:pt x="0" y="6857999"/>
                </a:lnTo>
                <a:lnTo>
                  <a:pt x="0" y="0"/>
                </a:lnTo>
                <a:lnTo>
                  <a:pt x="1625603" y="0"/>
                </a:lnTo>
                <a:lnTo>
                  <a:pt x="1625603" y="5149668"/>
                </a:lnTo>
                <a:lnTo>
                  <a:pt x="1959432" y="6437086"/>
                </a:lnTo>
                <a:lnTo>
                  <a:pt x="2293260" y="5149668"/>
                </a:lnTo>
                <a:lnTo>
                  <a:pt x="2293260" y="0"/>
                </a:lnTo>
                <a:lnTo>
                  <a:pt x="5471894" y="0"/>
                </a:lnTo>
                <a:lnTo>
                  <a:pt x="5471894" y="946331"/>
                </a:lnTo>
                <a:lnTo>
                  <a:pt x="5805723" y="1182914"/>
                </a:lnTo>
                <a:lnTo>
                  <a:pt x="6139551" y="946331"/>
                </a:lnTo>
                <a:lnTo>
                  <a:pt x="6139551" y="0"/>
                </a:lnTo>
                <a:lnTo>
                  <a:pt x="12191999" y="0"/>
                </a:lnTo>
                <a:close/>
              </a:path>
            </a:pathLst>
          </a:cu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7" name="Imagen 3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925" y="101600"/>
            <a:ext cx="5726331" cy="539203"/>
          </a:xfrm>
          <a:prstGeom prst="rect">
            <a:avLst/>
          </a:prstGeom>
        </p:spPr>
      </p:pic>
      <p:sp>
        <p:nvSpPr>
          <p:cNvPr id="39" name="Rectángulo 38"/>
          <p:cNvSpPr/>
          <p:nvPr/>
        </p:nvSpPr>
        <p:spPr>
          <a:xfrm>
            <a:off x="-117566" y="1840672"/>
            <a:ext cx="8077646" cy="1446550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en-US" sz="4400" b="1" dirty="0" smtClea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DIRECCIÓN </a:t>
            </a:r>
            <a:r>
              <a:rPr lang="en-US" sz="4400" b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REGIONAL DE </a:t>
            </a:r>
            <a:r>
              <a:rPr lang="en-US" sz="4400" b="1" dirty="0" smtClea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SALUD</a:t>
            </a:r>
          </a:p>
          <a:p>
            <a:pPr algn="ctr"/>
            <a:r>
              <a:rPr lang="es-PE" sz="4400" b="1" dirty="0" smtClea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TUMBES</a:t>
            </a:r>
            <a:endParaRPr lang="en-US" sz="4400" b="1" dirty="0"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Rectángulo 5"/>
          <p:cNvSpPr/>
          <p:nvPr/>
        </p:nvSpPr>
        <p:spPr>
          <a:xfrm>
            <a:off x="0" y="4010498"/>
            <a:ext cx="5138058" cy="24314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i="0" u="none" strike="noStrike" baseline="0" dirty="0" smtClean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SALA COVID19</a:t>
            </a:r>
            <a:endParaRPr lang="en-US" sz="2400" b="1" i="0" u="none" strike="noStrike" baseline="0" dirty="0" smtClean="0">
              <a:solidFill>
                <a:schemeClr val="accent5">
                  <a:lumMod val="50000"/>
                </a:schemeClr>
              </a:solidFill>
              <a:latin typeface="Calibri" panose="020F0502020204030204" pitchFamily="34" charset="0"/>
            </a:endParaRPr>
          </a:p>
          <a:p>
            <a:pPr algn="ctr"/>
            <a:endParaRPr lang="en-US" sz="2400" b="0" i="0" u="none" strike="noStrike" baseline="0" dirty="0" smtClean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ctr"/>
            <a:r>
              <a:rPr lang="en-US" sz="2400" b="1" dirty="0" err="1">
                <a:solidFill>
                  <a:srgbClr val="000000"/>
                </a:solidFill>
                <a:latin typeface="Calibri" panose="020F0502020204030204" pitchFamily="34" charset="0"/>
              </a:rPr>
              <a:t>Semana</a:t>
            </a:r>
            <a:r>
              <a:rPr lang="en-US" sz="2400" b="1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Calibri" panose="020F0502020204030204" pitchFamily="34" charset="0"/>
              </a:rPr>
              <a:t>Epidemiológica</a:t>
            </a:r>
            <a:r>
              <a:rPr lang="en-US" sz="2400" b="1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sz="2400" b="1" dirty="0" smtClean="0">
                <a:solidFill>
                  <a:srgbClr val="000000"/>
                </a:solidFill>
                <a:latin typeface="Calibri" panose="020F0502020204030204" pitchFamily="34" charset="0"/>
              </a:rPr>
              <a:t>21 </a:t>
            </a:r>
            <a:endParaRPr lang="en-US" sz="24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ctr"/>
            <a:r>
              <a:rPr lang="en-US" sz="1600" b="1" dirty="0">
                <a:solidFill>
                  <a:srgbClr val="FF0000"/>
                </a:solidFill>
                <a:latin typeface="Calibri" panose="020F0502020204030204" pitchFamily="34" charset="0"/>
              </a:rPr>
              <a:t>(Corte </a:t>
            </a:r>
            <a:r>
              <a:rPr lang="en-US" sz="1600" b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25/05/2024 </a:t>
            </a:r>
            <a:r>
              <a:rPr lang="en-US" sz="1600" b="1" dirty="0">
                <a:solidFill>
                  <a:srgbClr val="FF0000"/>
                </a:solidFill>
                <a:latin typeface="Calibri" panose="020F0502020204030204" pitchFamily="34" charset="0"/>
              </a:rPr>
              <a:t>a las </a:t>
            </a:r>
            <a:r>
              <a:rPr lang="en-US" sz="1600" b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11:59 </a:t>
            </a:r>
            <a:r>
              <a:rPr lang="en-US" sz="1600" b="1" dirty="0">
                <a:solidFill>
                  <a:srgbClr val="FF0000"/>
                </a:solidFill>
                <a:latin typeface="Calibri" panose="020F0502020204030204" pitchFamily="34" charset="0"/>
              </a:rPr>
              <a:t>pm</a:t>
            </a:r>
            <a:r>
              <a:rPr lang="en-US" sz="1600" b="1" dirty="0" smtClean="0">
                <a:solidFill>
                  <a:srgbClr val="FF0000"/>
                </a:solidFill>
                <a:latin typeface="Calibri" panose="020F0502020204030204" pitchFamily="34" charset="0"/>
              </a:rPr>
              <a:t>)</a:t>
            </a:r>
          </a:p>
          <a:p>
            <a:pPr algn="ctr"/>
            <a:endParaRPr lang="en-US" sz="240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ctr"/>
            <a:r>
              <a:rPr lang="es-ES" sz="2400" b="1" i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(Del </a:t>
            </a:r>
            <a:r>
              <a:rPr lang="es-ES" sz="2400" b="1" i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19 </a:t>
            </a:r>
            <a:r>
              <a:rPr lang="es-ES" sz="2400" b="1" i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al </a:t>
            </a:r>
            <a:r>
              <a:rPr lang="es-ES" sz="2400" b="1" i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25 mayo del </a:t>
            </a:r>
            <a:r>
              <a:rPr lang="es-ES" sz="2400" b="1" i="1" u="sng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2024)</a:t>
            </a:r>
            <a:endParaRPr lang="en-US" sz="2400" b="1" i="1" u="sng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074" name="Picture 2" descr="Inicio - Diresa Tumbe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6815" y="118288"/>
            <a:ext cx="1832882" cy="812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 descr="renace – CDC MINSA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93033" y="101599"/>
            <a:ext cx="971005" cy="957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14343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84884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231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Letalidad* por COVID-19 según sexo y etapas de vida</a:t>
            </a:r>
            <a:r>
              <a:rPr lang="es-PE" sz="2000" b="1" dirty="0"/>
              <a:t> 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 smtClean="0"/>
              <a:t>Región Tumbes, </a:t>
            </a:r>
            <a:r>
              <a:rPr lang="es-ES" sz="2000" b="1" dirty="0" smtClean="0"/>
              <a:t>al 25 de mayo 2024 (SE21)</a:t>
            </a:r>
            <a:endParaRPr lang="es-PE" sz="2000" b="1" dirty="0"/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81B33D73-4B5D-43CA-9096-3987E57016B5}"/>
              </a:ext>
            </a:extLst>
          </p:cNvPr>
          <p:cNvSpPr txBox="1"/>
          <p:nvPr/>
        </p:nvSpPr>
        <p:spPr>
          <a:xfrm>
            <a:off x="7077388" y="6510413"/>
            <a:ext cx="51146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*Letalidad: Relación de fallecidos confirmados entre casos confirmados 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F78D0544-37A8-4102-B6BF-F4AAC00754FF}"/>
              </a:ext>
            </a:extLst>
          </p:cNvPr>
          <p:cNvSpPr txBox="1"/>
          <p:nvPr/>
        </p:nvSpPr>
        <p:spPr>
          <a:xfrm>
            <a:off x="8404584" y="4249078"/>
            <a:ext cx="268336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Letalidad* por etapas de vida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D648E1AC-74D1-25CD-EC84-4CB6668E371D}"/>
              </a:ext>
            </a:extLst>
          </p:cNvPr>
          <p:cNvSpPr txBox="1"/>
          <p:nvPr/>
        </p:nvSpPr>
        <p:spPr>
          <a:xfrm>
            <a:off x="8853584" y="1300870"/>
            <a:ext cx="178536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Fallecidos por sexo</a:t>
            </a:r>
          </a:p>
        </p:txBody>
      </p:sp>
      <p:graphicFrame>
        <p:nvGraphicFramePr>
          <p:cNvPr id="6" name="Gráfico 5">
            <a:extLst>
              <a:ext uri="{FF2B5EF4-FFF2-40B4-BE49-F238E27FC236}">
                <a16:creationId xmlns:a16="http://schemas.microsoft.com/office/drawing/2014/main" id="{65C42DC6-D74C-9D68-8F7E-342701FF7D5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239232"/>
              </p:ext>
            </p:extLst>
          </p:nvPr>
        </p:nvGraphicFramePr>
        <p:xfrm>
          <a:off x="7817786" y="1618756"/>
          <a:ext cx="4061965" cy="24754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2" name="Imagen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752707"/>
            <a:ext cx="6858972" cy="4114211"/>
          </a:xfrm>
          <a:prstGeom prst="rect">
            <a:avLst/>
          </a:prstGeom>
        </p:spPr>
      </p:pic>
      <p:graphicFrame>
        <p:nvGraphicFramePr>
          <p:cNvPr id="13" name="Gráfico 12">
            <a:extLst>
              <a:ext uri="{FF2B5EF4-FFF2-40B4-BE49-F238E27FC236}">
                <a16:creationId xmlns:a16="http://schemas.microsoft.com/office/drawing/2014/main" id="{00000000-0008-0000-0A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1673464"/>
              </p:ext>
            </p:extLst>
          </p:nvPr>
        </p:nvGraphicFramePr>
        <p:xfrm>
          <a:off x="6864937" y="4621699"/>
          <a:ext cx="4985742" cy="19645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1794333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303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Fallecidos por COVID-19 </a:t>
            </a:r>
            <a:r>
              <a:rPr lang="es-PE" sz="2000" b="1" dirty="0"/>
              <a:t>en las últimas 16 semanas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 smtClean="0"/>
              <a:t>Región Tumbes, </a:t>
            </a:r>
            <a:r>
              <a:rPr lang="es-ES" sz="2000" b="1" dirty="0" smtClean="0"/>
              <a:t>al 25 de mayo 2024 (SE21)</a:t>
            </a:r>
            <a:endParaRPr lang="es-PE" sz="2000" b="1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DF24F073-3B25-5097-5335-DE27F0E15F75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2E292C58-8597-4792-0D27-FD4D41B831BD}"/>
              </a:ext>
            </a:extLst>
          </p:cNvPr>
          <p:cNvSpPr txBox="1"/>
          <p:nvPr/>
        </p:nvSpPr>
        <p:spPr>
          <a:xfrm>
            <a:off x="2962498" y="2551837"/>
            <a:ext cx="690963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3600" dirty="0"/>
              <a:t>NO SE NOTIFICARON DEFUNCIONES EN LAS ULTIMAS </a:t>
            </a:r>
            <a:r>
              <a:rPr lang="es-PE" sz="3600" dirty="0" smtClean="0"/>
              <a:t>6 </a:t>
            </a:r>
            <a:r>
              <a:rPr lang="es-PE" sz="3600" dirty="0"/>
              <a:t>SEMANAS EPIDEMIOLÓGICAS</a:t>
            </a:r>
          </a:p>
        </p:txBody>
      </p:sp>
    </p:spTree>
    <p:extLst>
      <p:ext uri="{BB962C8B-B14F-4D97-AF65-F5344CB8AC3E}">
        <p14:creationId xmlns:p14="http://schemas.microsoft.com/office/powerpoint/2010/main" val="109084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18326" y="174180"/>
            <a:ext cx="730583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Letalidad por COVID-19 en la Región de Tumbes - 2022</a:t>
            </a:r>
          </a:p>
          <a:p>
            <a:pPr algn="ctr"/>
            <a:r>
              <a:rPr lang="es-ES" sz="2000" b="1" dirty="0" smtClean="0"/>
              <a:t>Región Tumbes, </a:t>
            </a:r>
            <a:r>
              <a:rPr lang="es-ES" sz="2000" b="1" dirty="0" smtClean="0"/>
              <a:t>al 25 de mayo 2024 (SE21)</a:t>
            </a:r>
            <a:endParaRPr lang="es-PE" sz="2000" b="1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3EADF292-F9A3-B59B-BC42-866D674DB747}"/>
              </a:ext>
            </a:extLst>
          </p:cNvPr>
          <p:cNvSpPr txBox="1"/>
          <p:nvPr/>
        </p:nvSpPr>
        <p:spPr>
          <a:xfrm>
            <a:off x="9163355" y="2222191"/>
            <a:ext cx="169533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Letalidad por sexo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A50750F1-713E-4706-1A61-CEC3F07A4059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graphicFrame>
        <p:nvGraphicFramePr>
          <p:cNvPr id="11" name="Gráfico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67071825"/>
              </p:ext>
            </p:extLst>
          </p:nvPr>
        </p:nvGraphicFramePr>
        <p:xfrm>
          <a:off x="7484935" y="2554061"/>
          <a:ext cx="4641760" cy="305873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12" name="Imagen 11"/>
          <p:cNvPicPr>
            <a:picLocks noChangeAspect="1"/>
          </p:cNvPicPr>
          <p:nvPr/>
        </p:nvPicPr>
        <p:blipFill rotWithShape="1">
          <a:blip r:embed="rId5"/>
          <a:srcRect l="4079" t="3905" r="4965" b="2700"/>
          <a:stretch/>
        </p:blipFill>
        <p:spPr>
          <a:xfrm>
            <a:off x="97487" y="1566414"/>
            <a:ext cx="6673756" cy="4135271"/>
          </a:xfrm>
          <a:prstGeom prst="rect">
            <a:avLst/>
          </a:prstGeom>
        </p:spPr>
      </p:pic>
      <p:pic>
        <p:nvPicPr>
          <p:cNvPr id="13" name="Imagen 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07354" y="5188704"/>
            <a:ext cx="2263889" cy="843375"/>
          </a:xfrm>
          <a:prstGeom prst="rect">
            <a:avLst/>
          </a:prstGeom>
        </p:spPr>
      </p:pic>
      <p:sp>
        <p:nvSpPr>
          <p:cNvPr id="14" name="CuadroTexto 13">
            <a:extLst>
              <a:ext uri="{FF2B5EF4-FFF2-40B4-BE49-F238E27FC236}">
                <a16:creationId xmlns:a16="http://schemas.microsoft.com/office/drawing/2014/main" id="{C6EF4C60-8A44-056B-9FCA-7AF8B8ABCF1E}"/>
              </a:ext>
            </a:extLst>
          </p:cNvPr>
          <p:cNvSpPr txBox="1"/>
          <p:nvPr/>
        </p:nvSpPr>
        <p:spPr>
          <a:xfrm>
            <a:off x="97487" y="1558017"/>
            <a:ext cx="21224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dirty="0"/>
              <a:t>PERIODO </a:t>
            </a:r>
            <a:r>
              <a:rPr lang="es-PE" dirty="0" smtClean="0"/>
              <a:t>2024</a:t>
            </a:r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1047524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" name="Imagen 8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22224" y="0"/>
            <a:ext cx="1221422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9844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4438645" y="130372"/>
            <a:ext cx="470487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 smtClean="0"/>
              <a:t>Comportamiento  de COVID-19</a:t>
            </a:r>
            <a:endParaRPr lang="es-PE" sz="2000" b="1" dirty="0"/>
          </a:p>
          <a:p>
            <a:pPr algn="ctr"/>
            <a:r>
              <a:rPr lang="es-ES" sz="2000" b="1" dirty="0" smtClean="0"/>
              <a:t>Región Tumbes, </a:t>
            </a:r>
            <a:r>
              <a:rPr lang="es-ES" sz="2000" b="1" dirty="0" smtClean="0"/>
              <a:t>al 25 de mayo 2024 (SE21)</a:t>
            </a:r>
            <a:endParaRPr lang="es-PE" sz="2000" b="1" dirty="0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62595" y="939600"/>
            <a:ext cx="9866810" cy="591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1634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58004" y="130372"/>
            <a:ext cx="72661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inicio de síntomas </a:t>
            </a:r>
          </a:p>
          <a:p>
            <a:pPr algn="ctr"/>
            <a:r>
              <a:rPr lang="es-ES" sz="2000" b="1" dirty="0" smtClean="0"/>
              <a:t>Región Tumbes, </a:t>
            </a:r>
            <a:r>
              <a:rPr lang="es-ES" sz="2000" b="1" dirty="0" smtClean="0"/>
              <a:t>al 25 de mayo 2024 (SE21)</a:t>
            </a:r>
            <a:endParaRPr lang="es-PE" sz="2000" b="1" dirty="0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4000" y="905465"/>
            <a:ext cx="9864000" cy="591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4738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51410"/>
            <a:ext cx="72661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inicio de síntomas 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 smtClean="0"/>
              <a:t>Región Tumbes, </a:t>
            </a:r>
            <a:r>
              <a:rPr lang="es-ES" sz="2000" b="1" dirty="0" smtClean="0"/>
              <a:t>al 25 de mayo 2024 (SE21)</a:t>
            </a:r>
            <a:endParaRPr lang="es-PE" sz="2000" b="1" dirty="0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62595" y="950717"/>
            <a:ext cx="9866810" cy="59184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ángulo redondeado 11"/>
              <p:cNvSpPr/>
              <p:nvPr/>
            </p:nvSpPr>
            <p:spPr>
              <a:xfrm>
                <a:off x="10842152" y="4885906"/>
                <a:ext cx="1302836" cy="627797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b="1" dirty="0">
                    <a:solidFill>
                      <a:schemeClr val="tx1"/>
                    </a:solidFill>
                  </a:rPr>
                  <a:t>= </a:t>
                </a:r>
                <a:r>
                  <a:rPr lang="es-ES" b="1" dirty="0" smtClean="0">
                    <a:solidFill>
                      <a:schemeClr val="tx1"/>
                    </a:solidFill>
                  </a:rPr>
                  <a:t>1.87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2" name="Rectángulo redondeado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42152" y="4885906"/>
                <a:ext cx="1302836" cy="627797"/>
              </a:xfrm>
              <a:prstGeom prst="round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ángulo redondeado 13"/>
              <p:cNvSpPr/>
              <p:nvPr/>
            </p:nvSpPr>
            <p:spPr>
              <a:xfrm>
                <a:off x="10122845" y="3193344"/>
                <a:ext cx="2022143" cy="832520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sz="1400" b="1" dirty="0">
                    <a:solidFill>
                      <a:schemeClr val="tx1"/>
                    </a:solidFill>
                  </a:rPr>
                  <a:t>= Promedio de casos en las últimas </a:t>
                </a:r>
                <a:r>
                  <a:rPr lang="es-ES" sz="1400" b="1" dirty="0" smtClean="0">
                    <a:solidFill>
                      <a:schemeClr val="tx1"/>
                    </a:solidFill>
                  </a:rPr>
                  <a:t>22 </a:t>
                </a:r>
                <a:r>
                  <a:rPr lang="es-ES" sz="1400" b="1" dirty="0">
                    <a:solidFill>
                      <a:schemeClr val="tx1"/>
                    </a:solidFill>
                  </a:rPr>
                  <a:t>semanas</a:t>
                </a:r>
                <a:endParaRPr lang="en-US" sz="1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4" name="Rectángulo redondeado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22845" y="3193344"/>
                <a:ext cx="2022143" cy="832520"/>
              </a:xfrm>
              <a:prstGeom prst="roundRect">
                <a:avLst/>
              </a:prstGeom>
              <a:blipFill>
                <a:blip r:embed="rId6"/>
                <a:stretch>
                  <a:fillRect b="-144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Conector recto 14"/>
          <p:cNvCxnSpPr/>
          <p:nvPr/>
        </p:nvCxnSpPr>
        <p:spPr>
          <a:xfrm>
            <a:off x="2129051" y="5199804"/>
            <a:ext cx="8393382" cy="1"/>
          </a:xfrm>
          <a:prstGeom prst="line">
            <a:avLst/>
          </a:prstGeom>
          <a:ln w="3810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86876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3032"/>
            <a:ext cx="688053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hospitalización</a:t>
            </a:r>
          </a:p>
          <a:p>
            <a:pPr algn="ctr"/>
            <a:r>
              <a:rPr lang="es-PE" sz="2000" b="1" dirty="0"/>
              <a:t> </a:t>
            </a:r>
            <a:r>
              <a:rPr lang="es-ES" sz="2000" b="1" dirty="0" smtClean="0"/>
              <a:t>Región Tumbes, </a:t>
            </a:r>
            <a:r>
              <a:rPr lang="es-ES" sz="2000" b="1" dirty="0" smtClean="0"/>
              <a:t>al 25 de mayo 2024 (SE21)</a:t>
            </a:r>
            <a:endParaRPr lang="es-PE" sz="2000" b="1" dirty="0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4000" y="939600"/>
            <a:ext cx="9864000" cy="591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8845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97579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Comportamiento de </a:t>
            </a:r>
            <a:r>
              <a:rPr lang="es-PE" sz="2000" b="1" dirty="0" smtClean="0"/>
              <a:t>los linajes de las </a:t>
            </a:r>
            <a:r>
              <a:rPr lang="es-PE" sz="2000" b="1" dirty="0"/>
              <a:t>Variantes de COVID-19</a:t>
            </a:r>
          </a:p>
          <a:p>
            <a:pPr algn="ctr"/>
            <a:r>
              <a:rPr lang="es-ES" sz="2000" b="1" dirty="0" smtClean="0"/>
              <a:t>Región Tumbes, </a:t>
            </a:r>
            <a:r>
              <a:rPr lang="es-ES" sz="2000" b="1" dirty="0" smtClean="0"/>
              <a:t>al 25 de mayo 2024 (SE21)</a:t>
            </a:r>
            <a:endParaRPr lang="es-PE" sz="2000" b="1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2595" y="939600"/>
            <a:ext cx="9866810" cy="591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251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97579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TIA* de casos confirmados de COVID-19 por distritos </a:t>
            </a:r>
          </a:p>
          <a:p>
            <a:pPr algn="ctr"/>
            <a:r>
              <a:rPr lang="es-ES" sz="2000" b="1" dirty="0" smtClean="0"/>
              <a:t>Región Tumbes, </a:t>
            </a:r>
            <a:r>
              <a:rPr lang="es-ES" sz="2000" b="1" dirty="0" smtClean="0"/>
              <a:t>al 25 de mayo 2024 (SE21)</a:t>
            </a:r>
            <a:endParaRPr lang="es-PE" sz="2000" b="1" dirty="0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163C6E49-982B-4672-BABE-4E9E5A3F740A}"/>
              </a:ext>
            </a:extLst>
          </p:cNvPr>
          <p:cNvSpPr txBox="1"/>
          <p:nvPr/>
        </p:nvSpPr>
        <p:spPr>
          <a:xfrm>
            <a:off x="31348" y="6349252"/>
            <a:ext cx="334466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900" dirty="0"/>
              <a:t>*TIA = Tasa de incidencia acumulada por cada 10, 000 habitantes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CB93453A-DE70-72B3-44A4-37A6613BECDB}"/>
              </a:ext>
            </a:extLst>
          </p:cNvPr>
          <p:cNvSpPr txBox="1"/>
          <p:nvPr/>
        </p:nvSpPr>
        <p:spPr>
          <a:xfrm>
            <a:off x="31348" y="6581001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18521" y="2240479"/>
            <a:ext cx="6673479" cy="2844724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" y="1912901"/>
            <a:ext cx="5518520" cy="3423135"/>
          </a:xfrm>
          <a:prstGeom prst="rect">
            <a:avLst/>
          </a:prstGeom>
        </p:spPr>
      </p:pic>
      <p:sp>
        <p:nvSpPr>
          <p:cNvPr id="13" name="CuadroTexto 12">
            <a:extLst>
              <a:ext uri="{FF2B5EF4-FFF2-40B4-BE49-F238E27FC236}">
                <a16:creationId xmlns:a16="http://schemas.microsoft.com/office/drawing/2014/main" id="{EA57B83D-9DE3-E57A-C105-B3F6BFCF6F7C}"/>
              </a:ext>
            </a:extLst>
          </p:cNvPr>
          <p:cNvSpPr txBox="1"/>
          <p:nvPr/>
        </p:nvSpPr>
        <p:spPr>
          <a:xfrm>
            <a:off x="-130614" y="2046289"/>
            <a:ext cx="16907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PERIODO </a:t>
            </a:r>
            <a:r>
              <a:rPr lang="es-PE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2024</a:t>
            </a:r>
            <a:endParaRPr lang="es-PE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120324" y="5085203"/>
            <a:ext cx="2182454" cy="843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5092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84084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Casos confirmados de COVID-19, según Distrito y edad</a:t>
            </a:r>
            <a:endParaRPr lang="es-PE" sz="2000" b="1" dirty="0"/>
          </a:p>
          <a:p>
            <a:pPr algn="ctr"/>
            <a:r>
              <a:rPr lang="es-ES" sz="2000" b="1" dirty="0" smtClean="0"/>
              <a:t>Región Tumbes, </a:t>
            </a:r>
            <a:r>
              <a:rPr lang="es-ES" sz="2000" b="1" dirty="0" smtClean="0"/>
              <a:t>al 25 de mayo 2024 (SE21)</a:t>
            </a:r>
            <a:endParaRPr lang="es-PE" sz="2000" b="1" dirty="0"/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28392" y="3169790"/>
            <a:ext cx="6063608" cy="3637128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938381"/>
            <a:ext cx="6063608" cy="3637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3633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2" y="16231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Casos confirmados de COVID-19 según grupo etario y sexo </a:t>
            </a:r>
          </a:p>
          <a:p>
            <a:pPr algn="ctr"/>
            <a:r>
              <a:rPr lang="es-ES" sz="2000" b="1" dirty="0" smtClean="0"/>
              <a:t>Región Tumbes, </a:t>
            </a:r>
            <a:r>
              <a:rPr lang="es-ES" sz="2000" b="1" dirty="0" smtClean="0"/>
              <a:t>al 25 de mayo 2024 (SE21)</a:t>
            </a:r>
            <a:endParaRPr lang="es-PE" sz="2000" b="1" dirty="0"/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56EDF85C-9581-299A-C75E-75BF0F02381A}"/>
              </a:ext>
            </a:extLst>
          </p:cNvPr>
          <p:cNvSpPr txBox="1"/>
          <p:nvPr/>
        </p:nvSpPr>
        <p:spPr>
          <a:xfrm>
            <a:off x="0" y="6581001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cxnSp>
        <p:nvCxnSpPr>
          <p:cNvPr id="6" name="Conector recto 5">
            <a:extLst>
              <a:ext uri="{FF2B5EF4-FFF2-40B4-BE49-F238E27FC236}">
                <a16:creationId xmlns:a16="http://schemas.microsoft.com/office/drawing/2014/main" id="{6AA68ACB-FE51-409C-B2C1-F36D11E5F049}"/>
              </a:ext>
            </a:extLst>
          </p:cNvPr>
          <p:cNvCxnSpPr/>
          <p:nvPr/>
        </p:nvCxnSpPr>
        <p:spPr>
          <a:xfrm>
            <a:off x="6663267" y="1148778"/>
            <a:ext cx="0" cy="522000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Imagen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48735" y="2058541"/>
            <a:ext cx="5443265" cy="3265029"/>
          </a:xfrm>
          <a:prstGeom prst="rect">
            <a:avLst/>
          </a:prstGeom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7FAA66AA-15CA-905B-814A-7408FC26DC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1270" y="2836607"/>
            <a:ext cx="428948" cy="12529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1E68ECBF-8833-8ED8-1110-9147381062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99432" y="2868887"/>
            <a:ext cx="490419" cy="11775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9" name="Grupo 18">
            <a:extLst>
              <a:ext uri="{FF2B5EF4-FFF2-40B4-BE49-F238E27FC236}">
                <a16:creationId xmlns:a16="http://schemas.microsoft.com/office/drawing/2014/main" id="{00000000-0008-0000-0300-000006000000}"/>
              </a:ext>
            </a:extLst>
          </p:cNvPr>
          <p:cNvGrpSpPr/>
          <p:nvPr/>
        </p:nvGrpSpPr>
        <p:grpSpPr>
          <a:xfrm>
            <a:off x="0" y="1485903"/>
            <a:ext cx="6577800" cy="4409930"/>
            <a:chOff x="0" y="0"/>
            <a:chExt cx="4931700" cy="4276725"/>
          </a:xfrm>
        </p:grpSpPr>
        <p:graphicFrame>
          <p:nvGraphicFramePr>
            <p:cNvPr id="20" name="Gráfico 19">
              <a:extLst>
                <a:ext uri="{FF2B5EF4-FFF2-40B4-BE49-F238E27FC236}">
                  <a16:creationId xmlns:a16="http://schemas.microsoft.com/office/drawing/2014/main" id="{00000000-0008-0000-0300-000003000000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921820043"/>
                </p:ext>
              </p:extLst>
            </p:nvPr>
          </p:nvGraphicFramePr>
          <p:xfrm>
            <a:off x="0" y="0"/>
            <a:ext cx="4931700" cy="4276725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6"/>
            </a:graphicData>
          </a:graphic>
        </p:graphicFrame>
        <p:pic>
          <p:nvPicPr>
            <p:cNvPr id="21" name="Imagen 20">
              <a:extLst>
                <a:ext uri="{FF2B5EF4-FFF2-40B4-BE49-F238E27FC236}">
                  <a16:creationId xmlns:a16="http://schemas.microsoft.com/office/drawing/2014/main" id="{00000000-0008-0000-0300-00000400000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2994" y="123937"/>
              <a:ext cx="379978" cy="11047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2" name="Imagen 21">
              <a:extLst>
                <a:ext uri="{FF2B5EF4-FFF2-40B4-BE49-F238E27FC236}">
                  <a16:creationId xmlns:a16="http://schemas.microsoft.com/office/drawing/2014/main" id="{00000000-0008-0000-0300-00000500000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78990" y="152399"/>
              <a:ext cx="434431" cy="10382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4015010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Yu Gothic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Yu Gothic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29722</TotalTime>
  <Words>349</Words>
  <Application>Microsoft Office PowerPoint</Application>
  <PresentationFormat>Panorámica</PresentationFormat>
  <Paragraphs>53</Paragraphs>
  <Slides>13</Slides>
  <Notes>6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Cambria Math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Jhon Carbajal Crisanto</dc:creator>
  <cp:lastModifiedBy>Pvilchez</cp:lastModifiedBy>
  <cp:revision>2607</cp:revision>
  <dcterms:created xsi:type="dcterms:W3CDTF">2022-02-06T20:00:10Z</dcterms:created>
  <dcterms:modified xsi:type="dcterms:W3CDTF">2024-06-01T03:08:08Z</dcterms:modified>
</cp:coreProperties>
</file>