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66" r:id="rId11"/>
    <p:sldId id="270" r:id="rId12"/>
    <p:sldId id="274" r:id="rId13"/>
    <p:sldId id="276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CCFF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68" d="100"/>
          <a:sy n="68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'Grupo Edad'!$J$8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Edad'!$H$9:$H$26</c:f>
              <c:strCache>
                <c:ptCount val="18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</c:strCache>
            </c:strRef>
          </c:cat>
          <c:val>
            <c:numRef>
              <c:f>'Grupo Edad'!$J$9:$J$26</c:f>
              <c:numCache>
                <c:formatCode>0;0</c:formatCode>
                <c:ptCount val="18"/>
                <c:pt idx="0">
                  <c:v>-1</c:v>
                </c:pt>
                <c:pt idx="1">
                  <c:v>-2</c:v>
                </c:pt>
                <c:pt idx="2">
                  <c:v>-2</c:v>
                </c:pt>
                <c:pt idx="3">
                  <c:v>0</c:v>
                </c:pt>
                <c:pt idx="4">
                  <c:v>-2</c:v>
                </c:pt>
                <c:pt idx="5">
                  <c:v>0</c:v>
                </c:pt>
                <c:pt idx="6">
                  <c:v>-2</c:v>
                </c:pt>
                <c:pt idx="7">
                  <c:v>0</c:v>
                </c:pt>
                <c:pt idx="8">
                  <c:v>-1</c:v>
                </c:pt>
                <c:pt idx="9">
                  <c:v>-1</c:v>
                </c:pt>
                <c:pt idx="10">
                  <c:v>-6</c:v>
                </c:pt>
                <c:pt idx="11">
                  <c:v>-1</c:v>
                </c:pt>
                <c:pt idx="12">
                  <c:v>0</c:v>
                </c:pt>
                <c:pt idx="13">
                  <c:v>-2</c:v>
                </c:pt>
                <c:pt idx="14">
                  <c:v>-1</c:v>
                </c:pt>
                <c:pt idx="15">
                  <c:v>-1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BA-4DFA-81B3-C4412D017080}"/>
            </c:ext>
          </c:extLst>
        </c:ser>
        <c:ser>
          <c:idx val="1"/>
          <c:order val="1"/>
          <c:tx>
            <c:strRef>
              <c:f>'Grupo Edad'!$K$8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339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Edad'!$H$9:$H$26</c:f>
              <c:strCache>
                <c:ptCount val="18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</c:strCache>
            </c:strRef>
          </c:cat>
          <c:val>
            <c:numRef>
              <c:f>'Grupo Edad'!$K$9:$K$26</c:f>
              <c:numCache>
                <c:formatCode>General</c:formatCode>
                <c:ptCount val="18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  <c:pt idx="4">
                  <c:v>6</c:v>
                </c:pt>
                <c:pt idx="5">
                  <c:v>4</c:v>
                </c:pt>
                <c:pt idx="6">
                  <c:v>2</c:v>
                </c:pt>
                <c:pt idx="7">
                  <c:v>5</c:v>
                </c:pt>
                <c:pt idx="8">
                  <c:v>5</c:v>
                </c:pt>
                <c:pt idx="9">
                  <c:v>7</c:v>
                </c:pt>
                <c:pt idx="10">
                  <c:v>5</c:v>
                </c:pt>
                <c:pt idx="11">
                  <c:v>3</c:v>
                </c:pt>
                <c:pt idx="12">
                  <c:v>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BA-4DFA-81B3-C4412D0170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7"/>
          <c:min val="-7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17620767380264"/>
          <c:y val="6.5891520219573937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B1-45D7-8291-EE1E0FFB5360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B1-45D7-8291-EE1E0FFB5360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BB1-45D7-8291-EE1E0FFB5360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BB1-45D7-8291-EE1E0FFB53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BB1-45D7-8291-EE1E0FFB53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FF66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66FF"/>
              </a:solidFill>
              <a:ln>
                <a:solidFill>
                  <a:srgbClr val="FF66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2B3-4C22-8B91-C905550A11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'Letalidad y Mort'!$J$16:$J$17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'Letalidad y Mort'!$L$16:$L$17</c:f>
              <c:numCache>
                <c:formatCode>0.00%</c:formatCode>
                <c:ptCount val="2"/>
                <c:pt idx="0">
                  <c:v>4.5454545454545456E-2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B3-4C22-8B91-C905550A1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6343616"/>
        <c:axId val="1296368576"/>
      </c:barChart>
      <c:catAx>
        <c:axId val="13363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96368576"/>
        <c:crosses val="autoZero"/>
        <c:auto val="1"/>
        <c:lblAlgn val="ctr"/>
        <c:lblOffset val="100"/>
        <c:noMultiLvlLbl val="0"/>
      </c:catAx>
      <c:valAx>
        <c:axId val="129636857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3634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22/07/2024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22/07/2024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22/07/2024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22/07/2024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22/07/2024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22/07/2024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22/07/2024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22/07/2024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22/07/2024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22/07/2024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22/07/2024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22/07/2024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.xlsm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"/>
            <a:ext cx="10287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rma libre 33"/>
          <p:cNvSpPr/>
          <p:nvPr/>
        </p:nvSpPr>
        <p:spPr>
          <a:xfrm rot="10800000">
            <a:off x="0" y="0"/>
            <a:ext cx="12191999" cy="6857999"/>
          </a:xfrm>
          <a:custGeom>
            <a:avLst/>
            <a:gdLst>
              <a:gd name="connsiteX0" fmla="*/ 5036461 w 12191999"/>
              <a:gd name="connsiteY0" fmla="*/ 2895600 h 6857999"/>
              <a:gd name="connsiteX1" fmla="*/ 5370290 w 12191999"/>
              <a:gd name="connsiteY1" fmla="*/ 2316481 h 6857999"/>
              <a:gd name="connsiteX2" fmla="*/ 5370290 w 12191999"/>
              <a:gd name="connsiteY2" fmla="*/ 2 h 6857999"/>
              <a:gd name="connsiteX3" fmla="*/ 4702633 w 12191999"/>
              <a:gd name="connsiteY3" fmla="*/ 2 h 6857999"/>
              <a:gd name="connsiteX4" fmla="*/ 4702633 w 12191999"/>
              <a:gd name="connsiteY4" fmla="*/ 2316481 h 6857999"/>
              <a:gd name="connsiteX5" fmla="*/ 2728688 w 12191999"/>
              <a:gd name="connsiteY5" fmla="*/ 4318000 h 6857999"/>
              <a:gd name="connsiteX6" fmla="*/ 3062516 w 12191999"/>
              <a:gd name="connsiteY6" fmla="*/ 3454401 h 6857999"/>
              <a:gd name="connsiteX7" fmla="*/ 3062516 w 12191999"/>
              <a:gd name="connsiteY7" fmla="*/ 1 h 6857999"/>
              <a:gd name="connsiteX8" fmla="*/ 2394859 w 12191999"/>
              <a:gd name="connsiteY8" fmla="*/ 1 h 6857999"/>
              <a:gd name="connsiteX9" fmla="*/ 2394859 w 12191999"/>
              <a:gd name="connsiteY9" fmla="*/ 3454401 h 6857999"/>
              <a:gd name="connsiteX10" fmla="*/ 4267201 w 12191999"/>
              <a:gd name="connsiteY10" fmla="*/ 4318002 h 6857999"/>
              <a:gd name="connsiteX11" fmla="*/ 4601030 w 12191999"/>
              <a:gd name="connsiteY11" fmla="*/ 3454402 h 6857999"/>
              <a:gd name="connsiteX12" fmla="*/ 4601030 w 12191999"/>
              <a:gd name="connsiteY12" fmla="*/ 2 h 6857999"/>
              <a:gd name="connsiteX13" fmla="*/ 3933373 w 12191999"/>
              <a:gd name="connsiteY13" fmla="*/ 2 h 6857999"/>
              <a:gd name="connsiteX14" fmla="*/ 3933373 w 12191999"/>
              <a:gd name="connsiteY14" fmla="*/ 3454402 h 6857999"/>
              <a:gd name="connsiteX15" fmla="*/ 3497946 w 12191999"/>
              <a:gd name="connsiteY15" fmla="*/ 4913086 h 6857999"/>
              <a:gd name="connsiteX16" fmla="*/ 3831774 w 12191999"/>
              <a:gd name="connsiteY16" fmla="*/ 3930469 h 6857999"/>
              <a:gd name="connsiteX17" fmla="*/ 3831774 w 12191999"/>
              <a:gd name="connsiteY17" fmla="*/ 2 h 6857999"/>
              <a:gd name="connsiteX18" fmla="*/ 3164117 w 12191999"/>
              <a:gd name="connsiteY18" fmla="*/ 2 h 6857999"/>
              <a:gd name="connsiteX19" fmla="*/ 3164117 w 12191999"/>
              <a:gd name="connsiteY19" fmla="*/ 3930469 h 6857999"/>
              <a:gd name="connsiteX20" fmla="*/ 1190174 w 12191999"/>
              <a:gd name="connsiteY20" fmla="*/ 5188856 h 6857999"/>
              <a:gd name="connsiteX21" fmla="*/ 1524003 w 12191999"/>
              <a:gd name="connsiteY21" fmla="*/ 4151085 h 6857999"/>
              <a:gd name="connsiteX22" fmla="*/ 1524003 w 12191999"/>
              <a:gd name="connsiteY22" fmla="*/ 1 h 6857999"/>
              <a:gd name="connsiteX23" fmla="*/ 856346 w 12191999"/>
              <a:gd name="connsiteY23" fmla="*/ 1 h 6857999"/>
              <a:gd name="connsiteX24" fmla="*/ 856346 w 12191999"/>
              <a:gd name="connsiteY24" fmla="*/ 4151085 h 6857999"/>
              <a:gd name="connsiteX25" fmla="*/ 420918 w 12191999"/>
              <a:gd name="connsiteY25" fmla="*/ 5841999 h 6857999"/>
              <a:gd name="connsiteX26" fmla="*/ 754746 w 12191999"/>
              <a:gd name="connsiteY26" fmla="*/ 4673599 h 6857999"/>
              <a:gd name="connsiteX27" fmla="*/ 754746 w 12191999"/>
              <a:gd name="connsiteY27" fmla="*/ 1 h 6857999"/>
              <a:gd name="connsiteX28" fmla="*/ 87089 w 12191999"/>
              <a:gd name="connsiteY28" fmla="*/ 1 h 6857999"/>
              <a:gd name="connsiteX29" fmla="*/ 87089 w 12191999"/>
              <a:gd name="connsiteY29" fmla="*/ 4673599 h 6857999"/>
              <a:gd name="connsiteX30" fmla="*/ 12191999 w 12191999"/>
              <a:gd name="connsiteY30" fmla="*/ 6857999 h 6857999"/>
              <a:gd name="connsiteX31" fmla="*/ 0 w 12191999"/>
              <a:gd name="connsiteY31" fmla="*/ 6857999 h 6857999"/>
              <a:gd name="connsiteX32" fmla="*/ 0 w 12191999"/>
              <a:gd name="connsiteY32" fmla="*/ 0 h 6857999"/>
              <a:gd name="connsiteX33" fmla="*/ 1625603 w 12191999"/>
              <a:gd name="connsiteY33" fmla="*/ 0 h 6857999"/>
              <a:gd name="connsiteX34" fmla="*/ 1625603 w 12191999"/>
              <a:gd name="connsiteY34" fmla="*/ 5149668 h 6857999"/>
              <a:gd name="connsiteX35" fmla="*/ 1959432 w 12191999"/>
              <a:gd name="connsiteY35" fmla="*/ 6437086 h 6857999"/>
              <a:gd name="connsiteX36" fmla="*/ 2293260 w 12191999"/>
              <a:gd name="connsiteY36" fmla="*/ 5149668 h 6857999"/>
              <a:gd name="connsiteX37" fmla="*/ 2293260 w 12191999"/>
              <a:gd name="connsiteY37" fmla="*/ 0 h 6857999"/>
              <a:gd name="connsiteX38" fmla="*/ 5471894 w 12191999"/>
              <a:gd name="connsiteY38" fmla="*/ 0 h 6857999"/>
              <a:gd name="connsiteX39" fmla="*/ 5471894 w 12191999"/>
              <a:gd name="connsiteY39" fmla="*/ 946331 h 6857999"/>
              <a:gd name="connsiteX40" fmla="*/ 5805723 w 12191999"/>
              <a:gd name="connsiteY40" fmla="*/ 1182914 h 6857999"/>
              <a:gd name="connsiteX41" fmla="*/ 6139551 w 12191999"/>
              <a:gd name="connsiteY41" fmla="*/ 946331 h 6857999"/>
              <a:gd name="connsiteX42" fmla="*/ 6139551 w 12191999"/>
              <a:gd name="connsiteY42" fmla="*/ 0 h 6857999"/>
              <a:gd name="connsiteX43" fmla="*/ 12191999 w 12191999"/>
              <a:gd name="connsiteY4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1999" h="6857999">
                <a:moveTo>
                  <a:pt x="5036461" y="2895600"/>
                </a:moveTo>
                <a:lnTo>
                  <a:pt x="5370290" y="2316481"/>
                </a:lnTo>
                <a:lnTo>
                  <a:pt x="5370290" y="2"/>
                </a:lnTo>
                <a:lnTo>
                  <a:pt x="4702633" y="2"/>
                </a:lnTo>
                <a:lnTo>
                  <a:pt x="4702633" y="2316481"/>
                </a:lnTo>
                <a:close/>
                <a:moveTo>
                  <a:pt x="2728688" y="4318000"/>
                </a:moveTo>
                <a:lnTo>
                  <a:pt x="3062516" y="3454401"/>
                </a:lnTo>
                <a:lnTo>
                  <a:pt x="3062516" y="1"/>
                </a:lnTo>
                <a:lnTo>
                  <a:pt x="2394859" y="1"/>
                </a:lnTo>
                <a:lnTo>
                  <a:pt x="2394859" y="3454401"/>
                </a:lnTo>
                <a:close/>
                <a:moveTo>
                  <a:pt x="4267201" y="4318002"/>
                </a:moveTo>
                <a:lnTo>
                  <a:pt x="4601030" y="3454402"/>
                </a:lnTo>
                <a:lnTo>
                  <a:pt x="4601030" y="2"/>
                </a:lnTo>
                <a:lnTo>
                  <a:pt x="3933373" y="2"/>
                </a:lnTo>
                <a:lnTo>
                  <a:pt x="3933373" y="3454402"/>
                </a:lnTo>
                <a:close/>
                <a:moveTo>
                  <a:pt x="3497946" y="4913086"/>
                </a:moveTo>
                <a:lnTo>
                  <a:pt x="3831774" y="3930469"/>
                </a:lnTo>
                <a:lnTo>
                  <a:pt x="3831774" y="2"/>
                </a:lnTo>
                <a:lnTo>
                  <a:pt x="3164117" y="2"/>
                </a:lnTo>
                <a:lnTo>
                  <a:pt x="3164117" y="3930469"/>
                </a:lnTo>
                <a:close/>
                <a:moveTo>
                  <a:pt x="1190174" y="5188856"/>
                </a:moveTo>
                <a:lnTo>
                  <a:pt x="1524003" y="4151085"/>
                </a:lnTo>
                <a:lnTo>
                  <a:pt x="1524003" y="1"/>
                </a:lnTo>
                <a:lnTo>
                  <a:pt x="856346" y="1"/>
                </a:lnTo>
                <a:lnTo>
                  <a:pt x="856346" y="4151085"/>
                </a:lnTo>
                <a:close/>
                <a:moveTo>
                  <a:pt x="420918" y="5841999"/>
                </a:moveTo>
                <a:lnTo>
                  <a:pt x="754746" y="4673599"/>
                </a:lnTo>
                <a:lnTo>
                  <a:pt x="754746" y="1"/>
                </a:lnTo>
                <a:lnTo>
                  <a:pt x="87089" y="1"/>
                </a:lnTo>
                <a:lnTo>
                  <a:pt x="87089" y="4673599"/>
                </a:lnTo>
                <a:close/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625603" y="0"/>
                </a:lnTo>
                <a:lnTo>
                  <a:pt x="1625603" y="5149668"/>
                </a:lnTo>
                <a:lnTo>
                  <a:pt x="1959432" y="6437086"/>
                </a:lnTo>
                <a:lnTo>
                  <a:pt x="2293260" y="5149668"/>
                </a:lnTo>
                <a:lnTo>
                  <a:pt x="2293260" y="0"/>
                </a:lnTo>
                <a:lnTo>
                  <a:pt x="5471894" y="0"/>
                </a:lnTo>
                <a:lnTo>
                  <a:pt x="5471894" y="946331"/>
                </a:lnTo>
                <a:lnTo>
                  <a:pt x="5805723" y="1182914"/>
                </a:lnTo>
                <a:lnTo>
                  <a:pt x="6139551" y="946331"/>
                </a:lnTo>
                <a:lnTo>
                  <a:pt x="6139551" y="0"/>
                </a:lnTo>
                <a:lnTo>
                  <a:pt x="12191999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5" y="101600"/>
            <a:ext cx="5726331" cy="539203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-117566" y="1840672"/>
            <a:ext cx="8077646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DIRECCIÓN REGIONAL DE SALUD</a:t>
            </a:r>
          </a:p>
          <a:p>
            <a:pPr algn="ctr"/>
            <a:r>
              <a:rPr lang="es-PE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TUMBES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010498"/>
            <a:ext cx="513805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SALA COVID19</a:t>
            </a:r>
            <a:endParaRPr lang="en-US" sz="2400" b="1" i="0" u="none" strike="noStrike" baseline="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Semana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Epidemiológica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29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(Corte 20/07/2024 a las 11:59 pm)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(Del 14 al 20 de julio del 2024)</a:t>
            </a:r>
            <a:endParaRPr lang="en-US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nicio - Diresa Tumb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15" y="118288"/>
            <a:ext cx="1832882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nace – CDC MIN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33" y="101599"/>
            <a:ext cx="971005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20 de julio 2024 (SE29)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4" y="1300870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9232"/>
              </p:ext>
            </p:extLst>
          </p:nvPr>
        </p:nvGraphicFramePr>
        <p:xfrm>
          <a:off x="7817786" y="1618756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422479"/>
              </p:ext>
            </p:extLst>
          </p:nvPr>
        </p:nvGraphicFramePr>
        <p:xfrm>
          <a:off x="6894009" y="4684380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Imagen 12">
            <a:extLst>
              <a:ext uri="{FF2B5EF4-FFF2-40B4-BE49-F238E27FC236}">
                <a16:creationId xmlns:a16="http://schemas.microsoft.com/office/drawing/2014/main" id="{42F0BCF4-345E-6EEB-D774-3CDD52E273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39424"/>
            <a:ext cx="686054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ES" sz="2000" b="1" dirty="0"/>
              <a:t>Región Tumbes, al 20 de julio 2024 (SE29)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51317"/>
            <a:ext cx="7069539" cy="426614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6EF4C60-8A44-056B-9FCA-7AF8B8ABCF1E}"/>
              </a:ext>
            </a:extLst>
          </p:cNvPr>
          <p:cNvSpPr txBox="1"/>
          <p:nvPr/>
        </p:nvSpPr>
        <p:spPr>
          <a:xfrm>
            <a:off x="0" y="1807632"/>
            <a:ext cx="212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PERIODO 2024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473" y="5174443"/>
            <a:ext cx="2187316" cy="814849"/>
          </a:xfrm>
          <a:prstGeom prst="rect">
            <a:avLst/>
          </a:prstGeom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189199"/>
              </p:ext>
            </p:extLst>
          </p:nvPr>
        </p:nvGraphicFramePr>
        <p:xfrm>
          <a:off x="7263252" y="2767890"/>
          <a:ext cx="4641760" cy="3058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20 de julio 2024 (SE29)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4FC678B-869F-3996-BB1A-B56ABD2921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893816"/>
              </p:ext>
            </p:extLst>
          </p:nvPr>
        </p:nvGraphicFramePr>
        <p:xfrm>
          <a:off x="0" y="0"/>
          <a:ext cx="12192000" cy="6869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3" imgW="14420902" imgH="8334254" progId="Excel.SheetMacroEnabled.12">
                  <p:embed/>
                </p:oleObj>
              </mc:Choice>
              <mc:Fallback>
                <p:oleObj name="Macro-Enabled Worksheet" r:id="rId3" imgW="14420902" imgH="8334254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69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438645" y="130372"/>
            <a:ext cx="4704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Comportamiento  de COVID-19</a:t>
            </a:r>
          </a:p>
          <a:p>
            <a:pPr algn="ctr"/>
            <a:r>
              <a:rPr lang="es-ES" sz="2000" b="1" dirty="0"/>
              <a:t>Región Tumbes, al 20 de julio 2024 (SE29)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F535958-A445-8710-2F9B-920071643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71755"/>
            <a:ext cx="9849647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/>
              <a:t>Región Tumbes, al 20 de julio 2024 (SE29)</a:t>
            </a:r>
            <a:endParaRPr lang="es-PE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B3BE45B-220A-93DD-440C-2F1295207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38381"/>
            <a:ext cx="9849647" cy="59076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17ECBD9-88A7-20C8-14B3-6255041361BE}"/>
              </a:ext>
            </a:extLst>
          </p:cNvPr>
          <p:cNvSpPr txBox="1"/>
          <p:nvPr/>
        </p:nvSpPr>
        <p:spPr>
          <a:xfrm>
            <a:off x="3854952" y="2100880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CF1FE41-74F5-D432-0051-F96337D1C92F}"/>
              </a:ext>
            </a:extLst>
          </p:cNvPr>
          <p:cNvSpPr txBox="1"/>
          <p:nvPr/>
        </p:nvSpPr>
        <p:spPr>
          <a:xfrm>
            <a:off x="8747452" y="2100880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77A5631-FD68-273D-692E-8151FC1D20F8}"/>
              </a:ext>
            </a:extLst>
          </p:cNvPr>
          <p:cNvCxnSpPr/>
          <p:nvPr/>
        </p:nvCxnSpPr>
        <p:spPr>
          <a:xfrm>
            <a:off x="7773341" y="1201003"/>
            <a:ext cx="11845" cy="4585651"/>
          </a:xfrm>
          <a:prstGeom prst="line">
            <a:avLst/>
          </a:prstGeom>
          <a:ln w="28575">
            <a:solidFill>
              <a:srgbClr val="FF33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20 de julio 2024 (SE29)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6D4CBCD-536A-85AD-B9B5-3DC55ED6F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838" y="931807"/>
            <a:ext cx="9849647" cy="5907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ángulo redondeado 11">
                <a:extLst>
                  <a:ext uri="{FF2B5EF4-FFF2-40B4-BE49-F238E27FC236}">
                    <a16:creationId xmlns:a16="http://schemas.microsoft.com/office/drawing/2014/main" id="{8ADA300D-665B-3506-27C8-12B5A4DC6251}"/>
                  </a:ext>
                </a:extLst>
              </p:cNvPr>
              <p:cNvSpPr/>
              <p:nvPr/>
            </p:nvSpPr>
            <p:spPr>
              <a:xfrm>
                <a:off x="10879850" y="4499627"/>
                <a:ext cx="1254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2.17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ángulo redondeado 11">
                <a:extLst>
                  <a:ext uri="{FF2B5EF4-FFF2-40B4-BE49-F238E27FC236}">
                    <a16:creationId xmlns:a16="http://schemas.microsoft.com/office/drawing/2014/main" id="{8ADA300D-665B-3506-27C8-12B5A4DC6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4499627"/>
                <a:ext cx="1254424" cy="62779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ángulo redondeado 13">
                <a:extLst>
                  <a:ext uri="{FF2B5EF4-FFF2-40B4-BE49-F238E27FC236}">
                    <a16:creationId xmlns:a16="http://schemas.microsoft.com/office/drawing/2014/main" id="{47612A67-3E85-0D06-F247-9F6117A36C63}"/>
                  </a:ext>
                </a:extLst>
              </p:cNvPr>
              <p:cNvSpPr/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26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ángulo redondeado 13">
                <a:extLst>
                  <a:ext uri="{FF2B5EF4-FFF2-40B4-BE49-F238E27FC236}">
                    <a16:creationId xmlns:a16="http://schemas.microsoft.com/office/drawing/2014/main" id="{47612A67-3E85-0D06-F247-9F6117A36C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B5A3800-8985-9BE8-9942-E65A2189D81A}"/>
              </a:ext>
            </a:extLst>
          </p:cNvPr>
          <p:cNvCxnSpPr/>
          <p:nvPr/>
        </p:nvCxnSpPr>
        <p:spPr>
          <a:xfrm>
            <a:off x="2129051" y="5130590"/>
            <a:ext cx="8393382" cy="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ángulo redondeado 9">
                <a:extLst>
                  <a:ext uri="{FF2B5EF4-FFF2-40B4-BE49-F238E27FC236}">
                    <a16:creationId xmlns:a16="http://schemas.microsoft.com/office/drawing/2014/main" id="{346B7079-9461-37BB-0FE7-D39365E0EDA1}"/>
                  </a:ext>
                </a:extLst>
              </p:cNvPr>
              <p:cNvSpPr/>
              <p:nvPr/>
            </p:nvSpPr>
            <p:spPr>
              <a:xfrm>
                <a:off x="10879850" y="5298396"/>
                <a:ext cx="1254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𝑴𝒆𝒅𝒊𝒂𝒏𝒂</m:t>
                    </m:r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Rectángulo redondeado 9">
                <a:extLst>
                  <a:ext uri="{FF2B5EF4-FFF2-40B4-BE49-F238E27FC236}">
                    <a16:creationId xmlns:a16="http://schemas.microsoft.com/office/drawing/2014/main" id="{346B7079-9461-37BB-0FE7-D39365E0E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298396"/>
                <a:ext cx="1254424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1CA28A36-7621-B059-C269-6C24A0CDB6AC}"/>
              </a:ext>
            </a:extLst>
          </p:cNvPr>
          <p:cNvCxnSpPr/>
          <p:nvPr/>
        </p:nvCxnSpPr>
        <p:spPr>
          <a:xfrm>
            <a:off x="2144971" y="5488970"/>
            <a:ext cx="8393382" cy="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20 de julio 2024 (SE29)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97" y="950400"/>
            <a:ext cx="9848805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los linajes de las Variantes de COVID-19</a:t>
            </a:r>
          </a:p>
          <a:p>
            <a:pPr algn="ctr"/>
            <a:r>
              <a:rPr lang="es-ES" sz="2000" b="1" dirty="0"/>
              <a:t>Región Tumbes, al 20 de julio 2024 (SE29)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95" y="939600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/>
              <a:t>Región Tumbes, al 20 de julio 2024 (SE29)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1348" y="6349252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31348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1842014-C18E-7C1F-F671-B63756849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4391"/>
            <a:ext cx="5265033" cy="328413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63CF255-8A05-9A5C-4DC0-EDDF93068EB7}"/>
              </a:ext>
            </a:extLst>
          </p:cNvPr>
          <p:cNvSpPr txBox="1"/>
          <p:nvPr/>
        </p:nvSpPr>
        <p:spPr>
          <a:xfrm>
            <a:off x="31348" y="1849779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8512679-11C9-4FD5-7119-D6525C6C4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606" y="4861194"/>
            <a:ext cx="2251710" cy="873798"/>
          </a:xfrm>
          <a:prstGeom prst="rect">
            <a:avLst/>
          </a:prstGeom>
        </p:spPr>
      </p:pic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CBEF68B-1844-28FA-ADDB-62BF689CD1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408617"/>
              </p:ext>
            </p:extLst>
          </p:nvPr>
        </p:nvGraphicFramePr>
        <p:xfrm>
          <a:off x="5265033" y="1702432"/>
          <a:ext cx="6926967" cy="2960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8067755" imgH="3447869" progId="Excel.Sheet.12">
                  <p:embed/>
                </p:oleObj>
              </mc:Choice>
              <mc:Fallback>
                <p:oleObj name="Worksheet" r:id="rId6" imgW="8067755" imgH="34478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65033" y="1702432"/>
                        <a:ext cx="6926967" cy="2960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/>
              <a:t>Región Tumbes, al 20 de julio 2024 (SE29)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29D39F-3C29-FF88-0212-927760B08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73673"/>
            <a:ext cx="6002222" cy="360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0FDD57D-6B22-7773-78C7-83BD7B32C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781" y="3258000"/>
            <a:ext cx="600222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/>
              <a:t>Región Tumbes, al 20 de julio 2024 (SE29)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68617ADF-646F-54A8-4071-3CD47BEE3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554" y="1969576"/>
            <a:ext cx="5402000" cy="324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C40BC86-FD7C-BF56-74BD-5C6C80AAB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83" y="3154450"/>
            <a:ext cx="428948" cy="12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36492FB-C0D6-8F99-9E4E-251CF197B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245" y="3186730"/>
            <a:ext cx="490419" cy="117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pSpPr/>
          <p:nvPr/>
        </p:nvGrpSpPr>
        <p:grpSpPr>
          <a:xfrm>
            <a:off x="197688" y="1509392"/>
            <a:ext cx="6388101" cy="4276725"/>
            <a:chOff x="0" y="0"/>
            <a:chExt cx="4931700" cy="4276725"/>
          </a:xfrm>
        </p:grpSpPr>
        <p:graphicFrame>
          <p:nvGraphicFramePr>
            <p:cNvPr id="20" name="Gráfico 19">
              <a:extLst>
                <a:ext uri="{FF2B5EF4-FFF2-40B4-BE49-F238E27FC236}">
                  <a16:creationId xmlns:a16="http://schemas.microsoft.com/office/drawing/2014/main" id="{00000000-0008-0000-0400-000003000000}"/>
                </a:ext>
              </a:extLst>
            </p:cNvPr>
            <p:cNvGraphicFramePr/>
            <p:nvPr/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00000000-0008-0000-0400-000004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00000000-0008-0000-0400-000005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33781</TotalTime>
  <Words>368</Words>
  <Application>Microsoft Office PowerPoint</Application>
  <PresentationFormat>Panorámica</PresentationFormat>
  <Paragraphs>54</Paragraphs>
  <Slides>13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Tema de Office</vt:lpstr>
      <vt:lpstr>Hoja de cálculo de Microsoft Excel</vt:lpstr>
      <vt:lpstr>Hoja de cálculo habilitada para macros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Percy Mc Quén Vilchez Barreto</cp:lastModifiedBy>
  <cp:revision>2652</cp:revision>
  <dcterms:created xsi:type="dcterms:W3CDTF">2022-02-06T20:00:10Z</dcterms:created>
  <dcterms:modified xsi:type="dcterms:W3CDTF">2024-07-22T22:42:36Z</dcterms:modified>
</cp:coreProperties>
</file>