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m" ContentType="application/vnd.ms-excel.sheet.macroEnabled.12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9" r:id="rId2"/>
    <p:sldId id="277" r:id="rId3"/>
    <p:sldId id="257" r:id="rId4"/>
    <p:sldId id="259" r:id="rId5"/>
    <p:sldId id="260" r:id="rId6"/>
    <p:sldId id="272" r:id="rId7"/>
    <p:sldId id="262" r:id="rId8"/>
    <p:sldId id="263" r:id="rId9"/>
    <p:sldId id="264" r:id="rId10"/>
    <p:sldId id="266" r:id="rId11"/>
    <p:sldId id="270" r:id="rId12"/>
    <p:sldId id="274" r:id="rId13"/>
    <p:sldId id="276" r:id="rId14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99CCFF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68" d="100"/>
          <a:sy n="68" d="100"/>
        </p:scale>
        <p:origin x="6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'Grupo Edad'!$J$8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Edad'!$H$9:$H$26</c:f>
              <c:strCache>
                <c:ptCount val="18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</c:strCache>
            </c:strRef>
          </c:cat>
          <c:val>
            <c:numRef>
              <c:f>'Grupo Edad'!$J$9:$J$26</c:f>
              <c:numCache>
                <c:formatCode>0;0</c:formatCode>
                <c:ptCount val="18"/>
                <c:pt idx="0">
                  <c:v>-2</c:v>
                </c:pt>
                <c:pt idx="1">
                  <c:v>-2</c:v>
                </c:pt>
                <c:pt idx="2">
                  <c:v>-2</c:v>
                </c:pt>
                <c:pt idx="3">
                  <c:v>0</c:v>
                </c:pt>
                <c:pt idx="4">
                  <c:v>-2</c:v>
                </c:pt>
                <c:pt idx="5">
                  <c:v>0</c:v>
                </c:pt>
                <c:pt idx="6">
                  <c:v>-2</c:v>
                </c:pt>
                <c:pt idx="7">
                  <c:v>0</c:v>
                </c:pt>
                <c:pt idx="8">
                  <c:v>-1</c:v>
                </c:pt>
                <c:pt idx="9">
                  <c:v>-1</c:v>
                </c:pt>
                <c:pt idx="10">
                  <c:v>-6</c:v>
                </c:pt>
                <c:pt idx="11">
                  <c:v>-2</c:v>
                </c:pt>
                <c:pt idx="12">
                  <c:v>0</c:v>
                </c:pt>
                <c:pt idx="13">
                  <c:v>-2</c:v>
                </c:pt>
                <c:pt idx="14">
                  <c:v>-1</c:v>
                </c:pt>
                <c:pt idx="15">
                  <c:v>-1</c:v>
                </c:pt>
                <c:pt idx="16">
                  <c:v>0</c:v>
                </c:pt>
                <c:pt idx="1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46-4E90-93BA-34B15A82388B}"/>
            </c:ext>
          </c:extLst>
        </c:ser>
        <c:ser>
          <c:idx val="1"/>
          <c:order val="1"/>
          <c:tx>
            <c:strRef>
              <c:f>'Grupo Edad'!$K$8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3399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Edad'!$H$9:$H$26</c:f>
              <c:strCache>
                <c:ptCount val="18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</c:strCache>
            </c:strRef>
          </c:cat>
          <c:val>
            <c:numRef>
              <c:f>'Grupo Edad'!$K$9:$K$26</c:f>
              <c:numCache>
                <c:formatCode>General</c:formatCode>
                <c:ptCount val="18"/>
                <c:pt idx="0">
                  <c:v>1</c:v>
                </c:pt>
                <c:pt idx="1">
                  <c:v>3</c:v>
                </c:pt>
                <c:pt idx="2">
                  <c:v>2</c:v>
                </c:pt>
                <c:pt idx="3">
                  <c:v>6</c:v>
                </c:pt>
                <c:pt idx="4">
                  <c:v>6</c:v>
                </c:pt>
                <c:pt idx="5">
                  <c:v>5</c:v>
                </c:pt>
                <c:pt idx="6">
                  <c:v>2</c:v>
                </c:pt>
                <c:pt idx="7">
                  <c:v>6</c:v>
                </c:pt>
                <c:pt idx="8">
                  <c:v>5</c:v>
                </c:pt>
                <c:pt idx="9">
                  <c:v>7</c:v>
                </c:pt>
                <c:pt idx="10">
                  <c:v>5</c:v>
                </c:pt>
                <c:pt idx="11">
                  <c:v>3</c:v>
                </c:pt>
                <c:pt idx="12">
                  <c:v>3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1</c:v>
                </c:pt>
                <c:pt idx="1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646-4E90-93BA-34B15A8238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7"/>
          <c:min val="-7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"/>
        <c:minorUnit val="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443988878686465"/>
          <c:y val="5.9426876222937575E-2"/>
          <c:w val="0.62892619112581261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FE1-4B59-97EF-8CDE9AE307A6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FE1-4B59-97EF-8CDE9AE307A6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FE1-4B59-97EF-8CDE9AE307A6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FE1-4B59-97EF-8CDE9AE307A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'Fallecidos-1'!$M$25:$M$29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'Fallecidos-1'!$N$25:$N$29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4.1666666666666664E-2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FE1-4B59-97EF-8CDE9AE307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rgbClr val="FF66FF"/>
              </a:solidFill>
            </a:ln>
            <a:effectLst/>
            <a:scene3d>
              <a:camera prst="orthographicFront"/>
              <a:lightRig rig="threePt" dir="t"/>
            </a:scene3d>
            <a:sp3d>
              <a:bevelT w="82550" h="44450" prst="angle"/>
              <a:bevelB w="82550" h="44450" prst="angle"/>
              <a:contourClr>
                <a:srgbClr val="000000"/>
              </a:contourClr>
            </a:sp3d>
          </c:spPr>
          <c:invertIfNegative val="0"/>
          <c:dPt>
            <c:idx val="1"/>
            <c:invertIfNegative val="0"/>
            <c:bubble3D val="0"/>
            <c:spPr>
              <a:solidFill>
                <a:srgbClr val="FF66FF"/>
              </a:solidFill>
              <a:ln>
                <a:solidFill>
                  <a:srgbClr val="FF66FF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w="82550" h="44450" prst="angle"/>
                <a:bevelB w="82550" h="4445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A549-48C3-900F-DCA30E830B8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'Letalidad y Mort'!$J$16:$J$17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'Letalidad y Mort'!$L$16:$L$17</c:f>
              <c:numCache>
                <c:formatCode>0.00%</c:formatCode>
                <c:ptCount val="2"/>
                <c:pt idx="0">
                  <c:v>4.1666666666666664E-2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549-48C3-900F-DCA30E830B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36343616"/>
        <c:axId val="1296368576"/>
      </c:barChart>
      <c:catAx>
        <c:axId val="1336343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296368576"/>
        <c:crosses val="autoZero"/>
        <c:auto val="1"/>
        <c:lblAlgn val="ctr"/>
        <c:lblOffset val="100"/>
        <c:noMultiLvlLbl val="0"/>
      </c:catAx>
      <c:valAx>
        <c:axId val="1296368576"/>
        <c:scaling>
          <c:orientation val="minMax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336343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834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2/09/2024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2/09/2024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2/09/2024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2/09/2024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2/09/2024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2/09/2024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2/09/2024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2/09/2024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2/09/2024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2/09/2024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2/09/2024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2/09/2024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image" Target="../media/image2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image" Target="../media/image5.png"/><Relationship Id="rId7" Type="http://schemas.openxmlformats.org/officeDocument/2006/relationships/package" Target="../embeddings/Microsoft_Excel_Macro-Enabled_Worksheet.xlsm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package" Target="../embeddings/Microsoft_Excel_Worksheet.xlsx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1" y="1"/>
            <a:ext cx="10287000" cy="685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Forma libre 33"/>
          <p:cNvSpPr/>
          <p:nvPr/>
        </p:nvSpPr>
        <p:spPr>
          <a:xfrm rot="10800000">
            <a:off x="0" y="0"/>
            <a:ext cx="12191999" cy="6857999"/>
          </a:xfrm>
          <a:custGeom>
            <a:avLst/>
            <a:gdLst>
              <a:gd name="connsiteX0" fmla="*/ 5036461 w 12191999"/>
              <a:gd name="connsiteY0" fmla="*/ 2895600 h 6857999"/>
              <a:gd name="connsiteX1" fmla="*/ 5370290 w 12191999"/>
              <a:gd name="connsiteY1" fmla="*/ 2316481 h 6857999"/>
              <a:gd name="connsiteX2" fmla="*/ 5370290 w 12191999"/>
              <a:gd name="connsiteY2" fmla="*/ 2 h 6857999"/>
              <a:gd name="connsiteX3" fmla="*/ 4702633 w 12191999"/>
              <a:gd name="connsiteY3" fmla="*/ 2 h 6857999"/>
              <a:gd name="connsiteX4" fmla="*/ 4702633 w 12191999"/>
              <a:gd name="connsiteY4" fmla="*/ 2316481 h 6857999"/>
              <a:gd name="connsiteX5" fmla="*/ 2728688 w 12191999"/>
              <a:gd name="connsiteY5" fmla="*/ 4318000 h 6857999"/>
              <a:gd name="connsiteX6" fmla="*/ 3062516 w 12191999"/>
              <a:gd name="connsiteY6" fmla="*/ 3454401 h 6857999"/>
              <a:gd name="connsiteX7" fmla="*/ 3062516 w 12191999"/>
              <a:gd name="connsiteY7" fmla="*/ 1 h 6857999"/>
              <a:gd name="connsiteX8" fmla="*/ 2394859 w 12191999"/>
              <a:gd name="connsiteY8" fmla="*/ 1 h 6857999"/>
              <a:gd name="connsiteX9" fmla="*/ 2394859 w 12191999"/>
              <a:gd name="connsiteY9" fmla="*/ 3454401 h 6857999"/>
              <a:gd name="connsiteX10" fmla="*/ 4267201 w 12191999"/>
              <a:gd name="connsiteY10" fmla="*/ 4318002 h 6857999"/>
              <a:gd name="connsiteX11" fmla="*/ 4601030 w 12191999"/>
              <a:gd name="connsiteY11" fmla="*/ 3454402 h 6857999"/>
              <a:gd name="connsiteX12" fmla="*/ 4601030 w 12191999"/>
              <a:gd name="connsiteY12" fmla="*/ 2 h 6857999"/>
              <a:gd name="connsiteX13" fmla="*/ 3933373 w 12191999"/>
              <a:gd name="connsiteY13" fmla="*/ 2 h 6857999"/>
              <a:gd name="connsiteX14" fmla="*/ 3933373 w 12191999"/>
              <a:gd name="connsiteY14" fmla="*/ 3454402 h 6857999"/>
              <a:gd name="connsiteX15" fmla="*/ 3497946 w 12191999"/>
              <a:gd name="connsiteY15" fmla="*/ 4913086 h 6857999"/>
              <a:gd name="connsiteX16" fmla="*/ 3831774 w 12191999"/>
              <a:gd name="connsiteY16" fmla="*/ 3930469 h 6857999"/>
              <a:gd name="connsiteX17" fmla="*/ 3831774 w 12191999"/>
              <a:gd name="connsiteY17" fmla="*/ 2 h 6857999"/>
              <a:gd name="connsiteX18" fmla="*/ 3164117 w 12191999"/>
              <a:gd name="connsiteY18" fmla="*/ 2 h 6857999"/>
              <a:gd name="connsiteX19" fmla="*/ 3164117 w 12191999"/>
              <a:gd name="connsiteY19" fmla="*/ 3930469 h 6857999"/>
              <a:gd name="connsiteX20" fmla="*/ 1190174 w 12191999"/>
              <a:gd name="connsiteY20" fmla="*/ 5188856 h 6857999"/>
              <a:gd name="connsiteX21" fmla="*/ 1524003 w 12191999"/>
              <a:gd name="connsiteY21" fmla="*/ 4151085 h 6857999"/>
              <a:gd name="connsiteX22" fmla="*/ 1524003 w 12191999"/>
              <a:gd name="connsiteY22" fmla="*/ 1 h 6857999"/>
              <a:gd name="connsiteX23" fmla="*/ 856346 w 12191999"/>
              <a:gd name="connsiteY23" fmla="*/ 1 h 6857999"/>
              <a:gd name="connsiteX24" fmla="*/ 856346 w 12191999"/>
              <a:gd name="connsiteY24" fmla="*/ 4151085 h 6857999"/>
              <a:gd name="connsiteX25" fmla="*/ 420918 w 12191999"/>
              <a:gd name="connsiteY25" fmla="*/ 5841999 h 6857999"/>
              <a:gd name="connsiteX26" fmla="*/ 754746 w 12191999"/>
              <a:gd name="connsiteY26" fmla="*/ 4673599 h 6857999"/>
              <a:gd name="connsiteX27" fmla="*/ 754746 w 12191999"/>
              <a:gd name="connsiteY27" fmla="*/ 1 h 6857999"/>
              <a:gd name="connsiteX28" fmla="*/ 87089 w 12191999"/>
              <a:gd name="connsiteY28" fmla="*/ 1 h 6857999"/>
              <a:gd name="connsiteX29" fmla="*/ 87089 w 12191999"/>
              <a:gd name="connsiteY29" fmla="*/ 4673599 h 6857999"/>
              <a:gd name="connsiteX30" fmla="*/ 12191999 w 12191999"/>
              <a:gd name="connsiteY30" fmla="*/ 6857999 h 6857999"/>
              <a:gd name="connsiteX31" fmla="*/ 0 w 12191999"/>
              <a:gd name="connsiteY31" fmla="*/ 6857999 h 6857999"/>
              <a:gd name="connsiteX32" fmla="*/ 0 w 12191999"/>
              <a:gd name="connsiteY32" fmla="*/ 0 h 6857999"/>
              <a:gd name="connsiteX33" fmla="*/ 1625603 w 12191999"/>
              <a:gd name="connsiteY33" fmla="*/ 0 h 6857999"/>
              <a:gd name="connsiteX34" fmla="*/ 1625603 w 12191999"/>
              <a:gd name="connsiteY34" fmla="*/ 5149668 h 6857999"/>
              <a:gd name="connsiteX35" fmla="*/ 1959432 w 12191999"/>
              <a:gd name="connsiteY35" fmla="*/ 6437086 h 6857999"/>
              <a:gd name="connsiteX36" fmla="*/ 2293260 w 12191999"/>
              <a:gd name="connsiteY36" fmla="*/ 5149668 h 6857999"/>
              <a:gd name="connsiteX37" fmla="*/ 2293260 w 12191999"/>
              <a:gd name="connsiteY37" fmla="*/ 0 h 6857999"/>
              <a:gd name="connsiteX38" fmla="*/ 5471894 w 12191999"/>
              <a:gd name="connsiteY38" fmla="*/ 0 h 6857999"/>
              <a:gd name="connsiteX39" fmla="*/ 5471894 w 12191999"/>
              <a:gd name="connsiteY39" fmla="*/ 946331 h 6857999"/>
              <a:gd name="connsiteX40" fmla="*/ 5805723 w 12191999"/>
              <a:gd name="connsiteY40" fmla="*/ 1182914 h 6857999"/>
              <a:gd name="connsiteX41" fmla="*/ 6139551 w 12191999"/>
              <a:gd name="connsiteY41" fmla="*/ 946331 h 6857999"/>
              <a:gd name="connsiteX42" fmla="*/ 6139551 w 12191999"/>
              <a:gd name="connsiteY42" fmla="*/ 0 h 6857999"/>
              <a:gd name="connsiteX43" fmla="*/ 12191999 w 12191999"/>
              <a:gd name="connsiteY43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2191999" h="6857999">
                <a:moveTo>
                  <a:pt x="5036461" y="2895600"/>
                </a:moveTo>
                <a:lnTo>
                  <a:pt x="5370290" y="2316481"/>
                </a:lnTo>
                <a:lnTo>
                  <a:pt x="5370290" y="2"/>
                </a:lnTo>
                <a:lnTo>
                  <a:pt x="4702633" y="2"/>
                </a:lnTo>
                <a:lnTo>
                  <a:pt x="4702633" y="2316481"/>
                </a:lnTo>
                <a:close/>
                <a:moveTo>
                  <a:pt x="2728688" y="4318000"/>
                </a:moveTo>
                <a:lnTo>
                  <a:pt x="3062516" y="3454401"/>
                </a:lnTo>
                <a:lnTo>
                  <a:pt x="3062516" y="1"/>
                </a:lnTo>
                <a:lnTo>
                  <a:pt x="2394859" y="1"/>
                </a:lnTo>
                <a:lnTo>
                  <a:pt x="2394859" y="3454401"/>
                </a:lnTo>
                <a:close/>
                <a:moveTo>
                  <a:pt x="4267201" y="4318002"/>
                </a:moveTo>
                <a:lnTo>
                  <a:pt x="4601030" y="3454402"/>
                </a:lnTo>
                <a:lnTo>
                  <a:pt x="4601030" y="2"/>
                </a:lnTo>
                <a:lnTo>
                  <a:pt x="3933373" y="2"/>
                </a:lnTo>
                <a:lnTo>
                  <a:pt x="3933373" y="3454402"/>
                </a:lnTo>
                <a:close/>
                <a:moveTo>
                  <a:pt x="3497946" y="4913086"/>
                </a:moveTo>
                <a:lnTo>
                  <a:pt x="3831774" y="3930469"/>
                </a:lnTo>
                <a:lnTo>
                  <a:pt x="3831774" y="2"/>
                </a:lnTo>
                <a:lnTo>
                  <a:pt x="3164117" y="2"/>
                </a:lnTo>
                <a:lnTo>
                  <a:pt x="3164117" y="3930469"/>
                </a:lnTo>
                <a:close/>
                <a:moveTo>
                  <a:pt x="1190174" y="5188856"/>
                </a:moveTo>
                <a:lnTo>
                  <a:pt x="1524003" y="4151085"/>
                </a:lnTo>
                <a:lnTo>
                  <a:pt x="1524003" y="1"/>
                </a:lnTo>
                <a:lnTo>
                  <a:pt x="856346" y="1"/>
                </a:lnTo>
                <a:lnTo>
                  <a:pt x="856346" y="4151085"/>
                </a:lnTo>
                <a:close/>
                <a:moveTo>
                  <a:pt x="420918" y="5841999"/>
                </a:moveTo>
                <a:lnTo>
                  <a:pt x="754746" y="4673599"/>
                </a:lnTo>
                <a:lnTo>
                  <a:pt x="754746" y="1"/>
                </a:lnTo>
                <a:lnTo>
                  <a:pt x="87089" y="1"/>
                </a:lnTo>
                <a:lnTo>
                  <a:pt x="87089" y="4673599"/>
                </a:lnTo>
                <a:close/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625603" y="0"/>
                </a:lnTo>
                <a:lnTo>
                  <a:pt x="1625603" y="5149668"/>
                </a:lnTo>
                <a:lnTo>
                  <a:pt x="1959432" y="6437086"/>
                </a:lnTo>
                <a:lnTo>
                  <a:pt x="2293260" y="5149668"/>
                </a:lnTo>
                <a:lnTo>
                  <a:pt x="2293260" y="0"/>
                </a:lnTo>
                <a:lnTo>
                  <a:pt x="5471894" y="0"/>
                </a:lnTo>
                <a:lnTo>
                  <a:pt x="5471894" y="946331"/>
                </a:lnTo>
                <a:lnTo>
                  <a:pt x="5805723" y="1182914"/>
                </a:lnTo>
                <a:lnTo>
                  <a:pt x="6139551" y="946331"/>
                </a:lnTo>
                <a:lnTo>
                  <a:pt x="6139551" y="0"/>
                </a:lnTo>
                <a:lnTo>
                  <a:pt x="12191999" y="0"/>
                </a:ln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5" y="101600"/>
            <a:ext cx="5726331" cy="539203"/>
          </a:xfrm>
          <a:prstGeom prst="rect">
            <a:avLst/>
          </a:prstGeom>
        </p:spPr>
      </p:pic>
      <p:sp>
        <p:nvSpPr>
          <p:cNvPr id="39" name="Rectángulo 38"/>
          <p:cNvSpPr/>
          <p:nvPr/>
        </p:nvSpPr>
        <p:spPr>
          <a:xfrm>
            <a:off x="-117566" y="1840672"/>
            <a:ext cx="8077646" cy="144655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DIRECCIÓN REGIONAL DE SALUD</a:t>
            </a:r>
          </a:p>
          <a:p>
            <a:pPr algn="ctr"/>
            <a:r>
              <a:rPr lang="es-PE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TUMBES</a:t>
            </a:r>
            <a:endParaRPr lang="en-US" sz="44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0" y="4010498"/>
            <a:ext cx="5472332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i="0" u="none" strike="noStrike" baseline="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SALA COVID19</a:t>
            </a:r>
            <a:endParaRPr lang="en-US" sz="2400" b="1" i="0" u="none" strike="noStrike" baseline="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ctr"/>
            <a:endParaRPr lang="en-US" sz="2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Semana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Epidemiológica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35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(Corte 31/08/2024 a las 11:59 pm)</a:t>
            </a:r>
          </a:p>
          <a:p>
            <a:pPr algn="ctr"/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s-ES" sz="24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(Del 25 al 31 de agosto del 2024)</a:t>
            </a:r>
            <a:endParaRPr lang="en-US" sz="24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Inicio - Diresa Tumb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815" y="118288"/>
            <a:ext cx="1832882" cy="8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renace – CDC MINS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3033" y="101599"/>
            <a:ext cx="971005" cy="95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343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31 de agosto 2024 (SE35)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404584" y="4249078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4" y="1300870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39232"/>
              </p:ext>
            </p:extLst>
          </p:nvPr>
        </p:nvGraphicFramePr>
        <p:xfrm>
          <a:off x="7817786" y="1618756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1E32EAC1-B907-70BE-8A75-7066AE7959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69" y="1671510"/>
            <a:ext cx="6860540" cy="4114800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6272553"/>
              </p:ext>
            </p:extLst>
          </p:nvPr>
        </p:nvGraphicFramePr>
        <p:xfrm>
          <a:off x="6894009" y="4587632"/>
          <a:ext cx="4985742" cy="1964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ES" sz="2000" b="1" dirty="0"/>
              <a:t>Región Tumbes, al 31 de agosto 2024 (SE35)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51317"/>
            <a:ext cx="7069539" cy="4266149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C6EF4C60-8A44-056B-9FCA-7AF8B8ABCF1E}"/>
              </a:ext>
            </a:extLst>
          </p:cNvPr>
          <p:cNvSpPr txBox="1"/>
          <p:nvPr/>
        </p:nvSpPr>
        <p:spPr>
          <a:xfrm>
            <a:off x="0" y="1807632"/>
            <a:ext cx="2122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/>
              <a:t>PERIODO 2024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5473" y="5174443"/>
            <a:ext cx="2187316" cy="814849"/>
          </a:xfrm>
          <a:prstGeom prst="rect">
            <a:avLst/>
          </a:prstGeom>
        </p:spPr>
      </p:pic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00000000-0008-0000-08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440047"/>
              </p:ext>
            </p:extLst>
          </p:nvPr>
        </p:nvGraphicFramePr>
        <p:xfrm>
          <a:off x="7481765" y="2857464"/>
          <a:ext cx="4464661" cy="2879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31 de agosto 2024 (SE35)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74B544E9-6458-87F7-1B93-69CFDE5413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4378789" y="130372"/>
            <a:ext cx="48245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Comportamiento  de COVID-19</a:t>
            </a:r>
          </a:p>
          <a:p>
            <a:pPr algn="ctr"/>
            <a:r>
              <a:rPr lang="es-ES" sz="2000" b="1" dirty="0"/>
              <a:t>Región Tumbes, al 31 de agosto 2024 (SE35)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F1C9169-3C74-436A-D3E4-40E43A7789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50400"/>
            <a:ext cx="9849647" cy="59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634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ES" sz="2000" b="1" dirty="0"/>
              <a:t>Región Tumbes, al 31 de agosto 2024 (SE35)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E43EE0B-075E-6550-F6B9-B7D0E7B13F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38381"/>
            <a:ext cx="9849647" cy="59076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FC757523-1C62-1192-9600-066C121DEC11}"/>
              </a:ext>
            </a:extLst>
          </p:cNvPr>
          <p:cNvSpPr txBox="1"/>
          <p:nvPr/>
        </p:nvSpPr>
        <p:spPr>
          <a:xfrm>
            <a:off x="3854952" y="2100880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2023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180EEF8-765B-098A-07D3-0F9D8F550F4E}"/>
              </a:ext>
            </a:extLst>
          </p:cNvPr>
          <p:cNvSpPr txBox="1"/>
          <p:nvPr/>
        </p:nvSpPr>
        <p:spPr>
          <a:xfrm>
            <a:off x="8747452" y="2100880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2024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10BF6564-C19F-F134-C8A6-D8154AEC749C}"/>
              </a:ext>
            </a:extLst>
          </p:cNvPr>
          <p:cNvCxnSpPr/>
          <p:nvPr/>
        </p:nvCxnSpPr>
        <p:spPr>
          <a:xfrm>
            <a:off x="7604525" y="1215071"/>
            <a:ext cx="11845" cy="4585651"/>
          </a:xfrm>
          <a:prstGeom prst="line">
            <a:avLst/>
          </a:prstGeom>
          <a:ln w="28575">
            <a:solidFill>
              <a:srgbClr val="FF3300"/>
            </a:solidFill>
            <a:prstDash val="lgDash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31 de agosto 2024 (SE35)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E70AB99-B775-F7C1-63E1-1E4FB1F8F8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38381"/>
            <a:ext cx="9849647" cy="59076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ángulo redondeado 11">
                <a:extLst>
                  <a:ext uri="{FF2B5EF4-FFF2-40B4-BE49-F238E27FC236}">
                    <a16:creationId xmlns:a16="http://schemas.microsoft.com/office/drawing/2014/main" id="{791B33EF-9046-7A15-7B76-4999D03BF98F}"/>
                  </a:ext>
                </a:extLst>
              </p:cNvPr>
              <p:cNvSpPr/>
              <p:nvPr/>
            </p:nvSpPr>
            <p:spPr>
              <a:xfrm>
                <a:off x="10879850" y="4584035"/>
                <a:ext cx="1254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2.20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" name="Rectángulo redondeado 11">
                <a:extLst>
                  <a:ext uri="{FF2B5EF4-FFF2-40B4-BE49-F238E27FC236}">
                    <a16:creationId xmlns:a16="http://schemas.microsoft.com/office/drawing/2014/main" id="{791B33EF-9046-7A15-7B76-4999D03BF9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4584035"/>
                <a:ext cx="1254424" cy="627797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ángulo redondeado 13">
                <a:extLst>
                  <a:ext uri="{FF2B5EF4-FFF2-40B4-BE49-F238E27FC236}">
                    <a16:creationId xmlns:a16="http://schemas.microsoft.com/office/drawing/2014/main" id="{41CFD75A-EBD9-6BFD-8F6F-1604E3C52DF3}"/>
                  </a:ext>
                </a:extLst>
              </p:cNvPr>
              <p:cNvSpPr/>
              <p:nvPr/>
            </p:nvSpPr>
            <p:spPr>
              <a:xfrm>
                <a:off x="10122845" y="3193344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31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" name="Rectángulo redondeado 13">
                <a:extLst>
                  <a:ext uri="{FF2B5EF4-FFF2-40B4-BE49-F238E27FC236}">
                    <a16:creationId xmlns:a16="http://schemas.microsoft.com/office/drawing/2014/main" id="{41CFD75A-EBD9-6BFD-8F6F-1604E3C52DF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2845" y="3193344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144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EABA5D92-A7F6-9CD4-8C0A-0DE325074636}"/>
              </a:ext>
            </a:extLst>
          </p:cNvPr>
          <p:cNvCxnSpPr>
            <a:cxnSpLocks/>
          </p:cNvCxnSpPr>
          <p:nvPr/>
        </p:nvCxnSpPr>
        <p:spPr>
          <a:xfrm>
            <a:off x="2377440" y="5116523"/>
            <a:ext cx="8144993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ángulo redondeado 9">
                <a:extLst>
                  <a:ext uri="{FF2B5EF4-FFF2-40B4-BE49-F238E27FC236}">
                    <a16:creationId xmlns:a16="http://schemas.microsoft.com/office/drawing/2014/main" id="{AB5D75A6-9BC5-6CDF-0D2F-50CD3A7FC583}"/>
                  </a:ext>
                </a:extLst>
              </p:cNvPr>
              <p:cNvSpPr/>
              <p:nvPr/>
            </p:nvSpPr>
            <p:spPr>
              <a:xfrm>
                <a:off x="10879850" y="5298396"/>
                <a:ext cx="1254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𝑴𝒆𝒅𝒊𝒂𝒏𝒂</m:t>
                    </m:r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ES" sz="1200" b="1" dirty="0">
                    <a:solidFill>
                      <a:schemeClr val="tx1"/>
                    </a:solidFill>
                  </a:rPr>
                  <a:t>= 1</a:t>
                </a:r>
                <a:endParaRPr lang="en-US" sz="12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0" name="Rectángulo redondeado 9">
                <a:extLst>
                  <a:ext uri="{FF2B5EF4-FFF2-40B4-BE49-F238E27FC236}">
                    <a16:creationId xmlns:a16="http://schemas.microsoft.com/office/drawing/2014/main" id="{AB5D75A6-9BC5-6CDF-0D2F-50CD3A7FC58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5298396"/>
                <a:ext cx="1254424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68F1DFF8-15DE-2979-C004-9B0204022473}"/>
              </a:ext>
            </a:extLst>
          </p:cNvPr>
          <p:cNvCxnSpPr>
            <a:cxnSpLocks/>
          </p:cNvCxnSpPr>
          <p:nvPr/>
        </p:nvCxnSpPr>
        <p:spPr>
          <a:xfrm>
            <a:off x="2377440" y="5488971"/>
            <a:ext cx="8160913" cy="0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31 de agosto 2024 (SE35)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1597" y="950400"/>
            <a:ext cx="9848805" cy="59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los linajes de las Variantes de COVID-19</a:t>
            </a:r>
          </a:p>
          <a:p>
            <a:pPr algn="ctr"/>
            <a:r>
              <a:rPr lang="es-ES" sz="2000" b="1" dirty="0"/>
              <a:t>Región Tumbes, al 31 de agosto 2024 (SE35)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595" y="939600"/>
            <a:ext cx="9866810" cy="59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ES" sz="2000" b="1" dirty="0"/>
              <a:t>Región Tumbes, al 31 de agosto 2024 (SE35)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1348" y="6349252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31348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68F7A0F9-0B9E-D860-DF66-6F55E810DFA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7214269"/>
              </p:ext>
            </p:extLst>
          </p:nvPr>
        </p:nvGraphicFramePr>
        <p:xfrm>
          <a:off x="5337697" y="2174389"/>
          <a:ext cx="6854303" cy="27600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8562937" imgH="3447869" progId="Excel.Sheet.12">
                  <p:embed/>
                </p:oleObj>
              </mc:Choice>
              <mc:Fallback>
                <p:oleObj name="Worksheet" r:id="rId4" imgW="8562937" imgH="344786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337697" y="2174389"/>
                        <a:ext cx="6854303" cy="27600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Imagen 11">
            <a:extLst>
              <a:ext uri="{FF2B5EF4-FFF2-40B4-BE49-F238E27FC236}">
                <a16:creationId xmlns:a16="http://schemas.microsoft.com/office/drawing/2014/main" id="{4CFDDB1C-4F87-7419-D714-C5602BBAE6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623021"/>
            <a:ext cx="5105054" cy="3311387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B0A2BF6B-D0F5-5B6C-B2CD-B1051EF8125A}"/>
              </a:ext>
            </a:extLst>
          </p:cNvPr>
          <p:cNvSpPr txBox="1"/>
          <p:nvPr/>
        </p:nvSpPr>
        <p:spPr>
          <a:xfrm>
            <a:off x="55105" y="1821447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2024</a:t>
            </a:r>
          </a:p>
        </p:txBody>
      </p:sp>
      <p:graphicFrame>
        <p:nvGraphicFramePr>
          <p:cNvPr id="17" name="Objeto 16">
            <a:extLst>
              <a:ext uri="{FF2B5EF4-FFF2-40B4-BE49-F238E27FC236}">
                <a16:creationId xmlns:a16="http://schemas.microsoft.com/office/drawing/2014/main" id="{0A2AD28A-F0F2-690B-902E-E48BEC209EB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3911532"/>
              </p:ext>
            </p:extLst>
          </p:nvPr>
        </p:nvGraphicFramePr>
        <p:xfrm>
          <a:off x="3036298" y="4655573"/>
          <a:ext cx="2068756" cy="7980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7" imgW="2543280" imgH="980998" progId="Excel.SheetMacroEnabled.12">
                  <p:embed/>
                </p:oleObj>
              </mc:Choice>
              <mc:Fallback>
                <p:oleObj name="Macro-Enabled Worksheet" r:id="rId7" imgW="2543280" imgH="980998" progId="Excel.SheetMacroEnabled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036298" y="4655573"/>
                        <a:ext cx="2068756" cy="7980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ES" sz="2000" b="1" dirty="0"/>
              <a:t>Región Tumbes, al 31 de agosto 2024 (SE35)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BEE69E3-E7AF-0D30-600D-B09F9B051E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8381"/>
            <a:ext cx="6002223" cy="3600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1191E65-38DB-9312-B740-3AC2F881AC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9779" y="3258000"/>
            <a:ext cx="6002222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ES" sz="2000" b="1" dirty="0"/>
              <a:t>Región Tumbes, al 31 de agosto 2024 (SE35)</a:t>
            </a:r>
            <a:endParaRPr lang="es-PE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0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AA68ACB-FE51-409C-B2C1-F36D11E5F049}"/>
              </a:ext>
            </a:extLst>
          </p:cNvPr>
          <p:cNvCxnSpPr/>
          <p:nvPr/>
        </p:nvCxnSpPr>
        <p:spPr>
          <a:xfrm>
            <a:off x="6663267" y="1148778"/>
            <a:ext cx="0" cy="522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n 2">
            <a:extLst>
              <a:ext uri="{FF2B5EF4-FFF2-40B4-BE49-F238E27FC236}">
                <a16:creationId xmlns:a16="http://schemas.microsoft.com/office/drawing/2014/main" id="{234D2D8F-EFD0-64F8-3AB0-6C2FEA66EE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0746" y="2180903"/>
            <a:ext cx="5353514" cy="321091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BE0E57E-BB99-C51C-7E9D-AE4BD1015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083" y="3154450"/>
            <a:ext cx="428948" cy="125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55E232B8-BC08-188B-D10A-1CFE572AFD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6245" y="3186730"/>
            <a:ext cx="490419" cy="117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upo 13">
            <a:extLst>
              <a:ext uri="{FF2B5EF4-FFF2-40B4-BE49-F238E27FC236}">
                <a16:creationId xmlns:a16="http://schemas.microsoft.com/office/drawing/2014/main" id="{00000000-0008-0000-0400-000006000000}"/>
              </a:ext>
            </a:extLst>
          </p:cNvPr>
          <p:cNvGrpSpPr/>
          <p:nvPr/>
        </p:nvGrpSpPr>
        <p:grpSpPr>
          <a:xfrm>
            <a:off x="185904" y="1620415"/>
            <a:ext cx="6388101" cy="4276725"/>
            <a:chOff x="0" y="0"/>
            <a:chExt cx="4931700" cy="4276725"/>
          </a:xfrm>
        </p:grpSpPr>
        <p:graphicFrame>
          <p:nvGraphicFramePr>
            <p:cNvPr id="15" name="Gráfico 14">
              <a:extLst>
                <a:ext uri="{FF2B5EF4-FFF2-40B4-BE49-F238E27FC236}">
                  <a16:creationId xmlns:a16="http://schemas.microsoft.com/office/drawing/2014/main" id="{00000000-0008-0000-0400-000003000000}"/>
                </a:ext>
              </a:extLst>
            </p:cNvPr>
            <p:cNvGraphicFramePr/>
            <p:nvPr/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00000000-0008-0000-0400-000004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00000000-0008-0000-0400-000005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35369</TotalTime>
  <Words>368</Words>
  <Application>Microsoft Office PowerPoint</Application>
  <PresentationFormat>Panorámica</PresentationFormat>
  <Paragraphs>54</Paragraphs>
  <Slides>13</Slides>
  <Notes>6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Tema de Office</vt:lpstr>
      <vt:lpstr>Hoja de cálculo de Microsoft Excel</vt:lpstr>
      <vt:lpstr>Hoja de cálculo habilitada para macros de Microsoft Excel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Percy Mc Quén Vilchez Barreto</cp:lastModifiedBy>
  <cp:revision>2665</cp:revision>
  <dcterms:created xsi:type="dcterms:W3CDTF">2022-02-06T20:00:10Z</dcterms:created>
  <dcterms:modified xsi:type="dcterms:W3CDTF">2024-09-02T22:51:20Z</dcterms:modified>
</cp:coreProperties>
</file>