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drawings/drawing1.xml" ContentType="application/vnd.openxmlformats-officedocument.drawingml.chartshapes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drawings/drawing2.xml" ContentType="application/vnd.openxmlformats-officedocument.drawingml.chartshapes+xml"/>
  <Override PartName="/ppt/notesSlides/notesSlide5.xml" ContentType="application/vnd.openxmlformats-officedocument.presentationml.notesSlid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9"/>
  </p:notesMasterIdLst>
  <p:sldIdLst>
    <p:sldId id="256" r:id="rId2"/>
    <p:sldId id="257" r:id="rId3"/>
    <p:sldId id="259" r:id="rId4"/>
    <p:sldId id="261" r:id="rId5"/>
    <p:sldId id="275" r:id="rId6"/>
    <p:sldId id="260" r:id="rId7"/>
    <p:sldId id="273" r:id="rId8"/>
    <p:sldId id="272" r:id="rId9"/>
    <p:sldId id="262" r:id="rId10"/>
    <p:sldId id="263" r:id="rId11"/>
    <p:sldId id="264" r:id="rId12"/>
    <p:sldId id="271" r:id="rId13"/>
    <p:sldId id="265" r:id="rId14"/>
    <p:sldId id="266" r:id="rId15"/>
    <p:sldId id="274" r:id="rId16"/>
    <p:sldId id="270" r:id="rId17"/>
    <p:sldId id="276" r:id="rId18"/>
  </p:sldIdLst>
  <p:sldSz cx="12192000" cy="6858000"/>
  <p:notesSz cx="6858000" cy="9144000"/>
  <p:defaultTextStyle>
    <a:defPPr>
      <a:defRPr lang="es-P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9CCFF"/>
    <a:srgbClr val="FF3300"/>
    <a:srgbClr val="01A2D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Estilo medio 2 - Énfasis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667" autoAdjust="0"/>
    <p:restoredTop sz="96374" autoAdjust="0"/>
  </p:normalViewPr>
  <p:slideViewPr>
    <p:cSldViewPr snapToGrid="0">
      <p:cViewPr varScale="1">
        <p:scale>
          <a:sx n="72" d="100"/>
          <a:sy n="72" d="100"/>
        </p:scale>
        <p:origin x="588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1032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D:\JHON\R-Covid\data_mapas\COVID-19_Reportes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D:\JHON\R-Covid\data_mapas\COVID-19_Reportes.xlsx" TargetMode="External"/><Relationship Id="rId2" Type="http://schemas.microsoft.com/office/2011/relationships/chartColorStyle" Target="colors2.xml"/><Relationship Id="rId1" Type="http://schemas.microsoft.com/office/2011/relationships/chartStyle" Target="style2.xml"/><Relationship Id="rId4" Type="http://schemas.openxmlformats.org/officeDocument/2006/relationships/chartUserShapes" Target="../drawings/drawing1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D:\JHON\R-Covid\data_mapas\COVID-19_Reportes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file:///D:\JHON\R-Covid\data_mapas\COVID-19_Reportes.xlsx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oleObject" Target="file:///D:\JHON\R-Covid\data_mapas\COVID-19_Reportes.xlsx" TargetMode="External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oleObject" Target="file:///D:\JHON\R-Covid\data_mapas\COVID-19_Reportes.xlsx" TargetMode="External"/><Relationship Id="rId2" Type="http://schemas.microsoft.com/office/2011/relationships/chartColorStyle" Target="colors6.xml"/><Relationship Id="rId1" Type="http://schemas.microsoft.com/office/2011/relationships/chartStyle" Target="style6.xml"/><Relationship Id="rId4" Type="http://schemas.openxmlformats.org/officeDocument/2006/relationships/chartUserShapes" Target="../drawings/drawing2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oleObject" Target="file:///D:\JHON\R-Covid\data_mapas\COVID-19_Reportes.xlsx" TargetMode="External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stacked"/>
        <c:varyColors val="0"/>
        <c:ser>
          <c:idx val="0"/>
          <c:order val="0"/>
          <c:tx>
            <c:strRef>
              <c:f>Quinquenios!$H$7</c:f>
              <c:strCache>
                <c:ptCount val="1"/>
                <c:pt idx="0">
                  <c:v>MASCULINO</c:v>
                </c:pt>
              </c:strCache>
            </c:strRef>
          </c:tx>
          <c:spPr>
            <a:solidFill>
              <a:srgbClr val="99CCFF"/>
            </a:solidFill>
            <a:ln>
              <a:solidFill>
                <a:srgbClr val="0070C0"/>
              </a:solidFill>
            </a:ln>
            <a:effectLst/>
          </c:spPr>
          <c:invertIfNegative val="0"/>
          <c:dLbls>
            <c:dLbl>
              <c:idx val="18"/>
              <c:layout>
                <c:manualLayout>
                  <c:x val="-1.7699112303577406E-2"/>
                  <c:y val="0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2523-4BC3-B613-B098A5AC488C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Quinquenios!$F$8:$F$26</c:f>
              <c:strCache>
                <c:ptCount val="19"/>
                <c:pt idx="0">
                  <c:v>00 a 04 años</c:v>
                </c:pt>
                <c:pt idx="1">
                  <c:v>05 a 09 años</c:v>
                </c:pt>
                <c:pt idx="2">
                  <c:v>10 a 14 años</c:v>
                </c:pt>
                <c:pt idx="3">
                  <c:v>15 a 19 años</c:v>
                </c:pt>
                <c:pt idx="4">
                  <c:v>20 a 24 años</c:v>
                </c:pt>
                <c:pt idx="5">
                  <c:v>25 a 29 años</c:v>
                </c:pt>
                <c:pt idx="6">
                  <c:v>30 a 34 años</c:v>
                </c:pt>
                <c:pt idx="7">
                  <c:v>35 a 39 años</c:v>
                </c:pt>
                <c:pt idx="8">
                  <c:v>40 a 44 años</c:v>
                </c:pt>
                <c:pt idx="9">
                  <c:v>45 a 49 años</c:v>
                </c:pt>
                <c:pt idx="10">
                  <c:v>50 a 54 años</c:v>
                </c:pt>
                <c:pt idx="11">
                  <c:v>55 a 59 años</c:v>
                </c:pt>
                <c:pt idx="12">
                  <c:v>60 a 64 años</c:v>
                </c:pt>
                <c:pt idx="13">
                  <c:v>65 a 69 años</c:v>
                </c:pt>
                <c:pt idx="14">
                  <c:v>70 a 74 años</c:v>
                </c:pt>
                <c:pt idx="15">
                  <c:v>75 a 79 años</c:v>
                </c:pt>
                <c:pt idx="16">
                  <c:v>80 a 84 años</c:v>
                </c:pt>
                <c:pt idx="17">
                  <c:v>85 a 89 años</c:v>
                </c:pt>
                <c:pt idx="18">
                  <c:v>90 años a más</c:v>
                </c:pt>
              </c:strCache>
            </c:strRef>
          </c:cat>
          <c:val>
            <c:numRef>
              <c:f>Quinquenios!$H$8:$H$26</c:f>
              <c:numCache>
                <c:formatCode>0;0</c:formatCode>
                <c:ptCount val="19"/>
                <c:pt idx="0">
                  <c:v>-212</c:v>
                </c:pt>
                <c:pt idx="1">
                  <c:v>-323</c:v>
                </c:pt>
                <c:pt idx="2">
                  <c:v>-247</c:v>
                </c:pt>
                <c:pt idx="3">
                  <c:v>-375</c:v>
                </c:pt>
                <c:pt idx="4">
                  <c:v>-534</c:v>
                </c:pt>
                <c:pt idx="5">
                  <c:v>-685</c:v>
                </c:pt>
                <c:pt idx="6">
                  <c:v>-599</c:v>
                </c:pt>
                <c:pt idx="7">
                  <c:v>-558</c:v>
                </c:pt>
                <c:pt idx="8">
                  <c:v>-505</c:v>
                </c:pt>
                <c:pt idx="9">
                  <c:v>-470</c:v>
                </c:pt>
                <c:pt idx="10">
                  <c:v>-384</c:v>
                </c:pt>
                <c:pt idx="11">
                  <c:v>-312</c:v>
                </c:pt>
                <c:pt idx="12">
                  <c:v>-311</c:v>
                </c:pt>
                <c:pt idx="13">
                  <c:v>-229</c:v>
                </c:pt>
                <c:pt idx="14">
                  <c:v>-134</c:v>
                </c:pt>
                <c:pt idx="15">
                  <c:v>-100</c:v>
                </c:pt>
                <c:pt idx="16">
                  <c:v>-50</c:v>
                </c:pt>
                <c:pt idx="17">
                  <c:v>-51</c:v>
                </c:pt>
                <c:pt idx="18">
                  <c:v>-29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2523-4BC3-B613-B098A5AC488C}"/>
            </c:ext>
          </c:extLst>
        </c:ser>
        <c:ser>
          <c:idx val="1"/>
          <c:order val="1"/>
          <c:tx>
            <c:strRef>
              <c:f>Quinquenios!$I$7</c:f>
              <c:strCache>
                <c:ptCount val="1"/>
                <c:pt idx="0">
                  <c:v>FEMENINO</c:v>
                </c:pt>
              </c:strCache>
            </c:strRef>
          </c:tx>
          <c:spPr>
            <a:solidFill>
              <a:srgbClr val="FF99CC"/>
            </a:solidFill>
            <a:ln>
              <a:solidFill>
                <a:srgbClr val="FF66FF"/>
              </a:solidFill>
            </a:ln>
            <a:effectLst/>
          </c:spPr>
          <c:invertIfNegative val="0"/>
          <c:dLbls>
            <c:dLbl>
              <c:idx val="18"/>
              <c:layout>
                <c:manualLayout>
                  <c:x val="2.163224837103905E-2"/>
                  <c:y val="-5.9391239792130658E-3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2523-4BC3-B613-B098A5AC488C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Quinquenios!$F$8:$F$26</c:f>
              <c:strCache>
                <c:ptCount val="19"/>
                <c:pt idx="0">
                  <c:v>00 a 04 años</c:v>
                </c:pt>
                <c:pt idx="1">
                  <c:v>05 a 09 años</c:v>
                </c:pt>
                <c:pt idx="2">
                  <c:v>10 a 14 años</c:v>
                </c:pt>
                <c:pt idx="3">
                  <c:v>15 a 19 años</c:v>
                </c:pt>
                <c:pt idx="4">
                  <c:v>20 a 24 años</c:v>
                </c:pt>
                <c:pt idx="5">
                  <c:v>25 a 29 años</c:v>
                </c:pt>
                <c:pt idx="6">
                  <c:v>30 a 34 años</c:v>
                </c:pt>
                <c:pt idx="7">
                  <c:v>35 a 39 años</c:v>
                </c:pt>
                <c:pt idx="8">
                  <c:v>40 a 44 años</c:v>
                </c:pt>
                <c:pt idx="9">
                  <c:v>45 a 49 años</c:v>
                </c:pt>
                <c:pt idx="10">
                  <c:v>50 a 54 años</c:v>
                </c:pt>
                <c:pt idx="11">
                  <c:v>55 a 59 años</c:v>
                </c:pt>
                <c:pt idx="12">
                  <c:v>60 a 64 años</c:v>
                </c:pt>
                <c:pt idx="13">
                  <c:v>65 a 69 años</c:v>
                </c:pt>
                <c:pt idx="14">
                  <c:v>70 a 74 años</c:v>
                </c:pt>
                <c:pt idx="15">
                  <c:v>75 a 79 años</c:v>
                </c:pt>
                <c:pt idx="16">
                  <c:v>80 a 84 años</c:v>
                </c:pt>
                <c:pt idx="17">
                  <c:v>85 a 89 años</c:v>
                </c:pt>
                <c:pt idx="18">
                  <c:v>90 años a más</c:v>
                </c:pt>
              </c:strCache>
            </c:strRef>
          </c:cat>
          <c:val>
            <c:numRef>
              <c:f>Quinquenios!$I$8:$I$26</c:f>
              <c:numCache>
                <c:formatCode>General</c:formatCode>
                <c:ptCount val="19"/>
                <c:pt idx="0">
                  <c:v>153</c:v>
                </c:pt>
                <c:pt idx="1">
                  <c:v>242</c:v>
                </c:pt>
                <c:pt idx="2">
                  <c:v>250</c:v>
                </c:pt>
                <c:pt idx="3">
                  <c:v>488</c:v>
                </c:pt>
                <c:pt idx="4">
                  <c:v>777</c:v>
                </c:pt>
                <c:pt idx="5">
                  <c:v>949</c:v>
                </c:pt>
                <c:pt idx="6">
                  <c:v>871</c:v>
                </c:pt>
                <c:pt idx="7">
                  <c:v>819</c:v>
                </c:pt>
                <c:pt idx="8">
                  <c:v>692</c:v>
                </c:pt>
                <c:pt idx="9">
                  <c:v>659</c:v>
                </c:pt>
                <c:pt idx="10">
                  <c:v>536</c:v>
                </c:pt>
                <c:pt idx="11">
                  <c:v>439</c:v>
                </c:pt>
                <c:pt idx="12">
                  <c:v>333</c:v>
                </c:pt>
                <c:pt idx="13">
                  <c:v>216</c:v>
                </c:pt>
                <c:pt idx="14">
                  <c:v>118</c:v>
                </c:pt>
                <c:pt idx="15">
                  <c:v>88</c:v>
                </c:pt>
                <c:pt idx="16">
                  <c:v>81</c:v>
                </c:pt>
                <c:pt idx="17">
                  <c:v>48</c:v>
                </c:pt>
                <c:pt idx="18">
                  <c:v>22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2523-4BC3-B613-B098A5AC488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0"/>
        <c:overlap val="100"/>
        <c:axId val="417625840"/>
        <c:axId val="417639152"/>
      </c:barChart>
      <c:catAx>
        <c:axId val="417625840"/>
        <c:scaling>
          <c:orientation val="minMax"/>
        </c:scaling>
        <c:delete val="0"/>
        <c:axPos val="l"/>
        <c:numFmt formatCode="General" sourceLinked="1"/>
        <c:majorTickMark val="cross"/>
        <c:minorTickMark val="none"/>
        <c:tickLblPos val="low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417639152"/>
        <c:crosses val="autoZero"/>
        <c:auto val="1"/>
        <c:lblAlgn val="ctr"/>
        <c:lblOffset val="100"/>
        <c:noMultiLvlLbl val="0"/>
      </c:catAx>
      <c:valAx>
        <c:axId val="417639152"/>
        <c:scaling>
          <c:orientation val="minMax"/>
          <c:max val="1000"/>
          <c:min val="-1000"/>
        </c:scaling>
        <c:delete val="0"/>
        <c:axPos val="b"/>
        <c:numFmt formatCode="0;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rgbClr val="002060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417625840"/>
        <c:crosses val="autoZero"/>
        <c:crossBetween val="between"/>
        <c:majorUnit val="100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23996908472175238"/>
          <c:y val="0.92910135676247607"/>
          <c:w val="0.57206951632535452"/>
          <c:h val="5.0111709310278314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00" b="1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s-PE"/>
        </a:p>
      </c:txPr>
    </c:legend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r>
              <a:rPr lang="es-PE">
                <a:solidFill>
                  <a:sysClr val="windowText" lastClr="000000"/>
                </a:solidFill>
              </a:rPr>
              <a:t>Casos</a:t>
            </a:r>
            <a:r>
              <a:rPr lang="es-PE" baseline="0">
                <a:solidFill>
                  <a:sysClr val="windowText" lastClr="000000"/>
                </a:solidFill>
              </a:rPr>
              <a:t> de COVID-19 por sexo</a:t>
            </a:r>
            <a:endParaRPr lang="es-PE">
              <a:solidFill>
                <a:sysClr val="windowText" lastClr="000000"/>
              </a:solidFill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es-PE"/>
        </a:p>
      </c:txPr>
    </c:title>
    <c:autoTitleDeleted val="0"/>
    <c:plotArea>
      <c:layout/>
      <c:pieChart>
        <c:varyColors val="1"/>
        <c:ser>
          <c:idx val="0"/>
          <c:order val="0"/>
          <c:explosion val="3"/>
          <c:dPt>
            <c:idx val="0"/>
            <c:bubble3D val="0"/>
            <c:spPr>
              <a:solidFill>
                <a:srgbClr val="99CCFF"/>
              </a:solidFill>
              <a:ln w="19050">
                <a:solidFill>
                  <a:srgbClr val="0070C0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9953-4945-98BF-F8AE38429053}"/>
              </c:ext>
            </c:extLst>
          </c:dPt>
          <c:dPt>
            <c:idx val="1"/>
            <c:bubble3D val="0"/>
            <c:spPr>
              <a:solidFill>
                <a:srgbClr val="FF99CC"/>
              </a:solidFill>
              <a:ln w="19050">
                <a:solidFill>
                  <a:srgbClr val="FF66FF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9953-4945-98BF-F8AE38429053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ctr"/>
            <c:showLegendKey val="0"/>
            <c:showVal val="1"/>
            <c:showCatName val="0"/>
            <c:showSerName val="0"/>
            <c:showPercent val="1"/>
            <c:showBubbleSize val="0"/>
            <c:separator>
</c:separator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Quinquenios!$A$42:$A$43</c:f>
              <c:strCache>
                <c:ptCount val="2"/>
                <c:pt idx="0">
                  <c:v>MASCULINO</c:v>
                </c:pt>
                <c:pt idx="1">
                  <c:v>FEMENINO</c:v>
                </c:pt>
              </c:strCache>
            </c:strRef>
          </c:cat>
          <c:val>
            <c:numRef>
              <c:f>Quinquenios!$B$42:$B$43</c:f>
              <c:numCache>
                <c:formatCode>General</c:formatCode>
                <c:ptCount val="2"/>
                <c:pt idx="0">
                  <c:v>51</c:v>
                </c:pt>
                <c:pt idx="1">
                  <c:v>68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9953-4945-98BF-F8AE3842905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rtl="0">
            <a:defRPr sz="1100" b="0" i="0" u="none" strike="noStrike" kern="120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es-PE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  <c:userShapes r:id="rId4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'Quinquenios-TIA'!$P$7</c:f>
              <c:strCache>
                <c:ptCount val="1"/>
                <c:pt idx="0">
                  <c:v>Masculino</c:v>
                </c:pt>
              </c:strCache>
            </c:strRef>
          </c:tx>
          <c:spPr>
            <a:solidFill>
              <a:srgbClr val="99CCFF"/>
            </a:solidFill>
            <a:ln>
              <a:solidFill>
                <a:srgbClr val="0070C0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ellipsis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'Quinquenios-TIA'!$K$8:$K$25</c:f>
              <c:strCache>
                <c:ptCount val="18"/>
                <c:pt idx="0">
                  <c:v>00 a 04</c:v>
                </c:pt>
                <c:pt idx="1">
                  <c:v>05 a 09</c:v>
                </c:pt>
                <c:pt idx="2">
                  <c:v>10 a 14</c:v>
                </c:pt>
                <c:pt idx="3">
                  <c:v>15 a 19</c:v>
                </c:pt>
                <c:pt idx="4">
                  <c:v>20 a 24</c:v>
                </c:pt>
                <c:pt idx="5">
                  <c:v>25 a 29</c:v>
                </c:pt>
                <c:pt idx="6">
                  <c:v>30 a 34</c:v>
                </c:pt>
                <c:pt idx="7">
                  <c:v>35 a 39</c:v>
                </c:pt>
                <c:pt idx="8">
                  <c:v>40 a 44</c:v>
                </c:pt>
                <c:pt idx="9">
                  <c:v>45 a 49</c:v>
                </c:pt>
                <c:pt idx="10">
                  <c:v>50 a 54</c:v>
                </c:pt>
                <c:pt idx="11">
                  <c:v>55 a 59</c:v>
                </c:pt>
                <c:pt idx="12">
                  <c:v>60 a 64</c:v>
                </c:pt>
                <c:pt idx="13">
                  <c:v>65 a 69</c:v>
                </c:pt>
                <c:pt idx="14">
                  <c:v>70 a 74</c:v>
                </c:pt>
                <c:pt idx="15">
                  <c:v>75 a 79</c:v>
                </c:pt>
                <c:pt idx="16">
                  <c:v>80 a 84</c:v>
                </c:pt>
                <c:pt idx="17">
                  <c:v>85 a +</c:v>
                </c:pt>
              </c:strCache>
            </c:strRef>
          </c:cat>
          <c:val>
            <c:numRef>
              <c:f>'Quinquenios-TIA'!$P$8:$P$25</c:f>
              <c:numCache>
                <c:formatCode>_-* #,##0_-;\-* #,##0_-;_-* "-"??_-;_-@_-</c:formatCode>
                <c:ptCount val="18"/>
                <c:pt idx="0">
                  <c:v>183.76326460184626</c:v>
                </c:pt>
                <c:pt idx="1">
                  <c:v>294.03806259583297</c:v>
                </c:pt>
                <c:pt idx="2">
                  <c:v>225.72130699918085</c:v>
                </c:pt>
                <c:pt idx="3">
                  <c:v>358.02704246810134</c:v>
                </c:pt>
                <c:pt idx="4">
                  <c:v>532.43270090394356</c:v>
                </c:pt>
                <c:pt idx="5">
                  <c:v>705.31301482701815</c:v>
                </c:pt>
                <c:pt idx="6">
                  <c:v>594.9792449100612</c:v>
                </c:pt>
                <c:pt idx="7">
                  <c:v>527.80930760499427</c:v>
                </c:pt>
                <c:pt idx="8">
                  <c:v>427.59551319895422</c:v>
                </c:pt>
                <c:pt idx="9">
                  <c:v>435.79044969865555</c:v>
                </c:pt>
                <c:pt idx="10">
                  <c:v>451.77188453414692</c:v>
                </c:pt>
                <c:pt idx="11">
                  <c:v>425.82230107820391</c:v>
                </c:pt>
                <c:pt idx="12">
                  <c:v>531.063829787234</c:v>
                </c:pt>
                <c:pt idx="13">
                  <c:v>521.42371344366359</c:v>
                </c:pt>
                <c:pt idx="14">
                  <c:v>437.4795951681358</c:v>
                </c:pt>
                <c:pt idx="15">
                  <c:v>551.57198014340872</c:v>
                </c:pt>
                <c:pt idx="16">
                  <c:v>658.76152832674575</c:v>
                </c:pt>
                <c:pt idx="17">
                  <c:v>986.43649815043159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D41-4CAE-ABA5-CCF6D647D7AC}"/>
            </c:ext>
          </c:extLst>
        </c:ser>
        <c:ser>
          <c:idx val="1"/>
          <c:order val="1"/>
          <c:tx>
            <c:strRef>
              <c:f>'Quinquenios-TIA'!$Q$7</c:f>
              <c:strCache>
                <c:ptCount val="1"/>
                <c:pt idx="0">
                  <c:v>Femenino</c:v>
                </c:pt>
              </c:strCache>
            </c:strRef>
          </c:tx>
          <c:spPr>
            <a:solidFill>
              <a:srgbClr val="FF99CC"/>
            </a:solidFill>
            <a:ln>
              <a:solidFill>
                <a:srgbClr val="FF66FF"/>
              </a:solidFill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ellipsis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'Quinquenios-TIA'!$K$8:$K$25</c:f>
              <c:strCache>
                <c:ptCount val="18"/>
                <c:pt idx="0">
                  <c:v>00 a 04</c:v>
                </c:pt>
                <c:pt idx="1">
                  <c:v>05 a 09</c:v>
                </c:pt>
                <c:pt idx="2">
                  <c:v>10 a 14</c:v>
                </c:pt>
                <c:pt idx="3">
                  <c:v>15 a 19</c:v>
                </c:pt>
                <c:pt idx="4">
                  <c:v>20 a 24</c:v>
                </c:pt>
                <c:pt idx="5">
                  <c:v>25 a 29</c:v>
                </c:pt>
                <c:pt idx="6">
                  <c:v>30 a 34</c:v>
                </c:pt>
                <c:pt idx="7">
                  <c:v>35 a 39</c:v>
                </c:pt>
                <c:pt idx="8">
                  <c:v>40 a 44</c:v>
                </c:pt>
                <c:pt idx="9">
                  <c:v>45 a 49</c:v>
                </c:pt>
                <c:pt idx="10">
                  <c:v>50 a 54</c:v>
                </c:pt>
                <c:pt idx="11">
                  <c:v>55 a 59</c:v>
                </c:pt>
                <c:pt idx="12">
                  <c:v>60 a 64</c:v>
                </c:pt>
                <c:pt idx="13">
                  <c:v>65 a 69</c:v>
                </c:pt>
                <c:pt idx="14">
                  <c:v>70 a 74</c:v>
                </c:pt>
                <c:pt idx="15">
                  <c:v>75 a 79</c:v>
                </c:pt>
                <c:pt idx="16">
                  <c:v>80 a 84</c:v>
                </c:pt>
                <c:pt idx="17">
                  <c:v>85 a +</c:v>
                </c:pt>
              </c:strCache>
            </c:strRef>
          </c:cat>
          <c:val>
            <c:numRef>
              <c:f>'Quinquenios-TIA'!$Q$8:$Q$25</c:f>
              <c:numCache>
                <c:formatCode>_-* #,##0_-;\-* #,##0_-;_-* "-"??_-;_-@_-</c:formatCode>
                <c:ptCount val="18"/>
                <c:pt idx="0">
                  <c:v>148.8833746898263</c:v>
                </c:pt>
                <c:pt idx="1">
                  <c:v>240.29391321616521</c:v>
                </c:pt>
                <c:pt idx="2">
                  <c:v>249.42859982112691</c:v>
                </c:pt>
                <c:pt idx="3">
                  <c:v>510.19341348667012</c:v>
                </c:pt>
                <c:pt idx="4">
                  <c:v>798.72859632933455</c:v>
                </c:pt>
                <c:pt idx="5">
                  <c:v>999.57956695396251</c:v>
                </c:pt>
                <c:pt idx="6">
                  <c:v>997.36932403065305</c:v>
                </c:pt>
                <c:pt idx="7">
                  <c:v>966.4113140836771</c:v>
                </c:pt>
                <c:pt idx="8">
                  <c:v>864.04382470119526</c:v>
                </c:pt>
                <c:pt idx="9">
                  <c:v>870.36792826058297</c:v>
                </c:pt>
                <c:pt idx="10">
                  <c:v>767.47503566333808</c:v>
                </c:pt>
                <c:pt idx="11">
                  <c:v>751.49444918872746</c:v>
                </c:pt>
                <c:pt idx="12">
                  <c:v>712.90944123314057</c:v>
                </c:pt>
                <c:pt idx="13">
                  <c:v>579.39914163090123</c:v>
                </c:pt>
                <c:pt idx="14">
                  <c:v>464.56692913385825</c:v>
                </c:pt>
                <c:pt idx="15">
                  <c:v>552.41682360326433</c:v>
                </c:pt>
                <c:pt idx="16">
                  <c:v>794.89695780176646</c:v>
                </c:pt>
                <c:pt idx="17">
                  <c:v>709.93914807302235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DD41-4CAE-ABA5-CCF6D647D7AC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00"/>
        <c:axId val="1640518256"/>
        <c:axId val="1732512960"/>
      </c:barChart>
      <c:catAx>
        <c:axId val="164051825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6350" cap="flat" cmpd="sng" algn="ctr">
            <a:solidFill>
              <a:schemeClr val="dk1"/>
            </a:solidFill>
            <a:prstDash val="solid"/>
            <a:miter lim="800000"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1732512960"/>
        <c:crosses val="autoZero"/>
        <c:auto val="1"/>
        <c:lblAlgn val="ctr"/>
        <c:lblOffset val="100"/>
        <c:tickMarkSkip val="1"/>
        <c:noMultiLvlLbl val="0"/>
      </c:catAx>
      <c:valAx>
        <c:axId val="1732512960"/>
        <c:scaling>
          <c:orientation val="minMax"/>
          <c:max val="100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s-PE" sz="1400">
                    <a:solidFill>
                      <a:sysClr val="windowText" lastClr="000000"/>
                    </a:solidFill>
                  </a:rPr>
                  <a:t>TIA</a:t>
                </a:r>
                <a:r>
                  <a:rPr lang="es-PE" sz="1400" baseline="0">
                    <a:solidFill>
                      <a:sysClr val="windowText" lastClr="000000"/>
                    </a:solidFill>
                  </a:rPr>
                  <a:t> (Tasa de Inicidencia Acumulada)</a:t>
                </a:r>
                <a:endParaRPr lang="es-PE" sz="1400">
                  <a:solidFill>
                    <a:sysClr val="windowText" lastClr="000000"/>
                  </a:solidFill>
                </a:endParaRP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s-PE"/>
            </a:p>
          </c:txPr>
        </c:title>
        <c:numFmt formatCode="_-* #,##0_-;\-* #,##0_-;_-* &quot;-&quot;??_-;_-@_-" sourceLinked="1"/>
        <c:majorTickMark val="out"/>
        <c:minorTickMark val="none"/>
        <c:tickLblPos val="nextTo"/>
        <c:spPr>
          <a:noFill/>
          <a:ln w="6350" cap="flat" cmpd="sng" algn="ctr">
            <a:solidFill>
              <a:schemeClr val="dk1"/>
            </a:solidFill>
            <a:prstDash val="solid"/>
            <a:miter lim="800000"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5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164051825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solidFill>
                <a:schemeClr val="accent5">
                  <a:lumMod val="75000"/>
                </a:schemeClr>
              </a:solidFill>
            </a:ln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c:spPr>
          <c:invertIfNegative val="0"/>
          <c:dPt>
            <c:idx val="0"/>
            <c:invertIfNegative val="0"/>
            <c:bubble3D val="0"/>
            <c:spPr>
              <a:solidFill>
                <a:srgbClr val="99CCFF"/>
              </a:solidFill>
              <a:ln>
                <a:solidFill>
                  <a:schemeClr val="accent5">
                    <a:lumMod val="75000"/>
                  </a:schemeClr>
                </a:solidFill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8EAE-46B5-BC3A-2AB6A0D0BFD5}"/>
              </c:ext>
            </c:extLst>
          </c:dPt>
          <c:dPt>
            <c:idx val="1"/>
            <c:invertIfNegative val="0"/>
            <c:bubble3D val="0"/>
            <c:spPr>
              <a:solidFill>
                <a:srgbClr val="CC99FF"/>
              </a:solidFill>
              <a:ln>
                <a:solidFill>
                  <a:schemeClr val="accent5">
                    <a:lumMod val="75000"/>
                  </a:schemeClr>
                </a:solidFill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8EAE-46B5-BC3A-2AB6A0D0BFD5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4">
                  <a:lumMod val="60000"/>
                  <a:lumOff val="40000"/>
                </a:schemeClr>
              </a:solidFill>
              <a:ln>
                <a:solidFill>
                  <a:schemeClr val="accent5">
                    <a:lumMod val="75000"/>
                  </a:schemeClr>
                </a:solidFill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5-8EAE-46B5-BC3A-2AB6A0D0BFD5}"/>
              </c:ext>
            </c:extLst>
          </c:dPt>
          <c:dPt>
            <c:idx val="3"/>
            <c:invertIfNegative val="0"/>
            <c:bubble3D val="0"/>
            <c:spPr>
              <a:solidFill>
                <a:srgbClr val="00B050"/>
              </a:solidFill>
              <a:ln>
                <a:solidFill>
                  <a:schemeClr val="accent5">
                    <a:lumMod val="75000"/>
                  </a:schemeClr>
                </a:solidFill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7-8EAE-46B5-BC3A-2AB6A0D0BFD5}"/>
              </c:ext>
            </c:extLst>
          </c:dPt>
          <c:dPt>
            <c:idx val="4"/>
            <c:invertIfNegative val="0"/>
            <c:bubble3D val="0"/>
            <c:spPr>
              <a:solidFill>
                <a:schemeClr val="accent2">
                  <a:lumMod val="60000"/>
                  <a:lumOff val="40000"/>
                </a:schemeClr>
              </a:solidFill>
              <a:ln>
                <a:solidFill>
                  <a:schemeClr val="accent5">
                    <a:lumMod val="75000"/>
                  </a:schemeClr>
                </a:solidFill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9-8EAE-46B5-BC3A-2AB6A0D0BFD5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'Etapas de vida'!$J$8:$J$12</c:f>
              <c:strCache>
                <c:ptCount val="5"/>
                <c:pt idx="0">
                  <c:v>Niño (0 - 11 años)</c:v>
                </c:pt>
                <c:pt idx="1">
                  <c:v>Adolescente (12 - 17 años)</c:v>
                </c:pt>
                <c:pt idx="2">
                  <c:v>Joven (18 - 29 años)</c:v>
                </c:pt>
                <c:pt idx="3">
                  <c:v>Adulto (30 - 59 años)</c:v>
                </c:pt>
                <c:pt idx="4">
                  <c:v>Adulto Mayor (60 a más años)</c:v>
                </c:pt>
              </c:strCache>
            </c:strRef>
          </c:cat>
          <c:val>
            <c:numRef>
              <c:f>'Etapas de vida'!$N$8:$N$12</c:f>
              <c:numCache>
                <c:formatCode>#,##0</c:formatCode>
                <c:ptCount val="5"/>
                <c:pt idx="0">
                  <c:v>3.28813756020193</c:v>
                </c:pt>
                <c:pt idx="1">
                  <c:v>3.2396533570907913</c:v>
                </c:pt>
                <c:pt idx="2">
                  <c:v>3.8301947015639963</c:v>
                </c:pt>
                <c:pt idx="3">
                  <c:v>5.4343162772073343</c:v>
                </c:pt>
                <c:pt idx="4">
                  <c:v>6.0763056061914353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8EAE-46B5-BC3A-2AB6A0D0BFD5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50"/>
        <c:axId val="1640518256"/>
        <c:axId val="1732512960"/>
      </c:barChart>
      <c:catAx>
        <c:axId val="164051825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6350" cap="flat" cmpd="sng" algn="ctr">
            <a:solidFill>
              <a:schemeClr val="dk1"/>
            </a:solidFill>
            <a:prstDash val="solid"/>
            <a:miter lim="800000"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1732512960"/>
        <c:crosses val="autoZero"/>
        <c:auto val="1"/>
        <c:lblAlgn val="ctr"/>
        <c:lblOffset val="100"/>
        <c:noMultiLvlLbl val="0"/>
      </c:catAx>
      <c:valAx>
        <c:axId val="173251296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1"/>
        <c:majorTickMark val="out"/>
        <c:minorTickMark val="none"/>
        <c:tickLblPos val="nextTo"/>
        <c:spPr>
          <a:noFill/>
          <a:ln w="6350" cap="flat" cmpd="sng" algn="ctr">
            <a:solidFill>
              <a:schemeClr val="dk1"/>
            </a:solidFill>
            <a:prstDash val="solid"/>
            <a:miter lim="800000"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164051825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3325880184432618"/>
          <c:y val="4.118309273749652E-2"/>
          <c:w val="0.61503355557864914"/>
          <c:h val="0.84235868420844762"/>
        </c:manualLayout>
      </c:layout>
      <c:barChart>
        <c:barDir val="bar"/>
        <c:grouping val="clustered"/>
        <c:varyColors val="0"/>
        <c:ser>
          <c:idx val="0"/>
          <c:order val="0"/>
          <c:spPr>
            <a:solidFill>
              <a:srgbClr val="99CCFF"/>
            </a:solidFill>
            <a:ln w="9525">
              <a:solidFill>
                <a:srgbClr val="0070C0"/>
              </a:solidFill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rgbClr val="FF0000"/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2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Fallecidos!$F$8:$F$12</c:f>
              <c:strCache>
                <c:ptCount val="5"/>
                <c:pt idx="0">
                  <c:v>Niño (0 - 11 años)</c:v>
                </c:pt>
                <c:pt idx="1">
                  <c:v>Adolescente (12 - 17 años)</c:v>
                </c:pt>
                <c:pt idx="2">
                  <c:v>Joven (18 - 29 años)</c:v>
                </c:pt>
                <c:pt idx="3">
                  <c:v>Adulto (30 - 59 años)</c:v>
                </c:pt>
                <c:pt idx="4">
                  <c:v>Adulto Mayor (60 a más años)</c:v>
                </c:pt>
              </c:strCache>
            </c:strRef>
          </c:cat>
          <c:val>
            <c:numRef>
              <c:f>Fallecidos!$L$8:$L$12</c:f>
              <c:numCache>
                <c:formatCode>0.00%</c:formatCode>
                <c:ptCount val="5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3.5087719298245612E-2</c:v>
                </c:pt>
                <c:pt idx="4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D9B-4F79-A235-A7133C5AA717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00"/>
        <c:axId val="1008629200"/>
        <c:axId val="998967328"/>
      </c:barChart>
      <c:catAx>
        <c:axId val="1008629200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noFill/>
          <a:ln w="6350" cap="flat" cmpd="sng" algn="ctr">
            <a:solidFill>
              <a:schemeClr val="dk1"/>
            </a:solidFill>
            <a:prstDash val="solid"/>
            <a:miter lim="800000"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998967328"/>
        <c:crosses val="autoZero"/>
        <c:auto val="1"/>
        <c:lblAlgn val="ctr"/>
        <c:lblOffset val="100"/>
        <c:noMultiLvlLbl val="0"/>
      </c:catAx>
      <c:valAx>
        <c:axId val="998967328"/>
        <c:scaling>
          <c:orientation val="minMax"/>
        </c:scaling>
        <c:delete val="1"/>
        <c:axPos val="b"/>
        <c:numFmt formatCode="0.00%" sourceLinked="1"/>
        <c:majorTickMark val="none"/>
        <c:minorTickMark val="none"/>
        <c:tickLblPos val="nextTo"/>
        <c:crossAx val="100862920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explosion val="3"/>
          <c:dPt>
            <c:idx val="0"/>
            <c:bubble3D val="0"/>
            <c:spPr>
              <a:solidFill>
                <a:srgbClr val="99CCFF"/>
              </a:solidFill>
              <a:ln w="19050">
                <a:solidFill>
                  <a:schemeClr val="accent5">
                    <a:lumMod val="75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2763-4371-9A88-28D14FBBC8B0}"/>
              </c:ext>
            </c:extLst>
          </c:dPt>
          <c:dPt>
            <c:idx val="1"/>
            <c:bubble3D val="0"/>
            <c:spPr>
              <a:solidFill>
                <a:srgbClr val="FF99CC"/>
              </a:solidFill>
              <a:ln w="19050">
                <a:solidFill>
                  <a:srgbClr val="FF66FF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2763-4371-9A88-28D14FBBC8B0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Fallecidos!$A$39:$A$40</c:f>
              <c:strCache>
                <c:ptCount val="2"/>
                <c:pt idx="0">
                  <c:v>MASCULINO</c:v>
                </c:pt>
                <c:pt idx="1">
                  <c:v>FEMENINO</c:v>
                </c:pt>
              </c:strCache>
            </c:strRef>
          </c:cat>
          <c:val>
            <c:numRef>
              <c:f>Fallecidos!$B$39:$B$40</c:f>
              <c:numCache>
                <c:formatCode>General</c:formatCode>
                <c:ptCount val="2"/>
                <c:pt idx="0">
                  <c:v>1</c:v>
                </c:pt>
                <c:pt idx="1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2763-4371-9A88-28D14FBBC8B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rtl="0">
            <a:defRPr sz="1100" b="0" i="0" u="none" strike="noStrike" kern="120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es-PE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  <c:userShapes r:id="rId4"/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c:spPr>
          <c:invertIfNegative val="0"/>
          <c:dPt>
            <c:idx val="0"/>
            <c:invertIfNegative val="0"/>
            <c:bubble3D val="0"/>
            <c:spPr>
              <a:solidFill>
                <a:srgbClr val="99CCFF"/>
              </a:solidFill>
              <a:ln>
                <a:solidFill>
                  <a:srgbClr val="0070C0"/>
                </a:solidFill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F2FE-43BE-B926-7F9A27910E7F}"/>
              </c:ext>
            </c:extLst>
          </c:dPt>
          <c:dPt>
            <c:idx val="1"/>
            <c:invertIfNegative val="0"/>
            <c:bubble3D val="0"/>
            <c:spPr>
              <a:solidFill>
                <a:srgbClr val="FF99CC"/>
              </a:solidFill>
              <a:ln>
                <a:solidFill>
                  <a:srgbClr val="FF66FF"/>
                </a:solidFill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F2FE-43BE-B926-7F9A27910E7F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Letalidad!$G$8:$G$9</c:f>
              <c:strCache>
                <c:ptCount val="2"/>
                <c:pt idx="0">
                  <c:v>MASCULINO</c:v>
                </c:pt>
                <c:pt idx="1">
                  <c:v>FEMENINO</c:v>
                </c:pt>
              </c:strCache>
            </c:strRef>
          </c:cat>
          <c:val>
            <c:numRef>
              <c:f>Letalidad!$J$8:$J$9</c:f>
              <c:numCache>
                <c:formatCode>0.00%</c:formatCode>
                <c:ptCount val="2"/>
                <c:pt idx="0">
                  <c:v>3.9215686274509803E-2</c:v>
                </c:pt>
                <c:pt idx="1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F2FE-43BE-B926-7F9A27910E7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42"/>
        <c:axId val="2047239648"/>
        <c:axId val="2047224672"/>
      </c:barChart>
      <c:catAx>
        <c:axId val="204723964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6350" cap="flat" cmpd="sng" algn="ctr">
            <a:solidFill>
              <a:schemeClr val="dk1"/>
            </a:solidFill>
            <a:prstDash val="solid"/>
            <a:miter lim="800000"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5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2047224672"/>
        <c:crosses val="autoZero"/>
        <c:auto val="1"/>
        <c:lblAlgn val="ctr"/>
        <c:lblOffset val="100"/>
        <c:noMultiLvlLbl val="0"/>
      </c:catAx>
      <c:valAx>
        <c:axId val="204722467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0%" sourceLinked="1"/>
        <c:majorTickMark val="out"/>
        <c:minorTickMark val="none"/>
        <c:tickLblPos val="nextTo"/>
        <c:spPr>
          <a:noFill/>
          <a:ln>
            <a:solidFill>
              <a:srgbClr val="0070C0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204723964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20">
  <cs:axisTitle>
    <cs:lnRef idx="0"/>
    <cs:fillRef idx="0"/>
    <cs:effectRef idx="0"/>
    <cs:fontRef idx="minor">
      <a:schemeClr val="tx2"/>
    </cs:fontRef>
    <cs:defRPr sz="900" b="1" kern="1200"/>
  </cs:axisTitle>
  <cs:category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2"/>
    </cs:fontRef>
    <cs:defRPr sz="900" kern="1200"/>
  </cs:dataLabel>
  <cs:dataLabelCallout>
    <cs:lnRef idx="0"/>
    <cs:fillRef idx="0"/>
    <cs:effectRef idx="0"/>
    <cs:fontRef idx="minor">
      <a:schemeClr val="dk2">
        <a:lumMod val="7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2"/>
    <cs:fontRef idx="minor">
      <a:schemeClr val="tx2"/>
    </cs:fontRef>
  </cs:dataPoint>
  <cs:dataPoint3D>
    <cs:lnRef idx="0"/>
    <cs:fillRef idx="3">
      <cs:styleClr val="auto"/>
    </cs:fillRef>
    <cs:effectRef idx="2"/>
    <cs:fontRef idx="minor">
      <a:schemeClr val="tx2"/>
    </cs:fontRef>
  </cs:dataPoint3D>
  <cs:dataPointLine>
    <cs:lnRef idx="0">
      <cs:styleClr val="auto"/>
    </cs:lnRef>
    <cs:fillRef idx="3"/>
    <cs:effectRef idx="2"/>
    <cs:fontRef idx="minor">
      <a:schemeClr val="tx2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3">
      <cs:styleClr val="auto"/>
    </cs:fillRef>
    <cs:effectRef idx="2"/>
    <cs:fontRef idx="minor">
      <a:schemeClr val="tx2"/>
    </cs:fontRef>
    <cs:spPr>
      <a:ln w="12700">
        <a:solidFill>
          <a:schemeClr val="lt2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2"/>
    <cs:fontRef idx="minor">
      <a:schemeClr val="tx2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2"/>
    </cs:fontRef>
    <cs:spPr>
      <a:ln w="9525">
        <a:solidFill>
          <a:schemeClr val="tx2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2"/>
    </cs:fontRef>
    <cs:spPr>
      <a:ln w="9525">
        <a:solidFill>
          <a:schemeClr val="tx2">
            <a:lumMod val="75000"/>
          </a:schemeClr>
        </a:solidFill>
        <a:round/>
      </a:ln>
    </cs:spPr>
  </cs:errorBar>
  <cs:floor>
    <cs:lnRef idx="0"/>
    <cs:fillRef idx="0"/>
    <cs:effectRef idx="0"/>
    <cs:fontRef idx="minor">
      <a:schemeClr val="tx2"/>
    </cs:fontRef>
  </cs:floor>
  <cs:gridlineMajor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2"/>
    </cs:fontRef>
    <cs:spPr>
      <a:ln>
        <a:solidFill>
          <a:schemeClr val="tx2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2"/>
    </cs:fontRef>
    <cs:defRPr sz="900" kern="1200"/>
  </cs:legend>
  <cs:plotArea>
    <cs:lnRef idx="0"/>
    <cs:fillRef idx="0"/>
    <cs:effectRef idx="0"/>
    <cs:fontRef idx="minor">
      <a:schemeClr val="tx2"/>
    </cs:fontRef>
  </cs:plotArea>
  <cs:plotArea3D>
    <cs:lnRef idx="0"/>
    <cs:fillRef idx="0"/>
    <cs:effectRef idx="0"/>
    <cs:fontRef idx="minor">
      <a:schemeClr val="tx2"/>
    </cs:fontRef>
  </cs:plotArea3D>
  <cs:series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2"/>
    </cs:fontRef>
    <cs:defRPr sz="1600" b="1" kern="1200"/>
  </cs:title>
  <cs:trendline>
    <cs:lnRef idx="0">
      <cs:styleClr val="auto"/>
    </cs:lnRef>
    <cs:fillRef idx="0"/>
    <cs:effectRef idx="0"/>
    <cs:fontRef idx="minor">
      <a:schemeClr val="tx2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2"/>
    </cs:fontRef>
    <cs:defRPr sz="900" kern="1200"/>
  </cs:trendlineLabel>
  <cs:upBar>
    <cs:lnRef idx="0"/>
    <cs:fillRef idx="0"/>
    <cs:effectRef idx="0"/>
    <cs:fontRef idx="minor">
      <a:schemeClr val="tx2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2"/>
    </cs:fontRef>
    <cs:defRPr sz="900" kern="1200"/>
  </cs:valueAxis>
  <cs:wall>
    <cs:lnRef idx="0"/>
    <cs:fillRef idx="0"/>
    <cs:effectRef idx="0"/>
    <cs:fontRef idx="minor">
      <a:schemeClr val="tx2"/>
    </cs:fontRef>
  </cs:wall>
</cs:chartStyle>
</file>

<file path=ppt/charts/style6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_rels/drawing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emf"/><Relationship Id="rId1" Type="http://schemas.openxmlformats.org/officeDocument/2006/relationships/image" Target="../media/image20.emf"/></Relationships>
</file>

<file path=ppt/drawings/_rels/drawing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emf"/><Relationship Id="rId1" Type="http://schemas.openxmlformats.org/officeDocument/2006/relationships/image" Target="../media/image20.emf"/></Relationships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0.77211</cdr:x>
      <cdr:y>0.18353</cdr:y>
    </cdr:from>
    <cdr:to>
      <cdr:x>0.86588</cdr:x>
      <cdr:y>0.56769</cdr:y>
    </cdr:to>
    <cdr:pic>
      <cdr:nvPicPr>
        <cdr:cNvPr id="2" name="Imagen 1">
          <a:extLst xmlns:a="http://schemas.openxmlformats.org/drawingml/2006/main">
            <a:ext uri="{FF2B5EF4-FFF2-40B4-BE49-F238E27FC236}">
              <a16:creationId xmlns:a16="http://schemas.microsoft.com/office/drawing/2014/main" id="{2D958D21-1DFD-4789-ABF9-CFF22821A4DD}"/>
            </a:ext>
          </a:extLst>
        </cdr:cNvPr>
        <cdr:cNvPicPr>
          <a:picLocks xmlns:a="http://schemas.openxmlformats.org/drawingml/2006/main" noChangeAspect="1" noChangeArrowheads="1"/>
        </cdr:cNvPicPr>
      </cdr:nvPicPr>
      <cdr:blipFill>
        <a:blip xmlns:a="http://schemas.openxmlformats.org/drawingml/2006/main" xmlns:r="http://schemas.openxmlformats.org/officeDocument/2006/relationships" r:embed="rId1" cstate="print">
          <a:extLst>
            <a:ext uri="{28A0092B-C50C-407E-A947-70E740481C1C}">
              <a14:useLocalDpi xmlns:a14="http://schemas.microsoft.com/office/drawing/2010/main" val="0"/>
            </a:ext>
          </a:extLst>
        </a:blip>
        <a:srcRect xmlns:a="http://schemas.openxmlformats.org/drawingml/2006/main"/>
        <a:stretch xmlns:a="http://schemas.openxmlformats.org/drawingml/2006/main">
          <a:fillRect/>
        </a:stretch>
      </cdr:blipFill>
      <cdr:spPr bwMode="auto">
        <a:xfrm xmlns:a="http://schemas.openxmlformats.org/drawingml/2006/main">
          <a:off x="3794838" y="527050"/>
          <a:ext cx="460857" cy="1103224"/>
        </a:xfrm>
        <a:prstGeom xmlns:a="http://schemas.openxmlformats.org/drawingml/2006/main" prst="rect">
          <a:avLst/>
        </a:prstGeom>
        <a:noFill xmlns:a="http://schemas.openxmlformats.org/drawingml/2006/main"/>
        <a:extLst xmlns:a="http://schemas.openxmlformats.org/drawingml/2006/main">
          <a:ext uri="{909E8E84-426E-40DD-AFC4-6F175D3DCCD1}">
            <a14:hiddenFill xmlns:a14="http://schemas.microsoft.com/office/drawing/2010/main">
              <a:solidFill>
                <a:srgbClr val="FFFFFF"/>
              </a:solidFill>
            </a14:hiddenFill>
          </a:ext>
        </a:extLst>
      </cdr:spPr>
    </cdr:pic>
  </cdr:relSizeAnchor>
  <cdr:relSizeAnchor xmlns:cdr="http://schemas.openxmlformats.org/drawingml/2006/chartDrawing">
    <cdr:from>
      <cdr:x>0.12855</cdr:x>
      <cdr:y>0.16808</cdr:y>
    </cdr:from>
    <cdr:to>
      <cdr:x>0.24225</cdr:x>
      <cdr:y>0.54663</cdr:y>
    </cdr:to>
    <cdr:pic>
      <cdr:nvPicPr>
        <cdr:cNvPr id="3" name="Imagen 2">
          <a:extLst xmlns:a="http://schemas.openxmlformats.org/drawingml/2006/main">
            <a:ext uri="{FF2B5EF4-FFF2-40B4-BE49-F238E27FC236}">
              <a16:creationId xmlns:a16="http://schemas.microsoft.com/office/drawing/2014/main" id="{DAD83F8E-0FA3-4281-8477-26AC143848B9}"/>
            </a:ext>
          </a:extLst>
        </cdr:cNvPr>
        <cdr:cNvPicPr>
          <a:picLocks xmlns:a="http://schemas.openxmlformats.org/drawingml/2006/main" noChangeAspect="1" noChangeArrowheads="1"/>
        </cdr:cNvPicPr>
      </cdr:nvPicPr>
      <cdr:blipFill>
        <a:blip xmlns:a="http://schemas.openxmlformats.org/drawingml/2006/main" xmlns:r="http://schemas.openxmlformats.org/officeDocument/2006/relationships" r:embed="rId2" cstate="print">
          <a:extLst>
            <a:ext uri="{28A0092B-C50C-407E-A947-70E740481C1C}">
              <a14:useLocalDpi xmlns:a14="http://schemas.microsoft.com/office/drawing/2010/main" val="0"/>
            </a:ext>
          </a:extLst>
        </a:blip>
        <a:srcRect xmlns:a="http://schemas.openxmlformats.org/drawingml/2006/main"/>
        <a:stretch xmlns:a="http://schemas.openxmlformats.org/drawingml/2006/main">
          <a:fillRect/>
        </a:stretch>
      </cdr:blipFill>
      <cdr:spPr bwMode="auto">
        <a:xfrm xmlns:a="http://schemas.openxmlformats.org/drawingml/2006/main">
          <a:off x="631825" y="482684"/>
          <a:ext cx="558834" cy="1087118"/>
        </a:xfrm>
        <a:prstGeom xmlns:a="http://schemas.openxmlformats.org/drawingml/2006/main" prst="rect">
          <a:avLst/>
        </a:prstGeom>
        <a:noFill xmlns:a="http://schemas.openxmlformats.org/drawingml/2006/main"/>
        <a:extLst xmlns:a="http://schemas.openxmlformats.org/drawingml/2006/main">
          <a:ext uri="{909E8E84-426E-40DD-AFC4-6F175D3DCCD1}">
            <a14:hiddenFill xmlns:a14="http://schemas.microsoft.com/office/drawing/2010/main">
              <a:solidFill>
                <a:srgbClr val="FFFFFF"/>
              </a:solidFill>
            </a14:hiddenFill>
          </a:ext>
        </a:extLst>
      </cdr:spPr>
    </cdr:pic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0.77211</cdr:x>
      <cdr:y>0.18353</cdr:y>
    </cdr:from>
    <cdr:to>
      <cdr:x>0.86588</cdr:x>
      <cdr:y>0.56769</cdr:y>
    </cdr:to>
    <cdr:pic>
      <cdr:nvPicPr>
        <cdr:cNvPr id="2" name="Imagen 1">
          <a:extLst xmlns:a="http://schemas.openxmlformats.org/drawingml/2006/main">
            <a:ext uri="{FF2B5EF4-FFF2-40B4-BE49-F238E27FC236}">
              <a16:creationId xmlns:a16="http://schemas.microsoft.com/office/drawing/2014/main" id="{2D958D21-1DFD-4789-ABF9-CFF22821A4DD}"/>
            </a:ext>
          </a:extLst>
        </cdr:cNvPr>
        <cdr:cNvPicPr>
          <a:picLocks xmlns:a="http://schemas.openxmlformats.org/drawingml/2006/main" noChangeAspect="1" noChangeArrowheads="1"/>
        </cdr:cNvPicPr>
      </cdr:nvPicPr>
      <cdr:blipFill>
        <a:blip xmlns:a="http://schemas.openxmlformats.org/drawingml/2006/main" xmlns:r="http://schemas.openxmlformats.org/officeDocument/2006/relationships" r:embed="rId1" cstate="print">
          <a:extLst>
            <a:ext uri="{28A0092B-C50C-407E-A947-70E740481C1C}">
              <a14:useLocalDpi xmlns:a14="http://schemas.microsoft.com/office/drawing/2010/main" val="0"/>
            </a:ext>
          </a:extLst>
        </a:blip>
        <a:srcRect xmlns:a="http://schemas.openxmlformats.org/drawingml/2006/main"/>
        <a:stretch xmlns:a="http://schemas.openxmlformats.org/drawingml/2006/main">
          <a:fillRect/>
        </a:stretch>
      </cdr:blipFill>
      <cdr:spPr bwMode="auto">
        <a:xfrm xmlns:a="http://schemas.openxmlformats.org/drawingml/2006/main">
          <a:off x="3794838" y="527050"/>
          <a:ext cx="460857" cy="1103224"/>
        </a:xfrm>
        <a:prstGeom xmlns:a="http://schemas.openxmlformats.org/drawingml/2006/main" prst="rect">
          <a:avLst/>
        </a:prstGeom>
        <a:noFill xmlns:a="http://schemas.openxmlformats.org/drawingml/2006/main"/>
        <a:extLst xmlns:a="http://schemas.openxmlformats.org/drawingml/2006/main">
          <a:ext uri="{909E8E84-426E-40DD-AFC4-6F175D3DCCD1}">
            <a14:hiddenFill xmlns:a14="http://schemas.microsoft.com/office/drawing/2010/main">
              <a:solidFill>
                <a:srgbClr val="FFFFFF"/>
              </a:solidFill>
            </a14:hiddenFill>
          </a:ext>
        </a:extLst>
      </cdr:spPr>
    </cdr:pic>
  </cdr:relSizeAnchor>
  <cdr:relSizeAnchor xmlns:cdr="http://schemas.openxmlformats.org/drawingml/2006/chartDrawing">
    <cdr:from>
      <cdr:x>0.12855</cdr:x>
      <cdr:y>0.16808</cdr:y>
    </cdr:from>
    <cdr:to>
      <cdr:x>0.24225</cdr:x>
      <cdr:y>0.54663</cdr:y>
    </cdr:to>
    <cdr:pic>
      <cdr:nvPicPr>
        <cdr:cNvPr id="3" name="Imagen 2">
          <a:extLst xmlns:a="http://schemas.openxmlformats.org/drawingml/2006/main">
            <a:ext uri="{FF2B5EF4-FFF2-40B4-BE49-F238E27FC236}">
              <a16:creationId xmlns:a16="http://schemas.microsoft.com/office/drawing/2014/main" id="{DAD83F8E-0FA3-4281-8477-26AC143848B9}"/>
            </a:ext>
          </a:extLst>
        </cdr:cNvPr>
        <cdr:cNvPicPr>
          <a:picLocks xmlns:a="http://schemas.openxmlformats.org/drawingml/2006/main" noChangeAspect="1" noChangeArrowheads="1"/>
        </cdr:cNvPicPr>
      </cdr:nvPicPr>
      <cdr:blipFill>
        <a:blip xmlns:a="http://schemas.openxmlformats.org/drawingml/2006/main" xmlns:r="http://schemas.openxmlformats.org/officeDocument/2006/relationships" r:embed="rId2" cstate="print">
          <a:extLst>
            <a:ext uri="{28A0092B-C50C-407E-A947-70E740481C1C}">
              <a14:useLocalDpi xmlns:a14="http://schemas.microsoft.com/office/drawing/2010/main" val="0"/>
            </a:ext>
          </a:extLst>
        </a:blip>
        <a:srcRect xmlns:a="http://schemas.openxmlformats.org/drawingml/2006/main"/>
        <a:stretch xmlns:a="http://schemas.openxmlformats.org/drawingml/2006/main">
          <a:fillRect/>
        </a:stretch>
      </cdr:blipFill>
      <cdr:spPr bwMode="auto">
        <a:xfrm xmlns:a="http://schemas.openxmlformats.org/drawingml/2006/main">
          <a:off x="631825" y="482684"/>
          <a:ext cx="558834" cy="1087118"/>
        </a:xfrm>
        <a:prstGeom xmlns:a="http://schemas.openxmlformats.org/drawingml/2006/main" prst="rect">
          <a:avLst/>
        </a:prstGeom>
        <a:noFill xmlns:a="http://schemas.openxmlformats.org/drawingml/2006/main"/>
        <a:extLst xmlns:a="http://schemas.openxmlformats.org/drawingml/2006/main">
          <a:ext uri="{909E8E84-426E-40DD-AFC4-6F175D3DCCD1}">
            <a14:hiddenFill xmlns:a14="http://schemas.microsoft.com/office/drawing/2010/main">
              <a:solidFill>
                <a:srgbClr val="FFFFFF"/>
              </a:solidFill>
            </a14:hiddenFill>
          </a:ext>
        </a:extLst>
      </cdr:spPr>
    </cdr:pic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08A0E5B-6BBD-409C-95E2-33B8E96DF903}" type="datetimeFigureOut">
              <a:rPr lang="en-US" smtClean="0"/>
              <a:t>2/21/2023</a:t>
            </a:fld>
            <a:endParaRPr lang="en-U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4CAE87F-08D5-41F8-90D0-918F13BC644B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696919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PE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632120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S" dirty="0"/>
              <a:t>7</a:t>
            </a:r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090358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782793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208681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131679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514631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0222C08-D8E0-440F-B13C-F1501710451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6F803630-C593-4095-8BA0-F12BDC41CC4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DD629FE4-D5D8-43EC-B667-FB631EE25A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21/02/2023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01144A63-2FDA-4267-B0ED-4510725D17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C2EEE26F-0990-4F8E-8C8F-4058EA259C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417157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AA1CD74-D80F-4BDB-AD94-7C1FCD7C74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30B4FB3E-C5D5-4EFD-910B-B96621132F1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E9FA0AE5-7548-4342-9BAA-D4CE2D9A2D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21/02/2023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D9F93BF9-C770-4DB1-9953-8ED3758F0A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468AA50-7FC1-4917-984A-724DAD66ED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1359620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E960CAEC-7FC8-48BA-8B98-735A4C1059C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7293B425-8D91-42B1-B77D-1B91B8C5960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980BC208-67BD-496F-9EC9-315D2C4A63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21/02/2023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566DE3EB-15FE-410C-A70C-9B6AD4E46E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1E91B3C4-541C-40B4-9F43-5D33DD9EA3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5069876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56359F1-710E-4C79-A4C0-013BA3C696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8F58A42E-21B2-4C45-83E9-0A27C2BC5CB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9FE363D8-7925-4AEA-BF6D-E986B4F771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21/02/2023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9ABE9FF8-F449-4F63-A18C-E1705726D6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E7BCB4D3-D624-43BA-AFF6-3485F61C7D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2067323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C4D08AF-1D05-4397-A426-476FF82891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0F8B1F12-A54D-4C58-9E92-A08406E5756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1CD1E2F9-A476-47BE-9363-CD2A14AB84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21/02/2023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5B1637FC-2583-4DF4-BA78-1B841BA21D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F323A2F3-2466-40D9-852E-9C4E5D722D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2259029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AB04B2E-25B1-4C96-85FD-9ED9251E6D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3E72D04C-B290-4419-8B8E-ACEF3AA785B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173583B3-1534-4B89-AE8C-91B33104D55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3F321E3A-991A-411D-A99A-1CD0D3FA35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21/02/2023</a:t>
            </a:fld>
            <a:endParaRPr lang="es-PE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C5C7C852-F14A-4201-8204-776DAD6EF9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7B0FA7EC-AA2D-4801-A540-1576FAD844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5922841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E4F3C36-8C31-405A-9923-EF723AF472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FC40251E-6037-4CDB-8792-81417D0A6DC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1823E074-8692-4C93-9896-C21F5B715B7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B5973EDA-DA4F-4072-B409-C5A1782F36B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FEB9EED8-24C3-4E7C-88BC-95BA6AC1053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D486BCFD-5CE9-49F1-BB35-AA0B40D35B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21/02/2023</a:t>
            </a:fld>
            <a:endParaRPr lang="es-PE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060E6FD5-2009-4ADE-AE21-2FE23B2EDE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02743087-AD80-44F7-B698-702E009DE6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5915416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6D9E1A0-FB06-488E-BC6A-FE2A6B6887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CE421A8A-80E0-420F-AAB5-0A2D302435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21/02/2023</a:t>
            </a:fld>
            <a:endParaRPr lang="es-PE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498D9018-9CBC-44D7-A56E-4C89E38544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4A8E94FA-4E15-4C7E-BCCD-F751502FAE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42759753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65BDEA36-5EDE-47A3-B988-47BA6B46DE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21/02/2023</a:t>
            </a:fld>
            <a:endParaRPr lang="es-PE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62543858-50E1-4CEA-91B8-5F8E512260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EA0A1111-FE97-4200-A996-6D3091AB98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6497774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8A01E8D-B64F-4A35-A77F-4690970972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AF8512D7-05A6-43D3-BC51-BA2C42C094B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F1A60D04-C932-40A2-A96F-15906DB2760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F619A209-B50E-4412-95A3-9B937A55EA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21/02/2023</a:t>
            </a:fld>
            <a:endParaRPr lang="es-PE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30B65EA9-62A7-4D29-B88C-261EAC9BE7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40043DBA-8755-4798-B6CE-06A2E4E65C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709753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81A354A-68BF-43FF-8CE7-A22FDA1780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DD5E7592-E004-4065-80F5-4320A661DBE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PE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D1B45A2B-10E1-4524-81C8-CCCC7B78181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E8DDAAAC-7C07-4299-A8FD-C953C32535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21/02/2023</a:t>
            </a:fld>
            <a:endParaRPr lang="es-PE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2F9EA6D4-9E7F-4A3C-BCAB-CB8E2614C4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72D1BA95-E5C1-43C8-B460-B9B230035E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0349855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EA8510E8-7FEC-4C0B-B1C4-A29CC80F54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8A01019E-9FCD-41D2-B159-BC91297200F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2C6080B9-4DE7-4E8B-A662-769F2784F39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5D5087-6F6E-4AC3-B908-B8A9A83F1946}" type="datetimeFigureOut">
              <a:rPr lang="es-PE" smtClean="0"/>
              <a:t>21/02/2023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781475F2-9B39-4467-9A77-D015F4B8292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746F3B42-C4C8-4932-AC64-E1F709D59D8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8627534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P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chart" Target="../charts/chart2.xml"/><Relationship Id="rId5" Type="http://schemas.openxmlformats.org/officeDocument/2006/relationships/image" Target="../media/image21.emf"/><Relationship Id="rId4" Type="http://schemas.openxmlformats.org/officeDocument/2006/relationships/image" Target="../media/image20.em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em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3.png"/><Relationship Id="rId4" Type="http://schemas.openxmlformats.org/officeDocument/2006/relationships/chart" Target="../charts/chart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emf"/><Relationship Id="rId5" Type="http://schemas.openxmlformats.org/officeDocument/2006/relationships/chart" Target="../charts/chart7.xml"/><Relationship Id="rId4" Type="http://schemas.openxmlformats.org/officeDocument/2006/relationships/image" Target="../media/image25.emf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4.jpe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12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png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0.png"/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0.png"/><Relationship Id="rId5" Type="http://schemas.openxmlformats.org/officeDocument/2006/relationships/image" Target="../media/image13.png"/><Relationship Id="rId4" Type="http://schemas.openxmlformats.org/officeDocument/2006/relationships/image" Target="../media/image4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emf"/><Relationship Id="rId5" Type="http://schemas.openxmlformats.org/officeDocument/2006/relationships/image" Target="../media/image16.emf"/><Relationship Id="rId4" Type="http://schemas.openxmlformats.org/officeDocument/2006/relationships/image" Target="../media/image15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n 9">
            <a:extLst>
              <a:ext uri="{FF2B5EF4-FFF2-40B4-BE49-F238E27FC236}">
                <a16:creationId xmlns:a16="http://schemas.microsoft.com/office/drawing/2014/main" id="{13062F95-AE06-4E45-9FB2-180B54026D6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0123" cy="6858000"/>
          </a:xfrm>
          <a:prstGeom prst="rect">
            <a:avLst/>
          </a:prstGeom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id="{4D124BE3-BE95-4C9B-A727-94CCB798C481}"/>
              </a:ext>
            </a:extLst>
          </p:cNvPr>
          <p:cNvSpPr txBox="1"/>
          <p:nvPr/>
        </p:nvSpPr>
        <p:spPr>
          <a:xfrm>
            <a:off x="4156537" y="5909464"/>
            <a:ext cx="408297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PE" sz="2000" dirty="0">
                <a:solidFill>
                  <a:schemeClr val="accent1">
                    <a:lumMod val="50000"/>
                  </a:schemeClr>
                </a:solidFill>
              </a:rPr>
              <a:t>TUMBES AL 19 DE FEBRERO DEL 2023</a:t>
            </a:r>
          </a:p>
          <a:p>
            <a:pPr algn="ctr"/>
            <a:r>
              <a:rPr lang="es-ES" sz="2000" b="1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Semana Epidemiológica 08</a:t>
            </a:r>
            <a:endParaRPr lang="es-PE" sz="2000" b="1" dirty="0">
              <a:solidFill>
                <a:schemeClr val="accent1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12583851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84084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000" b="1" dirty="0"/>
              <a:t>Casos confirmados de COVID-19, según Distrito y edad</a:t>
            </a:r>
            <a:endParaRPr lang="es-PE" sz="2000" b="1" dirty="0"/>
          </a:p>
          <a:p>
            <a:pPr algn="ctr"/>
            <a:r>
              <a:rPr lang="es-PE" sz="2000" b="1" dirty="0"/>
              <a:t> </a:t>
            </a:r>
            <a:r>
              <a:rPr lang="es-ES" sz="2000" b="1" dirty="0"/>
              <a:t>Tumbes, al 19 de febrero 2023 (SE08)</a:t>
            </a:r>
            <a:endParaRPr lang="es-PE" sz="2000" b="1" dirty="0"/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3D8626D3-84A1-DF8D-3033-BBAF730DEAC6}"/>
              </a:ext>
            </a:extLst>
          </p:cNvPr>
          <p:cNvSpPr txBox="1"/>
          <p:nvPr/>
        </p:nvSpPr>
        <p:spPr>
          <a:xfrm>
            <a:off x="1228147" y="1271741"/>
            <a:ext cx="418582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400" dirty="0"/>
              <a:t>Comportamiento según edad y distrito de residencia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68B45558-1CE7-778E-03FE-E7B89720368B}"/>
              </a:ext>
            </a:extLst>
          </p:cNvPr>
          <p:cNvSpPr txBox="1"/>
          <p:nvPr/>
        </p:nvSpPr>
        <p:spPr>
          <a:xfrm>
            <a:off x="6966764" y="1271741"/>
            <a:ext cx="418582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400" dirty="0"/>
              <a:t>Distribución de casos según edad y sexo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E8CE6218-37E7-449F-8869-1993738135A1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FB779161-A026-F56E-FFE9-B219B068421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0495" y="1807632"/>
            <a:ext cx="5051471" cy="4374256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1183CFEB-4BBC-688B-80FB-931A39788A1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11828" y="1820079"/>
            <a:ext cx="4940762" cy="42783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363359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2" y="162318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Casos confirmados de COVID-19 según grupo etario y sexo </a:t>
            </a:r>
          </a:p>
          <a:p>
            <a:pPr algn="ctr"/>
            <a:r>
              <a:rPr lang="es-PE" sz="2000" b="1" dirty="0"/>
              <a:t> </a:t>
            </a:r>
            <a:r>
              <a:rPr lang="es-ES" sz="2000" b="1" dirty="0"/>
              <a:t>Tumbes, al 19 de febrero 2023 (SE08)</a:t>
            </a:r>
            <a:endParaRPr lang="es-PE" sz="2000" b="1" dirty="0"/>
          </a:p>
        </p:txBody>
      </p:sp>
      <p:grpSp>
        <p:nvGrpSpPr>
          <p:cNvPr id="2" name="Grupo 1">
            <a:extLst>
              <a:ext uri="{FF2B5EF4-FFF2-40B4-BE49-F238E27FC236}">
                <a16:creationId xmlns:a16="http://schemas.microsoft.com/office/drawing/2014/main" id="{447A3CFC-3EE0-4C18-BBC8-089CADB1813E}"/>
              </a:ext>
            </a:extLst>
          </p:cNvPr>
          <p:cNvGrpSpPr/>
          <p:nvPr/>
        </p:nvGrpSpPr>
        <p:grpSpPr>
          <a:xfrm>
            <a:off x="376485" y="1678940"/>
            <a:ext cx="5846005" cy="4850446"/>
            <a:chOff x="0" y="0"/>
            <a:chExt cx="4931700" cy="4276725"/>
          </a:xfrm>
        </p:grpSpPr>
        <p:graphicFrame>
          <p:nvGraphicFramePr>
            <p:cNvPr id="3" name="Gráfico 2">
              <a:extLst>
                <a:ext uri="{FF2B5EF4-FFF2-40B4-BE49-F238E27FC236}">
                  <a16:creationId xmlns:a16="http://schemas.microsoft.com/office/drawing/2014/main" id="{51DDFD05-13F0-6029-81B9-49A37AED6B94}"/>
                </a:ext>
              </a:extLst>
            </p:cNvPr>
            <p:cNvGraphicFramePr/>
            <p:nvPr>
              <p:extLst>
                <p:ext uri="{D42A27DB-BD31-4B8C-83A1-F6EECF244321}">
                  <p14:modId xmlns:p14="http://schemas.microsoft.com/office/powerpoint/2010/main" val="2340845802"/>
                </p:ext>
              </p:extLst>
            </p:nvPr>
          </p:nvGraphicFramePr>
          <p:xfrm>
            <a:off x="0" y="0"/>
            <a:ext cx="4931700" cy="4276725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3"/>
            </a:graphicData>
          </a:graphic>
        </p:graphicFrame>
        <p:pic>
          <p:nvPicPr>
            <p:cNvPr id="11" name="Imagen 10">
              <a:extLst>
                <a:ext uri="{FF2B5EF4-FFF2-40B4-BE49-F238E27FC236}">
                  <a16:creationId xmlns:a16="http://schemas.microsoft.com/office/drawing/2014/main" id="{7FAA66AA-15CA-905B-814A-7408FC26DCD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32994" y="123937"/>
              <a:ext cx="379978" cy="110478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4" name="Imagen 13">
              <a:extLst>
                <a:ext uri="{FF2B5EF4-FFF2-40B4-BE49-F238E27FC236}">
                  <a16:creationId xmlns:a16="http://schemas.microsoft.com/office/drawing/2014/main" id="{1E68ECBF-8833-8ED8-1110-91473810620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878990" y="152399"/>
              <a:ext cx="434431" cy="103822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aphicFrame>
        <p:nvGraphicFramePr>
          <p:cNvPr id="12" name="Gráfico 11">
            <a:extLst>
              <a:ext uri="{FF2B5EF4-FFF2-40B4-BE49-F238E27FC236}">
                <a16:creationId xmlns:a16="http://schemas.microsoft.com/office/drawing/2014/main" id="{07922E71-2944-4374-B4D3-B144A6750C33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209905326"/>
              </p:ext>
            </p:extLst>
          </p:nvPr>
        </p:nvGraphicFramePr>
        <p:xfrm>
          <a:off x="7062540" y="1989327"/>
          <a:ext cx="4752975" cy="28717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sp>
        <p:nvSpPr>
          <p:cNvPr id="13" name="CuadroTexto 12">
            <a:extLst>
              <a:ext uri="{FF2B5EF4-FFF2-40B4-BE49-F238E27FC236}">
                <a16:creationId xmlns:a16="http://schemas.microsoft.com/office/drawing/2014/main" id="{56EDF85C-9581-299A-C75E-75BF0F02381A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3786FF0C-D0D3-AF47-6DEB-08AC72A6DB12}"/>
              </a:ext>
            </a:extLst>
          </p:cNvPr>
          <p:cNvSpPr txBox="1"/>
          <p:nvPr/>
        </p:nvSpPr>
        <p:spPr>
          <a:xfrm>
            <a:off x="1504565" y="1270105"/>
            <a:ext cx="34700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600" dirty="0"/>
              <a:t>PERIODO 2022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00AAC990-EE2A-5D7D-F324-C3A32B3D7C92}"/>
              </a:ext>
            </a:extLst>
          </p:cNvPr>
          <p:cNvSpPr txBox="1"/>
          <p:nvPr/>
        </p:nvSpPr>
        <p:spPr>
          <a:xfrm>
            <a:off x="8029190" y="1400901"/>
            <a:ext cx="34700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600" dirty="0"/>
              <a:t>PERIODO 2023</a:t>
            </a:r>
          </a:p>
        </p:txBody>
      </p:sp>
    </p:spTree>
    <p:extLst>
      <p:ext uri="{BB962C8B-B14F-4D97-AF65-F5344CB8AC3E}">
        <p14:creationId xmlns:p14="http://schemas.microsoft.com/office/powerpoint/2010/main" val="401501062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2" y="163032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Tasa de incidencia acumulada* de COVID-19 por quinquenios</a:t>
            </a:r>
          </a:p>
          <a:p>
            <a:pPr algn="ctr"/>
            <a:r>
              <a:rPr lang="es-PE" sz="2000" b="1" dirty="0"/>
              <a:t> Región </a:t>
            </a:r>
            <a:r>
              <a:rPr lang="es-ES" sz="2000" b="1" dirty="0"/>
              <a:t>Tumbes, al 19 de febrero 2023 (SE08)</a:t>
            </a:r>
            <a:endParaRPr lang="es-PE" sz="2000" b="1" dirty="0"/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2B79615F-3635-499C-856B-6340F6807999}"/>
              </a:ext>
            </a:extLst>
          </p:cNvPr>
          <p:cNvSpPr txBox="1"/>
          <p:nvPr/>
        </p:nvSpPr>
        <p:spPr>
          <a:xfrm>
            <a:off x="4215056" y="6218362"/>
            <a:ext cx="444672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*TIA = Tasa de incidencia acumulada por cada 10, 000 habitantes</a:t>
            </a:r>
          </a:p>
        </p:txBody>
      </p:sp>
      <p:graphicFrame>
        <p:nvGraphicFramePr>
          <p:cNvPr id="2" name="Gráfico 1">
            <a:extLst>
              <a:ext uri="{FF2B5EF4-FFF2-40B4-BE49-F238E27FC236}">
                <a16:creationId xmlns:a16="http://schemas.microsoft.com/office/drawing/2014/main" id="{FD151FA0-7747-4F2D-B88D-D1B1C03324F1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503583302"/>
              </p:ext>
            </p:extLst>
          </p:nvPr>
        </p:nvGraphicFramePr>
        <p:xfrm>
          <a:off x="1438275" y="1925040"/>
          <a:ext cx="9458325" cy="425450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4" name="CuadroTexto 3">
            <a:extLst>
              <a:ext uri="{FF2B5EF4-FFF2-40B4-BE49-F238E27FC236}">
                <a16:creationId xmlns:a16="http://schemas.microsoft.com/office/drawing/2014/main" id="{F5279F75-94BC-8A70-7636-968899A9A027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6D77A14F-37F2-BFE0-4F68-B6BFA955512F}"/>
              </a:ext>
            </a:extLst>
          </p:cNvPr>
          <p:cNvSpPr txBox="1"/>
          <p:nvPr/>
        </p:nvSpPr>
        <p:spPr>
          <a:xfrm>
            <a:off x="4703391" y="1200458"/>
            <a:ext cx="34700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600" dirty="0"/>
              <a:t>PERIODO 2022</a:t>
            </a:r>
          </a:p>
        </p:txBody>
      </p:sp>
    </p:spTree>
    <p:extLst>
      <p:ext uri="{BB962C8B-B14F-4D97-AF65-F5344CB8AC3E}">
        <p14:creationId xmlns:p14="http://schemas.microsoft.com/office/powerpoint/2010/main" val="415891506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2" y="165477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TIA* de COVID-19 por etapas de vida</a:t>
            </a:r>
          </a:p>
          <a:p>
            <a:pPr algn="ctr"/>
            <a:r>
              <a:rPr lang="es-PE" sz="2000" b="1" dirty="0"/>
              <a:t> </a:t>
            </a:r>
            <a:r>
              <a:rPr lang="es-ES" sz="2000" b="1" dirty="0"/>
              <a:t>Tumbes, al 19 de febrero 2023 (SE08)</a:t>
            </a:r>
            <a:endParaRPr lang="es-PE" sz="2000" b="1" dirty="0"/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2B79615F-3635-499C-856B-6340F6807999}"/>
              </a:ext>
            </a:extLst>
          </p:cNvPr>
          <p:cNvSpPr txBox="1"/>
          <p:nvPr/>
        </p:nvSpPr>
        <p:spPr>
          <a:xfrm>
            <a:off x="235390" y="6066129"/>
            <a:ext cx="444672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*TIA = Tasa de incidencia acumulada por cada 10, 000 habitantes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1F2DE43F-EA2F-558E-F14D-5721006D38F7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graphicFrame>
        <p:nvGraphicFramePr>
          <p:cNvPr id="4" name="Gráfico 3">
            <a:extLst>
              <a:ext uri="{FF2B5EF4-FFF2-40B4-BE49-F238E27FC236}">
                <a16:creationId xmlns:a16="http://schemas.microsoft.com/office/drawing/2014/main" id="{C5BB6A9D-877C-4301-8842-F8BB681AC09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143142583"/>
              </p:ext>
            </p:extLst>
          </p:nvPr>
        </p:nvGraphicFramePr>
        <p:xfrm>
          <a:off x="875722" y="2268747"/>
          <a:ext cx="5349674" cy="33501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pic>
        <p:nvPicPr>
          <p:cNvPr id="11" name="Imagen 10">
            <a:extLst>
              <a:ext uri="{FF2B5EF4-FFF2-40B4-BE49-F238E27FC236}">
                <a16:creationId xmlns:a16="http://schemas.microsoft.com/office/drawing/2014/main" id="{A6BCCAF8-E43E-21DF-ADC2-829CE579D35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97245" y="2470636"/>
            <a:ext cx="4666367" cy="14973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685513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84884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62318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000" b="1" dirty="0"/>
              <a:t>Letalidad* por COVID-19 según sexo y etapas de vida</a:t>
            </a:r>
            <a:r>
              <a:rPr lang="es-PE" sz="2000" b="1" dirty="0"/>
              <a:t> </a:t>
            </a:r>
          </a:p>
          <a:p>
            <a:pPr algn="ctr"/>
            <a:r>
              <a:rPr lang="es-PE" sz="2000" b="1" dirty="0"/>
              <a:t> Región </a:t>
            </a:r>
            <a:r>
              <a:rPr lang="es-ES" sz="2000" b="1" dirty="0"/>
              <a:t>Tumbes, al 19 de febrero 2023 (SE08)</a:t>
            </a:r>
            <a:endParaRPr lang="es-PE" sz="2000" b="1" dirty="0"/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81B33D73-4B5D-43CA-9096-3987E57016B5}"/>
              </a:ext>
            </a:extLst>
          </p:cNvPr>
          <p:cNvSpPr txBox="1"/>
          <p:nvPr/>
        </p:nvSpPr>
        <p:spPr>
          <a:xfrm>
            <a:off x="7077388" y="6510413"/>
            <a:ext cx="511461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*Letalidad: Relación de fallecidos confirmados entre casos confirmados </a:t>
            </a:r>
          </a:p>
        </p:txBody>
      </p:sp>
      <p:sp>
        <p:nvSpPr>
          <p:cNvPr id="14" name="CuadroTexto 13">
            <a:extLst>
              <a:ext uri="{FF2B5EF4-FFF2-40B4-BE49-F238E27FC236}">
                <a16:creationId xmlns:a16="http://schemas.microsoft.com/office/drawing/2014/main" id="{F78D0544-37A8-4102-B6BF-F4AAC00754FF}"/>
              </a:ext>
            </a:extLst>
          </p:cNvPr>
          <p:cNvSpPr txBox="1"/>
          <p:nvPr/>
        </p:nvSpPr>
        <p:spPr>
          <a:xfrm>
            <a:off x="8377427" y="4096259"/>
            <a:ext cx="268336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PE" sz="1600" dirty="0"/>
              <a:t>Letalidad* por etapas de vida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D648E1AC-74D1-25CD-EC84-4CB6668E371D}"/>
              </a:ext>
            </a:extLst>
          </p:cNvPr>
          <p:cNvSpPr txBox="1"/>
          <p:nvPr/>
        </p:nvSpPr>
        <p:spPr>
          <a:xfrm>
            <a:off x="8853586" y="1133515"/>
            <a:ext cx="178536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PE" sz="1600" dirty="0"/>
              <a:t>Fallecidos por sexo</a:t>
            </a:r>
          </a:p>
        </p:txBody>
      </p:sp>
      <p:graphicFrame>
        <p:nvGraphicFramePr>
          <p:cNvPr id="10" name="Gráfico 9">
            <a:extLst>
              <a:ext uri="{FF2B5EF4-FFF2-40B4-BE49-F238E27FC236}">
                <a16:creationId xmlns:a16="http://schemas.microsoft.com/office/drawing/2014/main" id="{78CFBCC3-9430-4AEE-8D6B-92098191AA3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653273565"/>
              </p:ext>
            </p:extLst>
          </p:nvPr>
        </p:nvGraphicFramePr>
        <p:xfrm>
          <a:off x="7368183" y="4352962"/>
          <a:ext cx="4570775" cy="208835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" name="CuadroTexto 1">
            <a:extLst>
              <a:ext uri="{FF2B5EF4-FFF2-40B4-BE49-F238E27FC236}">
                <a16:creationId xmlns:a16="http://schemas.microsoft.com/office/drawing/2014/main" id="{EAEB6C64-DF6B-7E2D-960C-06B4BA6B82E6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graphicFrame>
        <p:nvGraphicFramePr>
          <p:cNvPr id="6" name="Gráfico 5">
            <a:extLst>
              <a:ext uri="{FF2B5EF4-FFF2-40B4-BE49-F238E27FC236}">
                <a16:creationId xmlns:a16="http://schemas.microsoft.com/office/drawing/2014/main" id="{65C42DC6-D74C-9D68-8F7E-342701FF7D5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891434788"/>
              </p:ext>
            </p:extLst>
          </p:nvPr>
        </p:nvGraphicFramePr>
        <p:xfrm>
          <a:off x="7817786" y="1472069"/>
          <a:ext cx="4061965" cy="247540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pic>
        <p:nvPicPr>
          <p:cNvPr id="3" name="Imagen 2">
            <a:extLst>
              <a:ext uri="{FF2B5EF4-FFF2-40B4-BE49-F238E27FC236}">
                <a16:creationId xmlns:a16="http://schemas.microsoft.com/office/drawing/2014/main" id="{CC636D5A-C43B-F844-68BA-EEC4AAA2CAC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39790" y="1687969"/>
            <a:ext cx="7041270" cy="37091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433337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63032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000" b="1" dirty="0"/>
              <a:t>Fallecidos por COVID-19 </a:t>
            </a:r>
            <a:r>
              <a:rPr lang="es-PE" sz="2000" b="1" dirty="0"/>
              <a:t>en las últimas 16 semanas</a:t>
            </a:r>
          </a:p>
          <a:p>
            <a:pPr algn="ctr"/>
            <a:r>
              <a:rPr lang="es-PE" sz="2000" b="1" dirty="0"/>
              <a:t> Región </a:t>
            </a:r>
            <a:r>
              <a:rPr lang="es-ES" sz="2000" b="1" dirty="0"/>
              <a:t>Tumbes, al 19 de febrero 2023 (SE08)</a:t>
            </a:r>
            <a:endParaRPr lang="es-PE" sz="2000" b="1" dirty="0"/>
          </a:p>
        </p:txBody>
      </p:sp>
      <p:pic>
        <p:nvPicPr>
          <p:cNvPr id="12" name="Picture 2" descr="Corona, Coronavirus, Virus, Covid-19, Hand, Stop">
            <a:extLst>
              <a:ext uri="{FF2B5EF4-FFF2-40B4-BE49-F238E27FC236}">
                <a16:creationId xmlns:a16="http://schemas.microsoft.com/office/drawing/2014/main" id="{BC7D4390-FB04-45EF-8116-F42065D94A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145" y="938381"/>
            <a:ext cx="2028275" cy="13521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DF24F073-3B25-5097-5335-DE27F0E15F75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6C3A484F-6D8D-9F34-B4C6-1D37602CDC9C}"/>
              </a:ext>
            </a:extLst>
          </p:cNvPr>
          <p:cNvSpPr txBox="1"/>
          <p:nvPr/>
        </p:nvSpPr>
        <p:spPr>
          <a:xfrm>
            <a:off x="4818830" y="974771"/>
            <a:ext cx="34700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600" dirty="0"/>
              <a:t>Ultimas 16 Semanas Epidemiológicas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677A085F-64C5-661E-48AE-2CDB18E803F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34095" y="1806918"/>
            <a:ext cx="9323809" cy="4590476"/>
          </a:xfrm>
          <a:prstGeom prst="rect">
            <a:avLst/>
          </a:prstGeom>
        </p:spPr>
      </p:pic>
      <p:sp>
        <p:nvSpPr>
          <p:cNvPr id="2" name="CuadroTexto 1">
            <a:extLst>
              <a:ext uri="{FF2B5EF4-FFF2-40B4-BE49-F238E27FC236}">
                <a16:creationId xmlns:a16="http://schemas.microsoft.com/office/drawing/2014/main" id="{CA96F587-6EF0-1649-4265-2E07956B7631}"/>
              </a:ext>
            </a:extLst>
          </p:cNvPr>
          <p:cNvSpPr txBox="1"/>
          <p:nvPr/>
        </p:nvSpPr>
        <p:spPr>
          <a:xfrm rot="16200000">
            <a:off x="9755557" y="4506581"/>
            <a:ext cx="12311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/>
              <a:t>Probable</a:t>
            </a:r>
            <a:endParaRPr lang="es-PE" dirty="0"/>
          </a:p>
        </p:txBody>
      </p:sp>
    </p:spTree>
    <p:extLst>
      <p:ext uri="{BB962C8B-B14F-4D97-AF65-F5344CB8AC3E}">
        <p14:creationId xmlns:p14="http://schemas.microsoft.com/office/powerpoint/2010/main" val="10908421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18326" y="174180"/>
            <a:ext cx="730583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Letalidad por COVID-19 en la Región de Tumbes - 2022</a:t>
            </a:r>
          </a:p>
          <a:p>
            <a:pPr algn="ctr"/>
            <a:r>
              <a:rPr lang="es-PE" sz="2000" b="1" dirty="0"/>
              <a:t> </a:t>
            </a:r>
            <a:r>
              <a:rPr lang="es-ES" sz="2000" b="1" dirty="0"/>
              <a:t>Tumbes, al 19 de febrero 2023 (SE08)</a:t>
            </a:r>
            <a:endParaRPr lang="es-PE" sz="2000" b="1" dirty="0"/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FBB40A52-309D-0F81-44A4-96CFB361037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1650" y="1240207"/>
            <a:ext cx="7071485" cy="4377586"/>
          </a:xfrm>
          <a:prstGeom prst="rect">
            <a:avLst/>
          </a:prstGeom>
        </p:spPr>
      </p:pic>
      <p:graphicFrame>
        <p:nvGraphicFramePr>
          <p:cNvPr id="2" name="Gráfico 1">
            <a:extLst>
              <a:ext uri="{FF2B5EF4-FFF2-40B4-BE49-F238E27FC236}">
                <a16:creationId xmlns:a16="http://schemas.microsoft.com/office/drawing/2014/main" id="{74FDA494-060A-7A02-6387-7CF634332D76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742737647"/>
              </p:ext>
            </p:extLst>
          </p:nvPr>
        </p:nvGraphicFramePr>
        <p:xfrm>
          <a:off x="8226841" y="2772624"/>
          <a:ext cx="3433763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4" name="CuadroTexto 3">
            <a:extLst>
              <a:ext uri="{FF2B5EF4-FFF2-40B4-BE49-F238E27FC236}">
                <a16:creationId xmlns:a16="http://schemas.microsoft.com/office/drawing/2014/main" id="{3EADF292-F9A3-B59B-BC42-866D674DB747}"/>
              </a:ext>
            </a:extLst>
          </p:cNvPr>
          <p:cNvSpPr txBox="1"/>
          <p:nvPr/>
        </p:nvSpPr>
        <p:spPr>
          <a:xfrm>
            <a:off x="9163355" y="2222191"/>
            <a:ext cx="169533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PE" sz="1600" dirty="0"/>
              <a:t>Letalidad por sexo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A50750F1-713E-4706-1A61-CEC3F07A4059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1DAB5AE5-5DDC-B008-CB33-F35E2538622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529082" y="5472671"/>
            <a:ext cx="2164053" cy="8244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752468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C99623B8-C958-C73A-74FA-C49E8959BF5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7858" y="0"/>
            <a:ext cx="12156280" cy="68579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984424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16D0BC29-33C6-7BD1-9292-53FC648AD57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6176" y="1331946"/>
            <a:ext cx="10274128" cy="5255157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58004" y="130372"/>
            <a:ext cx="726615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PE" sz="2000" b="1" dirty="0"/>
              <a:t>Casos confirmados de COVID-19 según fecha de inicio de síntomas </a:t>
            </a:r>
          </a:p>
          <a:p>
            <a:pPr algn="ctr"/>
            <a:r>
              <a:rPr lang="es-PE" sz="2000" b="1" dirty="0"/>
              <a:t>Región </a:t>
            </a:r>
            <a:r>
              <a:rPr lang="es-ES" sz="2000" b="1" dirty="0"/>
              <a:t>Tumbes, al 19 de febrero 2023 (SE08)</a:t>
            </a:r>
            <a:endParaRPr lang="es-PE" sz="2000" b="1" dirty="0"/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86A582D9-5D11-C1E0-2451-72A15E083C10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78528160-B04C-B0AA-34BC-E757B45C7C57}"/>
              </a:ext>
            </a:extLst>
          </p:cNvPr>
          <p:cNvSpPr txBox="1"/>
          <p:nvPr/>
        </p:nvSpPr>
        <p:spPr>
          <a:xfrm>
            <a:off x="5443268" y="1629875"/>
            <a:ext cx="16907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dirty="0"/>
              <a:t>PERIODO 2022</a:t>
            </a: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7F7B356D-AB5A-E962-0768-C25F422C2873}"/>
              </a:ext>
            </a:extLst>
          </p:cNvPr>
          <p:cNvSpPr txBox="1"/>
          <p:nvPr/>
        </p:nvSpPr>
        <p:spPr>
          <a:xfrm>
            <a:off x="10274061" y="1629875"/>
            <a:ext cx="6484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dirty="0"/>
              <a:t>2023</a:t>
            </a:r>
          </a:p>
        </p:txBody>
      </p:sp>
    </p:spTree>
    <p:extLst>
      <p:ext uri="{BB962C8B-B14F-4D97-AF65-F5344CB8AC3E}">
        <p14:creationId xmlns:p14="http://schemas.microsoft.com/office/powerpoint/2010/main" val="276473822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10" name="Picture 2" descr="Corona, Coronavirus, Virus, Covid-19, Hand, Stop">
            <a:extLst>
              <a:ext uri="{FF2B5EF4-FFF2-40B4-BE49-F238E27FC236}">
                <a16:creationId xmlns:a16="http://schemas.microsoft.com/office/drawing/2014/main" id="{BC7D4390-FB04-45EF-8116-F42065D94A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145" y="938381"/>
            <a:ext cx="2028275" cy="13521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7" name="Rectángulo redondeado 16"/>
              <p:cNvSpPr/>
              <p:nvPr/>
            </p:nvSpPr>
            <p:spPr>
              <a:xfrm>
                <a:off x="10169856" y="4423085"/>
                <a:ext cx="1089424" cy="627797"/>
              </a:xfrm>
              <a:prstGeom prst="roundRect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s-ES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s-ES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𝑿</m:t>
                        </m:r>
                      </m:e>
                    </m:acc>
                  </m:oMath>
                </a14:m>
                <a:r>
                  <a:rPr lang="es-ES" b="1" dirty="0">
                    <a:solidFill>
                      <a:schemeClr val="tx1"/>
                    </a:solidFill>
                  </a:rPr>
                  <a:t>= 79</a:t>
                </a:r>
                <a:endParaRPr lang="en-US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7" name="Rectángulo redondeado 1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69856" y="4423085"/>
                <a:ext cx="1089424" cy="627797"/>
              </a:xfrm>
              <a:prstGeom prst="round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PE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51410"/>
            <a:ext cx="726615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PE" sz="2000" b="1" dirty="0"/>
              <a:t>Casos confirmados de COVID-19 según fecha de inicio de síntomas </a:t>
            </a:r>
          </a:p>
          <a:p>
            <a:pPr algn="ctr"/>
            <a:r>
              <a:rPr lang="es-PE" sz="2000" b="1" dirty="0"/>
              <a:t> Región </a:t>
            </a:r>
            <a:r>
              <a:rPr lang="es-ES" sz="2000" b="1" dirty="0"/>
              <a:t>Tumbes, al 19 de febrero 2023 (SE08)</a:t>
            </a:r>
            <a:endParaRPr lang="es-PE" sz="2000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Rectángulo redondeado 12"/>
              <p:cNvSpPr/>
              <p:nvPr/>
            </p:nvSpPr>
            <p:spPr>
              <a:xfrm>
                <a:off x="10169856" y="6018430"/>
                <a:ext cx="2022143" cy="832520"/>
              </a:xfrm>
              <a:prstGeom prst="roundRect">
                <a:avLst/>
              </a:prstGeom>
              <a:solidFill>
                <a:schemeClr val="accent2">
                  <a:lumMod val="40000"/>
                  <a:lumOff val="6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s-ES" sz="1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s-ES" sz="1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𝑿</m:t>
                        </m:r>
                      </m:e>
                    </m:acc>
                  </m:oMath>
                </a14:m>
                <a:r>
                  <a:rPr lang="es-ES" sz="1400" b="1" dirty="0">
                    <a:solidFill>
                      <a:schemeClr val="tx1"/>
                    </a:solidFill>
                  </a:rPr>
                  <a:t>= Promedio de casos en las últimas 16 semanas</a:t>
                </a:r>
                <a:endParaRPr lang="en-US" sz="14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3" name="Rectángulo redondeado 1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69856" y="6018430"/>
                <a:ext cx="2022143" cy="832520"/>
              </a:xfrm>
              <a:prstGeom prst="roundRect">
                <a:avLst/>
              </a:prstGeom>
              <a:blipFill>
                <a:blip r:embed="rId7"/>
                <a:stretch>
                  <a:fillRect b="-71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2" name="Imagen 11">
            <a:extLst>
              <a:ext uri="{FF2B5EF4-FFF2-40B4-BE49-F238E27FC236}">
                <a16:creationId xmlns:a16="http://schemas.microsoft.com/office/drawing/2014/main" id="{710B58E6-FB60-325B-0585-B508C91DBF96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18477" y="1874381"/>
            <a:ext cx="9323809" cy="4723809"/>
          </a:xfrm>
          <a:prstGeom prst="rect">
            <a:avLst/>
          </a:prstGeom>
        </p:spPr>
      </p:pic>
      <p:sp>
        <p:nvSpPr>
          <p:cNvPr id="5" name="CuadroTexto 4">
            <a:extLst>
              <a:ext uri="{FF2B5EF4-FFF2-40B4-BE49-F238E27FC236}">
                <a16:creationId xmlns:a16="http://schemas.microsoft.com/office/drawing/2014/main" id="{21353064-F949-B1F4-74C8-6C002FBFB2AA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F0BDD9FB-0906-7637-A58D-B5825B6C3ACB}"/>
              </a:ext>
            </a:extLst>
          </p:cNvPr>
          <p:cNvSpPr txBox="1"/>
          <p:nvPr/>
        </p:nvSpPr>
        <p:spPr>
          <a:xfrm>
            <a:off x="4818830" y="974771"/>
            <a:ext cx="34700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600" dirty="0"/>
              <a:t>Ultimas 16 Semanas Epidemiológicas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37DC8B7D-3FC0-44FD-8C67-53756B483D1C}"/>
              </a:ext>
            </a:extLst>
          </p:cNvPr>
          <p:cNvSpPr txBox="1"/>
          <p:nvPr/>
        </p:nvSpPr>
        <p:spPr>
          <a:xfrm>
            <a:off x="1870214" y="2290564"/>
            <a:ext cx="16907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dirty="0"/>
              <a:t>PERIODO 2022</a:t>
            </a: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D562EE42-F84F-75CC-AFD9-AA3823B78A54}"/>
              </a:ext>
            </a:extLst>
          </p:cNvPr>
          <p:cNvSpPr txBox="1"/>
          <p:nvPr/>
        </p:nvSpPr>
        <p:spPr>
          <a:xfrm>
            <a:off x="7635818" y="2290564"/>
            <a:ext cx="16907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dirty="0"/>
              <a:t>PERIODO  2023</a:t>
            </a:r>
          </a:p>
        </p:txBody>
      </p:sp>
    </p:spTree>
    <p:extLst>
      <p:ext uri="{BB962C8B-B14F-4D97-AF65-F5344CB8AC3E}">
        <p14:creationId xmlns:p14="http://schemas.microsoft.com/office/powerpoint/2010/main" val="198687660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 descr="Corona, Coronavirus, Virus, Covid-19, Hand, Stop">
            <a:extLst>
              <a:ext uri="{FF2B5EF4-FFF2-40B4-BE49-F238E27FC236}">
                <a16:creationId xmlns:a16="http://schemas.microsoft.com/office/drawing/2014/main" id="{BC7D4390-FB04-45EF-8116-F42065D94A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145" y="938381"/>
            <a:ext cx="2028275" cy="13521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A4AE28EB-2C03-F9FD-72E9-CDA0DA2BEF4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5586" y="1154083"/>
            <a:ext cx="10509020" cy="5375303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30372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Casos de COVID-19 según fecha de confirmación laboratorial</a:t>
            </a:r>
          </a:p>
          <a:p>
            <a:pPr algn="ctr"/>
            <a:r>
              <a:rPr lang="es-PE" sz="2000" b="1" dirty="0"/>
              <a:t>Región </a:t>
            </a:r>
            <a:r>
              <a:rPr lang="es-ES" sz="2000" b="1" dirty="0"/>
              <a:t>Tumbes, al 19 de febrero 2023 (SE08)</a:t>
            </a:r>
            <a:endParaRPr lang="es-PE" sz="2000" b="1" dirty="0"/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38442177-5242-EE0B-3FD7-8CCEAE019004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968756D3-DD47-50C2-DAAF-B3AF0566D60B}"/>
              </a:ext>
            </a:extLst>
          </p:cNvPr>
          <p:cNvSpPr txBox="1"/>
          <p:nvPr/>
        </p:nvSpPr>
        <p:spPr>
          <a:xfrm>
            <a:off x="5443268" y="1629875"/>
            <a:ext cx="16907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dirty="0"/>
              <a:t>PERIODO 2022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4F7656CF-9C20-6AE0-B268-00735B6E271D}"/>
              </a:ext>
            </a:extLst>
          </p:cNvPr>
          <p:cNvSpPr txBox="1"/>
          <p:nvPr/>
        </p:nvSpPr>
        <p:spPr>
          <a:xfrm>
            <a:off x="10274061" y="1629875"/>
            <a:ext cx="6484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dirty="0"/>
              <a:t>2023</a:t>
            </a:r>
          </a:p>
        </p:txBody>
      </p:sp>
    </p:spTree>
    <p:extLst>
      <p:ext uri="{BB962C8B-B14F-4D97-AF65-F5344CB8AC3E}">
        <p14:creationId xmlns:p14="http://schemas.microsoft.com/office/powerpoint/2010/main" val="187221785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 descr="Corona, Coronavirus, Virus, Covid-19, Hand, Stop">
            <a:extLst>
              <a:ext uri="{FF2B5EF4-FFF2-40B4-BE49-F238E27FC236}">
                <a16:creationId xmlns:a16="http://schemas.microsoft.com/office/drawing/2014/main" id="{BC7D4390-FB04-45EF-8116-F42065D94A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145" y="938381"/>
            <a:ext cx="2028275" cy="13521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30372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Casos de COVID-19 según fecha de confirmación laboratorial</a:t>
            </a:r>
          </a:p>
          <a:p>
            <a:pPr algn="ctr"/>
            <a:r>
              <a:rPr lang="es-PE" sz="2000" b="1" dirty="0"/>
              <a:t>Región </a:t>
            </a:r>
            <a:r>
              <a:rPr lang="es-ES" sz="2000" b="1" dirty="0"/>
              <a:t>Tumbes, al 19 de febrero 2023 (SE08)</a:t>
            </a:r>
            <a:endParaRPr lang="es-PE" sz="2000" b="1" dirty="0"/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38442177-5242-EE0B-3FD7-8CCEAE019004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942F7EC1-0284-D822-B955-70C95E8D44FE}"/>
              </a:ext>
            </a:extLst>
          </p:cNvPr>
          <p:cNvSpPr txBox="1"/>
          <p:nvPr/>
        </p:nvSpPr>
        <p:spPr>
          <a:xfrm>
            <a:off x="4818830" y="974771"/>
            <a:ext cx="34700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600" dirty="0"/>
              <a:t>Ultimas 16 Semanas Epidemiológicas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51CB5A9D-1E14-B776-3F17-A5EEBE98E83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9543" y="1741861"/>
            <a:ext cx="9323809" cy="4771429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ángulo redondeado 12">
                <a:extLst>
                  <a:ext uri="{FF2B5EF4-FFF2-40B4-BE49-F238E27FC236}">
                    <a16:creationId xmlns:a16="http://schemas.microsoft.com/office/drawing/2014/main" id="{257F7D3C-8E05-6B28-4128-5E652C15EFA2}"/>
                  </a:ext>
                </a:extLst>
              </p:cNvPr>
              <p:cNvSpPr/>
              <p:nvPr/>
            </p:nvSpPr>
            <p:spPr>
              <a:xfrm>
                <a:off x="10169856" y="6018430"/>
                <a:ext cx="2022143" cy="832520"/>
              </a:xfrm>
              <a:prstGeom prst="roundRect">
                <a:avLst/>
              </a:prstGeom>
              <a:solidFill>
                <a:schemeClr val="accent2">
                  <a:lumMod val="40000"/>
                  <a:lumOff val="6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s-ES" sz="1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s-ES" sz="1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𝑿</m:t>
                        </m:r>
                      </m:e>
                    </m:acc>
                  </m:oMath>
                </a14:m>
                <a:r>
                  <a:rPr lang="es-ES" sz="1400" b="1" dirty="0">
                    <a:solidFill>
                      <a:schemeClr val="tx1"/>
                    </a:solidFill>
                  </a:rPr>
                  <a:t>= Promedio de casos en las últimas 16 semanas</a:t>
                </a:r>
                <a:endParaRPr lang="en-US" sz="14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6" name="Rectángulo redondeado 12">
                <a:extLst>
                  <a:ext uri="{FF2B5EF4-FFF2-40B4-BE49-F238E27FC236}">
                    <a16:creationId xmlns:a16="http://schemas.microsoft.com/office/drawing/2014/main" id="{257F7D3C-8E05-6B28-4128-5E652C15EFA2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69856" y="6018430"/>
                <a:ext cx="2022143" cy="832520"/>
              </a:xfrm>
              <a:prstGeom prst="roundRect">
                <a:avLst/>
              </a:prstGeom>
              <a:blipFill>
                <a:blip r:embed="rId5"/>
                <a:stretch>
                  <a:fillRect b="-719"/>
                </a:stretch>
              </a:blipFill>
            </p:spPr>
            <p:txBody>
              <a:bodyPr/>
              <a:lstStyle/>
              <a:p>
                <a:r>
                  <a:rPr lang="es-PE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Rectángulo redondeado 16">
                <a:extLst>
                  <a:ext uri="{FF2B5EF4-FFF2-40B4-BE49-F238E27FC236}">
                    <a16:creationId xmlns:a16="http://schemas.microsoft.com/office/drawing/2014/main" id="{15A487F0-89C5-67BA-8349-EEBC83281C67}"/>
                  </a:ext>
                </a:extLst>
              </p:cNvPr>
              <p:cNvSpPr/>
              <p:nvPr/>
            </p:nvSpPr>
            <p:spPr>
              <a:xfrm>
                <a:off x="10169856" y="4328765"/>
                <a:ext cx="1089424" cy="627797"/>
              </a:xfrm>
              <a:prstGeom prst="roundRect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s-ES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s-ES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𝑿</m:t>
                        </m:r>
                      </m:e>
                    </m:acc>
                  </m:oMath>
                </a14:m>
                <a:r>
                  <a:rPr lang="es-ES" b="1" dirty="0">
                    <a:solidFill>
                      <a:schemeClr val="tx1"/>
                    </a:solidFill>
                  </a:rPr>
                  <a:t>= 76</a:t>
                </a:r>
                <a:endParaRPr lang="en-US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1" name="Rectángulo redondeado 16">
                <a:extLst>
                  <a:ext uri="{FF2B5EF4-FFF2-40B4-BE49-F238E27FC236}">
                    <a16:creationId xmlns:a16="http://schemas.microsoft.com/office/drawing/2014/main" id="{15A487F0-89C5-67BA-8349-EEBC83281C6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69856" y="4328765"/>
                <a:ext cx="1089424" cy="627797"/>
              </a:xfrm>
              <a:prstGeom prst="round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PE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CuadroTexto 11">
            <a:extLst>
              <a:ext uri="{FF2B5EF4-FFF2-40B4-BE49-F238E27FC236}">
                <a16:creationId xmlns:a16="http://schemas.microsoft.com/office/drawing/2014/main" id="{955B4A76-4D4E-4113-EA35-0C87D5E7C0FD}"/>
              </a:ext>
            </a:extLst>
          </p:cNvPr>
          <p:cNvSpPr txBox="1"/>
          <p:nvPr/>
        </p:nvSpPr>
        <p:spPr>
          <a:xfrm>
            <a:off x="3873641" y="1841992"/>
            <a:ext cx="16907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dirty="0"/>
              <a:t>PERIODO 2022</a:t>
            </a:r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2B7CE515-B8DE-518D-0330-DD36A63CEF0D}"/>
              </a:ext>
            </a:extLst>
          </p:cNvPr>
          <p:cNvSpPr txBox="1"/>
          <p:nvPr/>
        </p:nvSpPr>
        <p:spPr>
          <a:xfrm>
            <a:off x="7686136" y="1841992"/>
            <a:ext cx="158870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dirty="0"/>
              <a:t>PERIODO 2023</a:t>
            </a:r>
          </a:p>
        </p:txBody>
      </p:sp>
    </p:spTree>
    <p:extLst>
      <p:ext uri="{BB962C8B-B14F-4D97-AF65-F5344CB8AC3E}">
        <p14:creationId xmlns:p14="http://schemas.microsoft.com/office/powerpoint/2010/main" val="19609220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10" name="Picture 2" descr="Corona, Coronavirus, Virus, Covid-19, Hand, Stop">
            <a:extLst>
              <a:ext uri="{FF2B5EF4-FFF2-40B4-BE49-F238E27FC236}">
                <a16:creationId xmlns:a16="http://schemas.microsoft.com/office/drawing/2014/main" id="{BC7D4390-FB04-45EF-8116-F42065D94A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145" y="938381"/>
            <a:ext cx="2028275" cy="13521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pic>
        <p:nvPicPr>
          <p:cNvPr id="2" name="Imagen 1">
            <a:extLst>
              <a:ext uri="{FF2B5EF4-FFF2-40B4-BE49-F238E27FC236}">
                <a16:creationId xmlns:a16="http://schemas.microsoft.com/office/drawing/2014/main" id="{650116E5-9BAE-1AF5-6635-1EE9CC29524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5019" y="1187769"/>
            <a:ext cx="10517917" cy="5283119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63032"/>
            <a:ext cx="688053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PE" sz="2000" b="1" dirty="0"/>
              <a:t>Casos confirmados de COVID-19 según fecha de hospitalización</a:t>
            </a:r>
          </a:p>
          <a:p>
            <a:pPr algn="ctr"/>
            <a:r>
              <a:rPr lang="es-PE" sz="2000" b="1" dirty="0"/>
              <a:t> Región </a:t>
            </a:r>
            <a:r>
              <a:rPr lang="es-ES" sz="2000" b="1" dirty="0"/>
              <a:t>Tumbes, al 19 de febrero 2023 (SE08)</a:t>
            </a:r>
            <a:endParaRPr lang="es-PE" sz="2000" b="1" dirty="0"/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90A9E40E-1DF6-FA86-65E7-2D626547D3D2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cxnSp>
        <p:nvCxnSpPr>
          <p:cNvPr id="6" name="Conector recto 5">
            <a:extLst>
              <a:ext uri="{FF2B5EF4-FFF2-40B4-BE49-F238E27FC236}">
                <a16:creationId xmlns:a16="http://schemas.microsoft.com/office/drawing/2014/main" id="{DAD36A48-1567-1026-74D8-984BF2515832}"/>
              </a:ext>
            </a:extLst>
          </p:cNvPr>
          <p:cNvCxnSpPr/>
          <p:nvPr/>
        </p:nvCxnSpPr>
        <p:spPr>
          <a:xfrm>
            <a:off x="10517917" y="1301427"/>
            <a:ext cx="0" cy="4572000"/>
          </a:xfrm>
          <a:prstGeom prst="line">
            <a:avLst/>
          </a:prstGeom>
          <a:ln w="28575">
            <a:solidFill>
              <a:srgbClr val="FF0000"/>
            </a:solidFill>
            <a:prstDash val="dash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11" name="CuadroTexto 10">
            <a:extLst>
              <a:ext uri="{FF2B5EF4-FFF2-40B4-BE49-F238E27FC236}">
                <a16:creationId xmlns:a16="http://schemas.microsoft.com/office/drawing/2014/main" id="{6632380B-7A9E-1D06-C08E-C7EBD82B7920}"/>
              </a:ext>
            </a:extLst>
          </p:cNvPr>
          <p:cNvSpPr txBox="1"/>
          <p:nvPr/>
        </p:nvSpPr>
        <p:spPr>
          <a:xfrm>
            <a:off x="5790988" y="1766047"/>
            <a:ext cx="16907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dirty="0"/>
              <a:t>PERIODO 2022</a:t>
            </a: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EFE321D1-BB09-28CE-F738-E7F032230381}"/>
              </a:ext>
            </a:extLst>
          </p:cNvPr>
          <p:cNvSpPr txBox="1"/>
          <p:nvPr/>
        </p:nvSpPr>
        <p:spPr>
          <a:xfrm>
            <a:off x="10595902" y="1766047"/>
            <a:ext cx="6484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dirty="0"/>
              <a:t>2023</a:t>
            </a:r>
          </a:p>
        </p:txBody>
      </p:sp>
    </p:spTree>
    <p:extLst>
      <p:ext uri="{BB962C8B-B14F-4D97-AF65-F5344CB8AC3E}">
        <p14:creationId xmlns:p14="http://schemas.microsoft.com/office/powerpoint/2010/main" val="194884554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86888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Hospitalizados por COVID-19 según fecha de ingreso</a:t>
            </a:r>
          </a:p>
          <a:p>
            <a:pPr algn="ctr"/>
            <a:r>
              <a:rPr lang="es-PE" sz="2000" b="1" dirty="0"/>
              <a:t> </a:t>
            </a:r>
            <a:r>
              <a:rPr lang="es-ES" sz="2000" b="1" dirty="0"/>
              <a:t>Tumbes, al 19 de febrero 2023 (SE08)</a:t>
            </a:r>
            <a:endParaRPr lang="es-PE" sz="2000" b="1" dirty="0"/>
          </a:p>
        </p:txBody>
      </p:sp>
      <p:pic>
        <p:nvPicPr>
          <p:cNvPr id="10" name="Picture 2" descr="Corona, Coronavirus, Virus, Covid-19, Hand, Stop">
            <a:extLst>
              <a:ext uri="{FF2B5EF4-FFF2-40B4-BE49-F238E27FC236}">
                <a16:creationId xmlns:a16="http://schemas.microsoft.com/office/drawing/2014/main" id="{BC7D4390-FB04-45EF-8116-F42065D94A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145" y="938381"/>
            <a:ext cx="2028275" cy="13521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Imagen 11">
            <a:extLst>
              <a:ext uri="{FF2B5EF4-FFF2-40B4-BE49-F238E27FC236}">
                <a16:creationId xmlns:a16="http://schemas.microsoft.com/office/drawing/2014/main" id="{16B08265-B639-D047-F64A-0401766C8B9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58234" y="1631841"/>
            <a:ext cx="9323809" cy="4590476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6" name="Rectángulo redondeado 15"/>
              <p:cNvSpPr/>
              <p:nvPr/>
            </p:nvSpPr>
            <p:spPr>
              <a:xfrm>
                <a:off x="10169856" y="6018430"/>
                <a:ext cx="2022143" cy="832520"/>
              </a:xfrm>
              <a:prstGeom prst="roundRect">
                <a:avLst/>
              </a:prstGeom>
              <a:solidFill>
                <a:schemeClr val="accent2">
                  <a:lumMod val="40000"/>
                  <a:lumOff val="6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s-ES" sz="1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s-ES" sz="1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𝑿</m:t>
                        </m:r>
                      </m:e>
                    </m:acc>
                  </m:oMath>
                </a14:m>
                <a:r>
                  <a:rPr lang="es-ES" sz="1400" b="1" dirty="0">
                    <a:solidFill>
                      <a:schemeClr val="tx1"/>
                    </a:solidFill>
                  </a:rPr>
                  <a:t>= Promedio de hospitalizados en las últimas 16 semanas</a:t>
                </a:r>
                <a:endParaRPr lang="en-US" sz="14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6" name="Rectángulo redondeado 1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69856" y="6018430"/>
                <a:ext cx="2022143" cy="832520"/>
              </a:xfrm>
              <a:prstGeom prst="roundRect">
                <a:avLst/>
              </a:prstGeom>
              <a:blipFill>
                <a:blip r:embed="rId6"/>
                <a:stretch>
                  <a:fillRect b="-71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Rectángulo redondeado 24"/>
              <p:cNvSpPr/>
              <p:nvPr/>
            </p:nvSpPr>
            <p:spPr>
              <a:xfrm>
                <a:off x="10169856" y="4206500"/>
                <a:ext cx="1105921" cy="627797"/>
              </a:xfrm>
              <a:prstGeom prst="roundRect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s-ES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s-ES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𝑿</m:t>
                        </m:r>
                      </m:e>
                    </m:acc>
                  </m:oMath>
                </a14:m>
                <a:r>
                  <a:rPr lang="es-ES" b="1" dirty="0">
                    <a:solidFill>
                      <a:schemeClr val="tx1"/>
                    </a:solidFill>
                  </a:rPr>
                  <a:t>= 04</a:t>
                </a:r>
                <a:endParaRPr lang="en-US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5" name="Rectángulo redondeado 2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69856" y="4206500"/>
                <a:ext cx="1105921" cy="627797"/>
              </a:xfrm>
              <a:prstGeom prst="round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PE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CuadroTexto 4">
            <a:extLst>
              <a:ext uri="{FF2B5EF4-FFF2-40B4-BE49-F238E27FC236}">
                <a16:creationId xmlns:a16="http://schemas.microsoft.com/office/drawing/2014/main" id="{91B3F124-D383-6556-6053-D992E906B089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ED2ED15C-D4B7-7680-32A8-1BD0D147B9A5}"/>
              </a:ext>
            </a:extLst>
          </p:cNvPr>
          <p:cNvSpPr txBox="1"/>
          <p:nvPr/>
        </p:nvSpPr>
        <p:spPr>
          <a:xfrm>
            <a:off x="4818830" y="974771"/>
            <a:ext cx="34700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600" dirty="0"/>
              <a:t>Ultimas 16 Semanas Epidemiológicas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8E945B4B-5F97-D59B-ECB2-4443B6928510}"/>
              </a:ext>
            </a:extLst>
          </p:cNvPr>
          <p:cNvSpPr txBox="1"/>
          <p:nvPr/>
        </p:nvSpPr>
        <p:spPr>
          <a:xfrm>
            <a:off x="1668671" y="1792725"/>
            <a:ext cx="16907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dirty="0"/>
              <a:t>PERIODO 2022</a:t>
            </a: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653B9578-E3C6-0883-3862-B4F6FCAFBA91}"/>
              </a:ext>
            </a:extLst>
          </p:cNvPr>
          <p:cNvSpPr txBox="1"/>
          <p:nvPr/>
        </p:nvSpPr>
        <p:spPr>
          <a:xfrm>
            <a:off x="7735997" y="1792725"/>
            <a:ext cx="16907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dirty="0"/>
              <a:t>PERIODO 2023</a:t>
            </a:r>
          </a:p>
        </p:txBody>
      </p:sp>
    </p:spTree>
    <p:extLst>
      <p:ext uri="{BB962C8B-B14F-4D97-AF65-F5344CB8AC3E}">
        <p14:creationId xmlns:p14="http://schemas.microsoft.com/office/powerpoint/2010/main" val="278426379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2209018F-E48D-BC33-B275-8C6FAB9058D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34835" y="1841465"/>
            <a:ext cx="8452847" cy="4584146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97579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Comportamiento de las Variantes de COVID-19</a:t>
            </a:r>
          </a:p>
          <a:p>
            <a:pPr algn="ctr"/>
            <a:r>
              <a:rPr lang="es-PE" sz="2000" b="1" dirty="0"/>
              <a:t>Región </a:t>
            </a:r>
            <a:r>
              <a:rPr lang="es-ES" sz="2000" b="1" dirty="0"/>
              <a:t>Tumbes, al 19 de febrero 2023 (SE08)</a:t>
            </a:r>
            <a:endParaRPr lang="es-PE" sz="2000" b="1" dirty="0"/>
          </a:p>
        </p:txBody>
      </p:sp>
      <p:pic>
        <p:nvPicPr>
          <p:cNvPr id="6" name="Picture 2" descr="Corona, Coronavirus, Virus, Covid-19, Hand, Stop">
            <a:extLst>
              <a:ext uri="{FF2B5EF4-FFF2-40B4-BE49-F238E27FC236}">
                <a16:creationId xmlns:a16="http://schemas.microsoft.com/office/drawing/2014/main" id="{BC7D4390-FB04-45EF-8116-F42065D94A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145" y="938381"/>
            <a:ext cx="2028275" cy="13521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786FDB10-A0B8-6AB2-4598-25B1168E4ACC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E02A46DA-A29D-8BFC-A93D-D43848C090B7}"/>
              </a:ext>
            </a:extLst>
          </p:cNvPr>
          <p:cNvSpPr txBox="1"/>
          <p:nvPr/>
        </p:nvSpPr>
        <p:spPr>
          <a:xfrm>
            <a:off x="4299871" y="1525204"/>
            <a:ext cx="34700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600" dirty="0"/>
              <a:t>PERIODO 2022</a:t>
            </a:r>
          </a:p>
        </p:txBody>
      </p:sp>
    </p:spTree>
    <p:extLst>
      <p:ext uri="{BB962C8B-B14F-4D97-AF65-F5344CB8AC3E}">
        <p14:creationId xmlns:p14="http://schemas.microsoft.com/office/powerpoint/2010/main" val="9825175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97579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TIA* de casos confirmados de COVID-19 por distritos </a:t>
            </a:r>
          </a:p>
          <a:p>
            <a:pPr algn="ctr"/>
            <a:r>
              <a:rPr lang="es-PE" sz="2000" b="1" dirty="0"/>
              <a:t> </a:t>
            </a:r>
            <a:r>
              <a:rPr lang="es-ES" sz="2000" b="1" dirty="0"/>
              <a:t>Tumbes, al 19 de febrero 2023 (SE08)</a:t>
            </a:r>
            <a:endParaRPr lang="es-PE" sz="2000" b="1" dirty="0"/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AA2EF52E-4808-9D8A-0182-59F3EC2B456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7310" y="1252075"/>
            <a:ext cx="6521696" cy="4100101"/>
          </a:xfrm>
          <a:prstGeom prst="rect">
            <a:avLst/>
          </a:prstGeom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163C6E49-982B-4672-BABE-4E9E5A3F740A}"/>
              </a:ext>
            </a:extLst>
          </p:cNvPr>
          <p:cNvSpPr txBox="1"/>
          <p:nvPr/>
        </p:nvSpPr>
        <p:spPr>
          <a:xfrm>
            <a:off x="323498" y="6211129"/>
            <a:ext cx="334466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900" dirty="0"/>
              <a:t>*TIA = Tasa de incidencia acumulada por cada 10, 000 habitantes</a:t>
            </a: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CB93453A-DE70-72B3-44A4-37A6613BECDB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pic>
        <p:nvPicPr>
          <p:cNvPr id="11" name="Imagen 10">
            <a:extLst>
              <a:ext uri="{FF2B5EF4-FFF2-40B4-BE49-F238E27FC236}">
                <a16:creationId xmlns:a16="http://schemas.microsoft.com/office/drawing/2014/main" id="{C49EB76A-3F13-5B0D-AB7C-40B10807CDE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671936" y="4969889"/>
            <a:ext cx="2100305" cy="800116"/>
          </a:xfrm>
          <a:prstGeom prst="rect">
            <a:avLst/>
          </a:prstGeom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4B1F3B9E-0C7C-C20A-A452-1A8ACCDCE55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298422" y="1252075"/>
            <a:ext cx="4701068" cy="25617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5092235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18169</TotalTime>
  <Words>655</Words>
  <Application>Microsoft Office PowerPoint</Application>
  <PresentationFormat>Panorámica</PresentationFormat>
  <Paragraphs>94</Paragraphs>
  <Slides>17</Slides>
  <Notes>6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17</vt:i4>
      </vt:variant>
    </vt:vector>
  </HeadingPairs>
  <TitlesOfParts>
    <vt:vector size="22" baseType="lpstr">
      <vt:lpstr>Arial</vt:lpstr>
      <vt:lpstr>Calibri</vt:lpstr>
      <vt:lpstr>Calibri Light</vt:lpstr>
      <vt:lpstr>Cambria Math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Jhon Carbajal Crisanto</dc:creator>
  <cp:lastModifiedBy>Usuario</cp:lastModifiedBy>
  <cp:revision>1848</cp:revision>
  <dcterms:created xsi:type="dcterms:W3CDTF">2022-02-06T20:00:10Z</dcterms:created>
  <dcterms:modified xsi:type="dcterms:W3CDTF">2023-02-21T12:13:57Z</dcterms:modified>
</cp:coreProperties>
</file>